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6" r:id="rId1"/>
  </p:sldMasterIdLst>
  <p:notesMasterIdLst>
    <p:notesMasterId r:id="rId14"/>
  </p:notesMasterIdLst>
  <p:handoutMasterIdLst>
    <p:handoutMasterId r:id="rId15"/>
  </p:handoutMasterIdLst>
  <p:sldIdLst>
    <p:sldId id="282" r:id="rId2"/>
    <p:sldId id="276" r:id="rId3"/>
    <p:sldId id="283" r:id="rId4"/>
    <p:sldId id="284" r:id="rId5"/>
    <p:sldId id="285" r:id="rId6"/>
    <p:sldId id="286" r:id="rId7"/>
    <p:sldId id="287" r:id="rId8"/>
    <p:sldId id="291" r:id="rId9"/>
    <p:sldId id="292" r:id="rId10"/>
    <p:sldId id="288" r:id="rId11"/>
    <p:sldId id="293" r:id="rId12"/>
    <p:sldId id="289" r:id="rId13"/>
  </p:sldIdLst>
  <p:sldSz cx="9906000" cy="6858000" type="A4"/>
  <p:notesSz cx="6972300" cy="101092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clrMru>
    <a:srgbClr val="E28546"/>
    <a:srgbClr val="BEEB3A"/>
    <a:srgbClr val="A6BCEA"/>
    <a:srgbClr val="1668B1"/>
    <a:srgbClr val="EF99A7"/>
    <a:srgbClr val="FFDC8D"/>
    <a:srgbClr val="66FF99"/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96" y="-20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352" y="-90"/>
      </p:cViewPr>
      <p:guideLst>
        <p:guide orient="horz" pos="3184"/>
        <p:guide pos="219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56" tIns="47078" rIns="94156" bIns="47078" numCol="1" anchor="ctr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4938" y="0"/>
            <a:ext cx="2998787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56" tIns="47078" rIns="94156" bIns="4707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613900"/>
            <a:ext cx="29987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56" tIns="47078" rIns="94156" bIns="47078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4938" y="9613900"/>
            <a:ext cx="299878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56" tIns="47078" rIns="94156" bIns="4707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FECF6D75-4116-4078-91B7-EBF84F724E9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10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72" tIns="46786" rIns="93572" bIns="46786" numCol="1" anchor="t" anchorCtr="0" compatLnSpc="1">
            <a:prstTxWarp prst="textNoShape">
              <a:avLst/>
            </a:prstTxWarp>
          </a:bodyPr>
          <a:lstStyle>
            <a:lvl1pPr algn="l" defTabSz="935019" eaLnBrk="0" hangingPunct="0">
              <a:defRPr sz="1200" noProof="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1288" y="0"/>
            <a:ext cx="302101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72" tIns="46786" rIns="93572" bIns="46786" numCol="1" anchor="t" anchorCtr="0" compatLnSpc="1">
            <a:prstTxWarp prst="textNoShape">
              <a:avLst/>
            </a:prstTxWarp>
          </a:bodyPr>
          <a:lstStyle>
            <a:lvl1pPr algn="r" defTabSz="935019" eaLnBrk="0" hangingPunct="0">
              <a:defRPr sz="1200" noProof="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47713" y="757238"/>
            <a:ext cx="5476875" cy="3790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8688" y="4800600"/>
            <a:ext cx="5114925" cy="455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72" tIns="46786" rIns="93572" bIns="46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Muokkaa tekstin perustyylejä napsauttamalla</a:t>
            </a:r>
          </a:p>
          <a:p>
            <a:pPr lvl="1"/>
            <a:r>
              <a:rPr lang="sv-SE" noProof="0" smtClean="0"/>
              <a:t>toinen taso</a:t>
            </a:r>
          </a:p>
          <a:p>
            <a:pPr lvl="2"/>
            <a:r>
              <a:rPr lang="sv-SE" noProof="0" smtClean="0"/>
              <a:t>kolmas taso</a:t>
            </a:r>
          </a:p>
          <a:p>
            <a:pPr lvl="3"/>
            <a:r>
              <a:rPr lang="sv-SE" noProof="0" smtClean="0"/>
              <a:t>neljäs taso</a:t>
            </a:r>
          </a:p>
          <a:p>
            <a:pPr lvl="4"/>
            <a:r>
              <a:rPr lang="sv-SE" noProof="0" smtClean="0"/>
              <a:t>viides taso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04375"/>
            <a:ext cx="30210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72" tIns="46786" rIns="93572" bIns="46786" numCol="1" anchor="b" anchorCtr="0" compatLnSpc="1">
            <a:prstTxWarp prst="textNoShape">
              <a:avLst/>
            </a:prstTxWarp>
          </a:bodyPr>
          <a:lstStyle>
            <a:lvl1pPr algn="l" defTabSz="935019" eaLnBrk="0" hangingPunct="0">
              <a:defRPr sz="1200" noProof="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1288" y="9604375"/>
            <a:ext cx="302101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72" tIns="46786" rIns="93572" bIns="46786" numCol="1" anchor="b" anchorCtr="0" compatLnSpc="1">
            <a:prstTxWarp prst="textNoShape">
              <a:avLst/>
            </a:prstTxWarp>
          </a:bodyPr>
          <a:lstStyle>
            <a:lvl1pPr algn="r" defTabSz="935019" eaLnBrk="0" hangingPunct="0">
              <a:defRPr sz="1200" noProof="0"/>
            </a:lvl1pPr>
          </a:lstStyle>
          <a:p>
            <a:pPr>
              <a:defRPr/>
            </a:pPr>
            <a:fld id="{D300AB74-680C-4F4A-B115-AD4591C7310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193675" indent="-193675" algn="l" rtl="0" eaLnBrk="0" fontAlgn="base" hangingPunct="0">
      <a:spcBef>
        <a:spcPct val="30000"/>
      </a:spcBef>
      <a:spcAft>
        <a:spcPct val="0"/>
      </a:spcAft>
      <a:buChar char="–"/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565150" indent="-10795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6" descr="D:\TP\viestinta\grafi\mallit\pitkapaksuviiva3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37313"/>
            <a:ext cx="9926638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4" descr="D:\2004\tp\grafi\kalvopohjat\ruotsi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6388" y="227013"/>
            <a:ext cx="4419600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1" y="1828800"/>
            <a:ext cx="7315200" cy="1143000"/>
          </a:xfrm>
        </p:spPr>
        <p:txBody>
          <a:bodyPr/>
          <a:lstStyle>
            <a:lvl1pPr>
              <a:defRPr sz="3700"/>
            </a:lvl1pPr>
          </a:lstStyle>
          <a:p>
            <a:r>
              <a:rPr lang="fi-FI" noProof="0" smtClean="0"/>
              <a:t>Muokkaa perustyyl. napsautt.</a:t>
            </a:r>
            <a:endParaRPr lang="sv-SE" noProof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09801" y="3048000"/>
            <a:ext cx="7315200" cy="1143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000"/>
            </a:lvl1pPr>
          </a:lstStyle>
          <a:p>
            <a:r>
              <a:rPr lang="fi-FI" noProof="0" smtClean="0"/>
              <a:t>Muokkaa alaotsikon perustyyliä napsautt.</a:t>
            </a:r>
            <a:endParaRPr lang="sv-SE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 smtClean="0"/>
              <a:t>Muokkaa perustyyl. napsautt.</a:t>
            </a:r>
            <a:endParaRPr lang="sv-SE" noProof="0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sv-SE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781FB-7E20-4156-ABA4-F95E52ED7FA2}" type="datetime1">
              <a:rPr lang="sv-SE"/>
              <a:pPr>
                <a:defRPr/>
              </a:pPr>
              <a:t>2010-08-04</a:t>
            </a:fld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73B7F-E778-444E-8B4B-14BB45DDF7C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Tietopalveluyksikkö/Viestintä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7058025" y="838200"/>
            <a:ext cx="2105025" cy="5257800"/>
          </a:xfrm>
        </p:spPr>
        <p:txBody>
          <a:bodyPr vert="eaVert"/>
          <a:lstStyle/>
          <a:p>
            <a:r>
              <a:rPr lang="fi-FI" noProof="0" smtClean="0"/>
              <a:t>Muokkaa perustyyl. napsautt.</a:t>
            </a:r>
            <a:endParaRPr lang="sv-SE" noProof="0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742950" y="838200"/>
            <a:ext cx="6162675" cy="5257800"/>
          </a:xfrm>
        </p:spPr>
        <p:txBody>
          <a:bodyPr vert="eaVert"/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sv-SE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107BD-1852-484F-9F8B-3C8C5AE2874A}" type="datetime1">
              <a:rPr lang="sv-SE"/>
              <a:pPr>
                <a:defRPr/>
              </a:pPr>
              <a:t>2010-08-04</a:t>
            </a:fld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FED00-9B4E-4F79-B113-9EE746EB071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Tietopalveluyksikkö/Viestintä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Otsikko ja kaa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42950" y="838200"/>
            <a:ext cx="8420100" cy="1219200"/>
          </a:xfrm>
        </p:spPr>
        <p:txBody>
          <a:bodyPr/>
          <a:lstStyle/>
          <a:p>
            <a:r>
              <a:rPr lang="fi-FI" noProof="0" smtClean="0"/>
              <a:t>Muokkaa perustyyl. napsautt.</a:t>
            </a:r>
            <a:endParaRPr lang="sv-SE" noProof="0"/>
          </a:p>
        </p:txBody>
      </p:sp>
      <p:sp>
        <p:nvSpPr>
          <p:cNvPr id="3" name="Kaavion paikkamerkki 2"/>
          <p:cNvSpPr>
            <a:spLocks noGrp="1"/>
          </p:cNvSpPr>
          <p:nvPr>
            <p:ph type="chart" idx="1"/>
          </p:nvPr>
        </p:nvSpPr>
        <p:spPr>
          <a:xfrm>
            <a:off x="742950" y="2133600"/>
            <a:ext cx="8420100" cy="3962400"/>
          </a:xfrm>
        </p:spPr>
        <p:txBody>
          <a:bodyPr/>
          <a:lstStyle/>
          <a:p>
            <a:pPr lvl="0"/>
            <a:r>
              <a:rPr lang="fi-FI" noProof="0" smtClean="0"/>
              <a:t>Lisää kaavio napsauttamalla kuvaketta</a:t>
            </a:r>
            <a:endParaRPr lang="sv-SE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147FD-CACA-43C8-85C0-62CB4F193034}" type="datetime1">
              <a:rPr lang="sv-SE"/>
              <a:pPr>
                <a:defRPr/>
              </a:pPr>
              <a:t>2010-08-04</a:t>
            </a:fld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525BE-4C38-4E2E-A2B1-181514288AB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Tietopalveluyksikkö/Viestintä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 smtClean="0"/>
              <a:t>Muokkaa perustyyl. napsautt.</a:t>
            </a:r>
            <a:endParaRPr lang="sv-SE" noProof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2"/>
              </a:buClr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/>
            </a:lvl4pPr>
            <a:lvl5pPr>
              <a:buClr>
                <a:schemeClr val="accent2"/>
              </a:buClr>
              <a:defRPr/>
            </a:lvl5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sv-SE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B2E1C-4371-428C-A2FF-63158419BAE7}" type="datetime1">
              <a:rPr lang="sv-SE"/>
              <a:pPr>
                <a:defRPr/>
              </a:pPr>
              <a:t>2010-08-04</a:t>
            </a:fld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CAD75-A329-4179-BE61-C863FF763AD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Tietopalveluyksikkö/Viestintä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82638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noProof="0" smtClean="0"/>
              <a:t>Muokkaa perustyyl. napsautt.</a:t>
            </a:r>
            <a:endParaRPr lang="sv-SE" noProof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2EADC-2719-4E55-A196-74C9F04A11DD}" type="datetime1">
              <a:rPr lang="sv-SE"/>
              <a:pPr>
                <a:defRPr/>
              </a:pPr>
              <a:t>2010-08-04</a:t>
            </a:fld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A5F22-E15E-435B-809C-914E6B65648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Tietopalveluyksikkö/Viestintä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 smtClean="0"/>
              <a:t>Muokkaa perustyyl. napsautt.</a:t>
            </a:r>
            <a:endParaRPr lang="sv-SE" noProof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742950" y="2133600"/>
            <a:ext cx="4133851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sv-SE" noProof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029199" y="2133600"/>
            <a:ext cx="4133851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sv-SE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5339A-0E5B-4FC0-AA65-503C3288FAA2}" type="datetime1">
              <a:rPr lang="sv-SE"/>
              <a:pPr>
                <a:defRPr/>
              </a:pPr>
              <a:t>2010-08-04</a:t>
            </a:fld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4BF31-2362-4B4F-BC7A-29354582464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Tietopalveluyksikkö/Viestintä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5300" y="57148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noProof="0" smtClean="0"/>
              <a:t>Muokkaa perustyyl. napsautt.</a:t>
            </a:r>
            <a:endParaRPr lang="sv-SE" noProof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95300" y="1714488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95300" y="2357431"/>
            <a:ext cx="4376738" cy="376873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sv-SE" noProof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5032377" y="1714488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5032377" y="2357431"/>
            <a:ext cx="4378325" cy="376873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sv-SE" noProof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09A58-A596-4A82-A280-BA068200BEBF}" type="datetime1">
              <a:rPr lang="sv-SE"/>
              <a:pPr>
                <a:defRPr/>
              </a:pPr>
              <a:t>2010-08-04</a:t>
            </a:fld>
            <a:endParaRPr lang="sv-SE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A2AAD-4DEA-4107-AC7A-174A6CD717C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Tietopalveluyksikkö/Viestintä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 smtClean="0"/>
              <a:t>Muokkaa perustyyl. napsautt.</a:t>
            </a:r>
            <a:endParaRPr lang="sv-SE" noProof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736EC-7072-4534-88FC-5CEA714FF570}" type="datetime1">
              <a:rPr lang="sv-SE"/>
              <a:pPr>
                <a:defRPr/>
              </a:pPr>
              <a:t>2010-08-04</a:t>
            </a:fld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F2BEFF-4B9A-4A08-8A8D-0A20375821E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Tietopalveluyksikkö/Viestintä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24878-1E51-4DF5-A5FA-FECE4C617133}" type="datetime1">
              <a:rPr lang="sv-SE"/>
              <a:pPr>
                <a:defRPr/>
              </a:pPr>
              <a:t>2010-08-04</a:t>
            </a:fld>
            <a:endParaRPr lang="sv-S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63DE8-4005-4FF4-B456-67AAE65D626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Tietopalveluyksikkö/Viestintä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noProof="0" smtClean="0"/>
              <a:t>Muokkaa perustyyl. napsautt.</a:t>
            </a:r>
            <a:endParaRPr lang="sv-SE" noProof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sv-SE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0DE28-2222-4292-B026-B1EAC9DCEA00}" type="datetime1">
              <a:rPr lang="sv-SE"/>
              <a:pPr>
                <a:defRPr/>
              </a:pPr>
              <a:t>2010-08-04</a:t>
            </a:fld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75E16-2028-4E7B-96C1-27423007D48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Tietopalveluyksikkö/Viestintä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noProof="0" smtClean="0"/>
              <a:t>Muokkaa perustyyl. napsautt.</a:t>
            </a:r>
            <a:endParaRPr lang="sv-SE" noProof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i-FI" noProof="0" smtClean="0"/>
              <a:t>Lisää kuva napsauttamalla kuvaketta</a:t>
            </a:r>
            <a:endParaRPr lang="sv-SE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77F5F-5DBA-43A1-BBDC-3093B7A9E53B}" type="datetime1">
              <a:rPr lang="sv-SE"/>
              <a:pPr>
                <a:defRPr/>
              </a:pPr>
              <a:t>2010-08-04</a:t>
            </a:fld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807B2-BDC0-4ABD-A458-0A06FC0CD34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Tietopalveluyksikkö/Viestintä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838200"/>
            <a:ext cx="84201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Muokkaa otsikon perustyyliä napsauttamalla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2133600"/>
            <a:ext cx="84201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Muokkaa tekstin perustyylejä napsauttamalla</a:t>
            </a:r>
          </a:p>
          <a:p>
            <a:pPr lvl="1"/>
            <a:r>
              <a:rPr lang="sv-SE" smtClean="0"/>
              <a:t>toinen taso</a:t>
            </a:r>
          </a:p>
          <a:p>
            <a:pPr lvl="2"/>
            <a:r>
              <a:rPr lang="sv-SE" smtClean="0"/>
              <a:t>kolmas taso</a:t>
            </a:r>
          </a:p>
          <a:p>
            <a:pPr lvl="3"/>
            <a:r>
              <a:rPr lang="sv-SE" smtClean="0"/>
              <a:t>neljäs taso</a:t>
            </a:r>
          </a:p>
          <a:p>
            <a:pPr lvl="4"/>
            <a:r>
              <a:rPr lang="sv-SE" smtClean="0"/>
              <a:t>viides taso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96200" y="6553200"/>
            <a:ext cx="15303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 smtClean="0"/>
            </a:lvl1pPr>
          </a:lstStyle>
          <a:p>
            <a:pPr>
              <a:defRPr/>
            </a:pPr>
            <a:fld id="{F3FC949F-8C60-48A4-983A-B0A27387EBDD}" type="datetime1">
              <a:rPr lang="sv-SE"/>
              <a:pPr>
                <a:defRPr/>
              </a:pPr>
              <a:t>2010-08-04</a:t>
            </a:fld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01150" y="6553200"/>
            <a:ext cx="5524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/>
            </a:lvl1pPr>
          </a:lstStyle>
          <a:p>
            <a:pPr>
              <a:defRPr/>
            </a:pPr>
            <a:fld id="{54B82FBC-6114-403C-B823-F734263FA6F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10200" y="6553200"/>
            <a:ext cx="2209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 noProof="0"/>
            </a:lvl1pPr>
          </a:lstStyle>
          <a:p>
            <a:pPr>
              <a:defRPr/>
            </a:pPr>
            <a:r>
              <a:rPr lang="sv-SE"/>
              <a:t>Tietopalveluyksikkö/Viestintä</a:t>
            </a:r>
          </a:p>
        </p:txBody>
      </p:sp>
      <p:pic>
        <p:nvPicPr>
          <p:cNvPr id="1031" name="Picture 28" descr="D:\TP\viestinta\grafi\mallit\lyhyt viiva.ti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459413" y="6516688"/>
            <a:ext cx="4446587" cy="3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37" descr="D:\2004\tp\grafi\kalvopohjat\ruotsi2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04800" y="227013"/>
            <a:ext cx="29718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185738" indent="-1857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65150" indent="-184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2pPr>
      <a:lvl3pPr marL="941388" indent="-1857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330325" indent="-198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4pPr>
      <a:lvl5pPr marL="1719263" indent="-198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5pPr>
      <a:lvl6pPr marL="2176463" indent="-198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6pPr>
      <a:lvl7pPr marL="2633663" indent="-198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7pPr>
      <a:lvl8pPr marL="3090863" indent="-198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8pPr>
      <a:lvl9pPr marL="3548063" indent="-198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209800" y="1828800"/>
            <a:ext cx="7315200" cy="1143000"/>
          </a:xfrm>
        </p:spPr>
        <p:txBody>
          <a:bodyPr/>
          <a:lstStyle/>
          <a:p>
            <a:pPr eaLnBrk="1" hangingPunct="1"/>
            <a:r>
              <a:rPr lang="da-DK" smtClean="0"/>
              <a:t>Den utländska arbetskraften i Finland – en okänd resurs</a:t>
            </a:r>
            <a:endParaRPr lang="sv-SE" smtClean="0"/>
          </a:p>
        </p:txBody>
      </p:sp>
      <p:sp>
        <p:nvSpPr>
          <p:cNvPr id="3075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3048000"/>
            <a:ext cx="7315200" cy="1143000"/>
          </a:xfrm>
        </p:spPr>
        <p:txBody>
          <a:bodyPr/>
          <a:lstStyle/>
          <a:p>
            <a:pPr eaLnBrk="1" hangingPunct="1"/>
            <a:r>
              <a:rPr lang="da-DK" sz="2400" smtClean="0"/>
              <a:t>Kaija Ruotsalainen</a:t>
            </a:r>
            <a:br>
              <a:rPr lang="da-DK" sz="2400" smtClean="0"/>
            </a:br>
            <a:r>
              <a:rPr lang="da-DK" sz="2400" smtClean="0"/>
              <a:t>Tema 2: Nya datamöjligheter</a:t>
            </a:r>
          </a:p>
          <a:p>
            <a:pPr eaLnBrk="1" hangingPunct="1"/>
            <a:r>
              <a:rPr lang="da-DK" sz="2400" smtClean="0"/>
              <a:t>Nordiskt Statistikermöte, </a:t>
            </a:r>
          </a:p>
          <a:p>
            <a:pPr eaLnBrk="1" hangingPunct="1"/>
            <a:r>
              <a:rPr lang="da-DK" sz="2400" smtClean="0"/>
              <a:t>Köbenhamn 11.-13. august 2010</a:t>
            </a:r>
            <a:endParaRPr lang="sv-SE" sz="2400" smtClean="0"/>
          </a:p>
          <a:p>
            <a:pPr eaLnBrk="1" hangingPunct="1"/>
            <a:endParaRPr lang="da-DK" smtClean="0"/>
          </a:p>
          <a:p>
            <a:pPr eaLnBrk="1" hangingPunct="1"/>
            <a:r>
              <a:rPr lang="da-DK" smtClean="0"/>
              <a:t>		</a:t>
            </a:r>
            <a:endParaRPr lang="fi-FI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Statistikmöjligheter (1)</a:t>
            </a:r>
          </a:p>
        </p:txBody>
      </p:sp>
      <p:sp>
        <p:nvSpPr>
          <p:cNvPr id="12291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de arbetstagare som arbetar tillfälligt i Finland är en utmanande grupp ur statistisk synvinkel</a:t>
            </a:r>
          </a:p>
          <a:p>
            <a:pPr eaLnBrk="1" hangingPunct="1"/>
            <a:r>
              <a:rPr lang="fi-FI" smtClean="0"/>
              <a:t>uppgifterna är spridda i olika register och svåra att kombinera på grund av bristfälliga och oenhetliga identifieringsuppgifter</a:t>
            </a:r>
          </a:p>
          <a:p>
            <a:pPr eaLnBrk="1" hangingPunct="1"/>
            <a:r>
              <a:rPr lang="fi-FI" smtClean="0"/>
              <a:t>registren delvis överlappande, men å andra sidan täcker de sannolikt inte alla arbetstagargrupper</a:t>
            </a:r>
          </a:p>
          <a:p>
            <a:pPr eaLnBrk="1" hangingPunct="1"/>
            <a:r>
              <a:rPr lang="fi-FI" smtClean="0"/>
              <a:t>för närvarande kan man bara grovt uppskatta antalet utlänningar som arbetar tillfälligt i Finland.</a:t>
            </a:r>
          </a:p>
          <a:p>
            <a:pPr eaLnBrk="1" hangingPunct="1"/>
            <a:r>
              <a:rPr lang="fi-FI" smtClean="0"/>
              <a:t>uppskattningarna har under de senaste åren varierat mellan 18 000 och 50 000</a:t>
            </a:r>
          </a:p>
        </p:txBody>
      </p:sp>
      <p:sp>
        <p:nvSpPr>
          <p:cNvPr id="12292" name="Dian numeron paikkamerkki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8B7D8CC-6153-461D-92B6-A6408ED39E8F}" type="slidenum">
              <a:rPr lang="sv-SE" smtClean="0"/>
              <a:pPr/>
              <a:t>10</a:t>
            </a:fld>
            <a:endParaRPr lang="sv-SE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Statistikmöjligheter (2)</a:t>
            </a:r>
          </a:p>
        </p:txBody>
      </p:sp>
      <p:sp>
        <p:nvSpPr>
          <p:cNvPr id="13315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Identifieringsuppgifterna i registren innehåller bl.a. personens födelsedatum, namnuppgifter, landskod. </a:t>
            </a:r>
          </a:p>
          <a:p>
            <a:pPr eaLnBrk="1" hangingPunct="1"/>
            <a:r>
              <a:rPr lang="fi-FI" smtClean="0"/>
              <a:t>Den personbeteckning som eventuellt finns i registren är inte enhetlig mellan de olika registren. </a:t>
            </a:r>
          </a:p>
          <a:p>
            <a:pPr eaLnBrk="1" hangingPunct="1"/>
            <a:r>
              <a:rPr lang="fi-FI" smtClean="0"/>
              <a:t>Sålunda borde sammanslagningen av registren ske på grundval av födelsedatum, kön, namn och eventuellt personens hemland. </a:t>
            </a:r>
          </a:p>
          <a:p>
            <a:pPr eaLnBrk="1" hangingPunct="1"/>
            <a:r>
              <a:rPr lang="fi-FI" smtClean="0"/>
              <a:t>Det finns goda erfarenheter av den här typen sammanslagningar i det samnordiska projektet ”Nordisk Pendlingskarta”</a:t>
            </a:r>
          </a:p>
        </p:txBody>
      </p:sp>
      <p:sp>
        <p:nvSpPr>
          <p:cNvPr id="13316" name="Dian numeron paikkamerkki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575C479-9CA6-4315-A58D-01FAB6190F10}" type="slidenum">
              <a:rPr lang="sv-SE" smtClean="0"/>
              <a:pPr/>
              <a:t>11</a:t>
            </a:fld>
            <a:endParaRPr lang="sv-SE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Sammandrag</a:t>
            </a:r>
          </a:p>
        </p:txBody>
      </p:sp>
      <p:sp>
        <p:nvSpPr>
          <p:cNvPr id="14339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Det är en utmaning för statistikföringen att beskriva utländsk tillfällig arbetskraft.</a:t>
            </a:r>
          </a:p>
          <a:p>
            <a:pPr eaLnBrk="1" hangingPunct="1"/>
            <a:r>
              <a:rPr lang="fi-FI" smtClean="0"/>
              <a:t>Varje myndighetsregister beskriver fenomenet ur sin egen synvinkel och därför avviker registrens målpopulationer delvis från varandra. </a:t>
            </a:r>
          </a:p>
          <a:p>
            <a:pPr eaLnBrk="1" hangingPunct="1"/>
            <a:r>
              <a:rPr lang="fi-FI" smtClean="0"/>
              <a:t>För att få en helhetsbild av frågan behövs alltså alla parters vilja och arbetsinsats.</a:t>
            </a:r>
          </a:p>
          <a:p>
            <a:pPr eaLnBrk="1" hangingPunct="1"/>
            <a:r>
              <a:rPr lang="fi-FI" smtClean="0"/>
              <a:t>Statistikcentralen skulle kunna fungera som en central koordinator och en sammanställare av uppgifter</a:t>
            </a:r>
          </a:p>
        </p:txBody>
      </p:sp>
      <p:sp>
        <p:nvSpPr>
          <p:cNvPr id="14340" name="Dian numeron paikkamerkki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1F6AEDD-E25B-40B4-95C0-70CBE3093425}" type="slidenum">
              <a:rPr lang="sv-SE" smtClean="0"/>
              <a:pPr/>
              <a:t>12</a:t>
            </a:fld>
            <a:endParaRPr lang="sv-SE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/>
              <a:t>Innehåll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idx="1"/>
          </p:nvPr>
        </p:nvSpPr>
        <p:spPr>
          <a:xfrm>
            <a:off x="762000" y="1828800"/>
            <a:ext cx="8420100" cy="3962400"/>
          </a:xfrm>
        </p:spPr>
        <p:txBody>
          <a:bodyPr/>
          <a:lstStyle/>
          <a:p>
            <a:pPr eaLnBrk="1" hangingPunct="1"/>
            <a:r>
              <a:rPr lang="sv-SE" smtClean="0"/>
              <a:t>Inledning</a:t>
            </a:r>
          </a:p>
          <a:p>
            <a:pPr eaLnBrk="1" hangingPunct="1"/>
            <a:r>
              <a:rPr lang="fi-FI" smtClean="0"/>
              <a:t>Begreppet utländsk arbetskraft</a:t>
            </a:r>
          </a:p>
          <a:p>
            <a:pPr eaLnBrk="1" hangingPunct="1"/>
            <a:r>
              <a:rPr lang="fi-FI" smtClean="0"/>
              <a:t>Registerkällor</a:t>
            </a:r>
          </a:p>
          <a:p>
            <a:pPr eaLnBrk="1" hangingPunct="1"/>
            <a:r>
              <a:rPr lang="fi-FI" smtClean="0"/>
              <a:t>Statistikmöjligheter</a:t>
            </a:r>
          </a:p>
          <a:p>
            <a:pPr eaLnBrk="1" hangingPunct="1"/>
            <a:r>
              <a:rPr lang="fi-FI" smtClean="0"/>
              <a:t>Sammandrag</a:t>
            </a:r>
            <a:endParaRPr lang="sv-SE" smtClean="0"/>
          </a:p>
        </p:txBody>
      </p:sp>
      <p:sp>
        <p:nvSpPr>
          <p:cNvPr id="4100" name="Dian numeron paikkamerkki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AB94AEE-E8CB-418D-B987-10D58CD45ED3}" type="slidenum">
              <a:rPr lang="sv-SE" smtClean="0"/>
              <a:pPr/>
              <a:t>2</a:t>
            </a:fld>
            <a:endParaRPr lang="sv-SE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Inledning</a:t>
            </a:r>
          </a:p>
        </p:txBody>
      </p:sp>
      <p:sp>
        <p:nvSpPr>
          <p:cNvPr id="512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man har alltid flyttat från ett land till ett annat i jakt på arbete</a:t>
            </a:r>
          </a:p>
          <a:p>
            <a:pPr eaLnBrk="1" hangingPunct="1"/>
            <a:r>
              <a:rPr lang="fi-FI" smtClean="0"/>
              <a:t>på grund av globaliseringen och öppnandet av gränser har detta hela tiden ökat</a:t>
            </a:r>
          </a:p>
          <a:p>
            <a:pPr eaLnBrk="1" hangingPunct="1"/>
            <a:r>
              <a:rPr lang="fi-FI" smtClean="0"/>
              <a:t>för statistikföringen är denna utvecklingstrend en utmaning både med tanke på mätning och på analysering</a:t>
            </a:r>
          </a:p>
          <a:p>
            <a:pPr eaLnBrk="1" hangingPunct="1"/>
            <a:r>
              <a:rPr lang="fi-FI" smtClean="0"/>
              <a:t>det är ett problem att statistikföringen av tillfällig utländsk arbetskraft för närvarande är bristfällig</a:t>
            </a:r>
          </a:p>
          <a:p>
            <a:pPr eaLnBrk="1" hangingPunct="1"/>
            <a:r>
              <a:rPr lang="fi-FI" smtClean="0"/>
              <a:t> i denna presentation granskas frågan ur Finlands perspektiv</a:t>
            </a:r>
          </a:p>
        </p:txBody>
      </p:sp>
      <p:sp>
        <p:nvSpPr>
          <p:cNvPr id="5124" name="Dian numeron paikkamerkki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193011D-CCE8-47C7-8F37-310AA3BD6D0B}" type="slidenum">
              <a:rPr lang="sv-SE" smtClean="0"/>
              <a:pPr/>
              <a:t>3</a:t>
            </a:fld>
            <a:endParaRPr lang="sv-SE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Begreppet utländsk arbetskraft</a:t>
            </a:r>
          </a:p>
        </p:txBody>
      </p:sp>
      <p:sp>
        <p:nvSpPr>
          <p:cNvPr id="6147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Vad menar man med detta?</a:t>
            </a:r>
          </a:p>
          <a:p>
            <a:pPr lvl="1" eaLnBrk="1" hangingPunct="1"/>
            <a:r>
              <a:rPr lang="fi-FI" smtClean="0"/>
              <a:t>de utlänningarna som bor i landet? Fasta? Tillfälligt?</a:t>
            </a:r>
          </a:p>
          <a:p>
            <a:pPr lvl="1" eaLnBrk="1" hangingPunct="1"/>
            <a:r>
              <a:rPr lang="fi-FI" smtClean="0"/>
              <a:t>de utlänningar som är</a:t>
            </a:r>
            <a:r>
              <a:rPr lang="fi-FI" b="1" smtClean="0"/>
              <a:t> fast bosatta i Finland</a:t>
            </a:r>
            <a:r>
              <a:rPr lang="fi-FI" smtClean="0"/>
              <a:t> fås ytterst detaljerade uppgifter på basis av både befolknings- och sysselsättningsstatistiken</a:t>
            </a:r>
          </a:p>
          <a:p>
            <a:pPr lvl="1" eaLnBrk="1" hangingPunct="1"/>
            <a:r>
              <a:rPr lang="fi-FI" smtClean="0"/>
              <a:t>”utlänningarna” kan avgränsas på basis av medborgarskap, födelseland, språk eller en kombination av dessa</a:t>
            </a:r>
          </a:p>
          <a:p>
            <a:pPr eaLnBrk="1" hangingPunct="1"/>
            <a:endParaRPr lang="fi-FI" smtClean="0"/>
          </a:p>
        </p:txBody>
      </p:sp>
      <p:sp>
        <p:nvSpPr>
          <p:cNvPr id="6148" name="Dian numeron paikkamerkki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92EF8E5-9652-47AA-8836-D1233DCE9E39}" type="slidenum">
              <a:rPr lang="sv-SE" smtClean="0"/>
              <a:pPr/>
              <a:t>4</a:t>
            </a:fld>
            <a:endParaRPr lang="sv-SE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Antalet utländska sysselsatta på basis av vissa utlänningsgrunder</a:t>
            </a:r>
            <a:r>
              <a:rPr lang="fi-FI" b="1" smtClean="0"/>
              <a:t> </a:t>
            </a:r>
            <a:r>
              <a:rPr lang="fi-FI" smtClean="0"/>
              <a:t>(fast bosatta i Finland)</a:t>
            </a:r>
          </a:p>
        </p:txBody>
      </p:sp>
      <p:sp>
        <p:nvSpPr>
          <p:cNvPr id="7171" name="Dian numeron paikkamerkki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AD17C3E-CD2A-47CF-A5E2-EFAAD066CAEE}" type="slidenum">
              <a:rPr lang="sv-SE" smtClean="0"/>
              <a:pPr/>
              <a:t>5</a:t>
            </a:fld>
            <a:endParaRPr lang="sv-SE" smtClean="0"/>
          </a:p>
        </p:txBody>
      </p:sp>
      <p:pic>
        <p:nvPicPr>
          <p:cNvPr id="7172" name="Sisällön paikkamerkki 6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97013" y="2060575"/>
            <a:ext cx="6769100" cy="417671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Den tillfälliga arbetskraften</a:t>
            </a:r>
          </a:p>
        </p:txBody>
      </p:sp>
      <p:sp>
        <p:nvSpPr>
          <p:cNvPr id="8195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FI" smtClean="0"/>
              <a:t>arbetstagare som är direktanställda av finländska företag,  bl.a. de personer som dagligen pendlar från Sverige till Finland via Tornedalen</a:t>
            </a:r>
            <a:endParaRPr lang="fi-FI" smtClean="0"/>
          </a:p>
          <a:p>
            <a:pPr eaLnBrk="1" hangingPunct="1"/>
            <a:r>
              <a:rPr lang="sv-FI" smtClean="0"/>
              <a:t>arbetstagare i utländska företag som för en begränsad tid (vanligen mindre än ett år) sänts till Finland av sin arbetsgivare – till den här gruppen hör också utländska hyrda arbetstagare</a:t>
            </a:r>
            <a:endParaRPr lang="fi-FI" smtClean="0"/>
          </a:p>
          <a:p>
            <a:pPr eaLnBrk="1" hangingPunct="1"/>
            <a:r>
              <a:rPr lang="sv-FI" smtClean="0"/>
              <a:t>utlänningar som verkar som yrkesutövare i Finland</a:t>
            </a:r>
            <a:endParaRPr lang="fi-FI" smtClean="0"/>
          </a:p>
          <a:p>
            <a:pPr eaLnBrk="1" hangingPunct="1"/>
            <a:r>
              <a:rPr lang="sv-FI" smtClean="0"/>
              <a:t>säsongsarbetstagare, bl.a. bärplockare</a:t>
            </a:r>
            <a:endParaRPr lang="fi-FI" smtClean="0"/>
          </a:p>
          <a:p>
            <a:pPr eaLnBrk="1" hangingPunct="1"/>
            <a:endParaRPr lang="fi-FI" smtClean="0"/>
          </a:p>
        </p:txBody>
      </p:sp>
      <p:sp>
        <p:nvSpPr>
          <p:cNvPr id="8196" name="Dian numeron paikkamerkki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32CB8FD-681D-4CC5-934B-1FBC1B6E690A}" type="slidenum">
              <a:rPr lang="sv-SE" smtClean="0"/>
              <a:pPr/>
              <a:t>6</a:t>
            </a:fld>
            <a:endParaRPr lang="sv-SE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Registerkällor (1)</a:t>
            </a:r>
          </a:p>
        </p:txBody>
      </p:sp>
      <p:sp>
        <p:nvSpPr>
          <p:cNvPr id="9219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b="1" smtClean="0"/>
              <a:t>Migrationsverket</a:t>
            </a:r>
            <a:r>
              <a:rPr lang="fi-FI" smtClean="0"/>
              <a:t> beviljar uppehållstillstånd till utländska studerande, arbetstagare, yrkesutövare, återflyttare och familjemedlemmar till utlänningar som bor i Finland. Uppgifter sparas i </a:t>
            </a:r>
            <a:r>
              <a:rPr lang="fi-FI" b="1" smtClean="0"/>
              <a:t>utlänningsregistret</a:t>
            </a:r>
            <a:r>
              <a:rPr lang="fi-FI" smtClean="0"/>
              <a:t> (år 2008 ungefär </a:t>
            </a:r>
            <a:br>
              <a:rPr lang="fi-FI" smtClean="0"/>
            </a:br>
            <a:r>
              <a:rPr lang="fi-FI" smtClean="0"/>
              <a:t>20 000 personer med arbetstagarestatus)</a:t>
            </a:r>
          </a:p>
          <a:p>
            <a:pPr eaLnBrk="1" hangingPunct="1"/>
            <a:r>
              <a:rPr lang="fi-FI" smtClean="0"/>
              <a:t>Utlänningar med tillfälligt arbete i Finland hör antingen till de allmänt skattskyldiga eller till de begränsat skattskyldiga, beroende på arbetsperiodens längd. Dessa uppgifter sparas i </a:t>
            </a:r>
            <a:r>
              <a:rPr lang="fi-FI" b="1" smtClean="0"/>
              <a:t>skatteförvaltningens</a:t>
            </a:r>
            <a:r>
              <a:rPr lang="fi-FI" smtClean="0"/>
              <a:t> register (ungefär 40 - 45 000 personer)</a:t>
            </a:r>
          </a:p>
        </p:txBody>
      </p:sp>
      <p:sp>
        <p:nvSpPr>
          <p:cNvPr id="9220" name="Dian numeron paikkamerkki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7224BE9-DF04-46EF-ADCA-6938F9344FDF}" type="slidenum">
              <a:rPr lang="sv-SE" smtClean="0"/>
              <a:pPr/>
              <a:t>7</a:t>
            </a:fld>
            <a:endParaRPr lang="sv-SE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Registerkällor (2)</a:t>
            </a:r>
          </a:p>
        </p:txBody>
      </p:sp>
      <p:sp>
        <p:nvSpPr>
          <p:cNvPr id="1024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Huvudregeln vid </a:t>
            </a:r>
            <a:r>
              <a:rPr lang="fi-FI" b="1" smtClean="0"/>
              <a:t>arbetspensionsförsäkring</a:t>
            </a:r>
            <a:r>
              <a:rPr lang="fi-FI" smtClean="0"/>
              <a:t> är att arbete som utförts i Finland försäkras i Finland. Enligt olika register över arbetspensionförsäkring var det ungefär </a:t>
            </a:r>
            <a:br>
              <a:rPr lang="fi-FI" smtClean="0"/>
            </a:br>
            <a:r>
              <a:rPr lang="fi-FI" smtClean="0"/>
              <a:t>24 000 personer som arbetade i Finland och som inte var fast bosatta i Finland.</a:t>
            </a:r>
          </a:p>
          <a:p>
            <a:pPr eaLnBrk="1" hangingPunct="1"/>
            <a:r>
              <a:rPr lang="fi-FI" b="1" smtClean="0"/>
              <a:t>Men</a:t>
            </a:r>
            <a:r>
              <a:rPr lang="fi-FI" smtClean="0"/>
              <a:t>: man kan också arbeta i Finland som utsända arbetstagare från ett EU-land, ETA-land, Schweiz eller något annat avtalsland och då behöver man inte ha en arbetspensionförsäkring (ungefär 11 000 personer år 2007)</a:t>
            </a:r>
          </a:p>
        </p:txBody>
      </p:sp>
      <p:sp>
        <p:nvSpPr>
          <p:cNvPr id="10244" name="Dian numeron paikkamerkki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F138C83-05E8-4D8D-A1D0-2CEB4A8E3787}" type="slidenum">
              <a:rPr lang="sv-SE" smtClean="0"/>
              <a:pPr/>
              <a:t>8</a:t>
            </a:fld>
            <a:endParaRPr lang="sv-SE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Registerkällor (3)</a:t>
            </a:r>
          </a:p>
        </p:txBody>
      </p:sp>
      <p:sp>
        <p:nvSpPr>
          <p:cNvPr id="11267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I </a:t>
            </a:r>
            <a:r>
              <a:rPr lang="fi-FI" b="1" smtClean="0"/>
              <a:t>Folkpensionsanstaltens </a:t>
            </a:r>
            <a:r>
              <a:rPr lang="fi-FI" smtClean="0"/>
              <a:t>register innehåller försäkringsbeslut om långvarigt arbete av medborgare från EU- och ETA-länder. Registret omfattar inte alla arbetstagare: t.ex.  arbetsperioden måste vara mellan fyra månader och två år, det är också inte obligatorisk att ta försäkring, gäller inte utsända arbetstagare och utländska företag (år 2007 ungefär 4 000 positiva försäkringbeslut)</a:t>
            </a:r>
          </a:p>
        </p:txBody>
      </p:sp>
      <p:sp>
        <p:nvSpPr>
          <p:cNvPr id="11268" name="Dian numeron paikkamerkki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1B86BF0-5B77-4450-BF56-7EDA37AE5FC2}" type="slidenum">
              <a:rPr lang="sv-SE" smtClean="0"/>
              <a:pPr/>
              <a:t>9</a:t>
            </a:fld>
            <a:endParaRPr lang="sv-SE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uotsi-vaaka">
  <a:themeElements>
    <a:clrScheme name="TK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1668B1"/>
      </a:accent1>
      <a:accent2>
        <a:srgbClr val="DB3334"/>
      </a:accent2>
      <a:accent3>
        <a:srgbClr val="FFDC0D"/>
      </a:accent3>
      <a:accent4>
        <a:srgbClr val="52BE42"/>
      </a:accent4>
      <a:accent5>
        <a:srgbClr val="F29C33"/>
      </a:accent5>
      <a:accent6>
        <a:srgbClr val="00A4E8"/>
      </a:accent6>
      <a:hlink>
        <a:srgbClr val="0000FF"/>
      </a:hlink>
      <a:folHlink>
        <a:srgbClr val="800080"/>
      </a:folHlink>
    </a:clrScheme>
    <a:fontScheme name="T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Alkuperäin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ruotsi-vaaka</Template>
  <TotalTime>1015</TotalTime>
  <Words>559</Words>
  <Application>Microsoft Office PowerPoint</Application>
  <PresentationFormat>A4-paperi (210 x 297 mm)</PresentationFormat>
  <Paragraphs>64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6" baseType="lpstr">
      <vt:lpstr>Arial</vt:lpstr>
      <vt:lpstr>Wingdings</vt:lpstr>
      <vt:lpstr>Times New Roman</vt:lpstr>
      <vt:lpstr>ruotsi-vaaka</vt:lpstr>
      <vt:lpstr>Den utländska arbetskraften i Finland – en okänd resurs</vt:lpstr>
      <vt:lpstr>Innehåll</vt:lpstr>
      <vt:lpstr>Inledning</vt:lpstr>
      <vt:lpstr>Begreppet utländsk arbetskraft</vt:lpstr>
      <vt:lpstr>Antalet utländska sysselsatta på basis av vissa utlänningsgrunder (fast bosatta i Finland)</vt:lpstr>
      <vt:lpstr>Den tillfälliga arbetskraften</vt:lpstr>
      <vt:lpstr>Registerkällor (1)</vt:lpstr>
      <vt:lpstr>Registerkällor (2)</vt:lpstr>
      <vt:lpstr>Registerkällor (3)</vt:lpstr>
      <vt:lpstr>Statistikmöjligheter (1)</vt:lpstr>
      <vt:lpstr>Statistikmöjligheter (2)</vt:lpstr>
      <vt:lpstr>Sammandrag</vt:lpstr>
    </vt:vector>
  </TitlesOfParts>
  <Company>Tilastokeskus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 utländska arbetskraften i Finland – en okänd resurs</dc:title>
  <dc:creator>ruotsalk</dc:creator>
  <cp:lastModifiedBy>Kaija Ruotsalainen</cp:lastModifiedBy>
  <cp:revision>11</cp:revision>
  <cp:lastPrinted>2004-03-31T08:07:52Z</cp:lastPrinted>
  <dcterms:created xsi:type="dcterms:W3CDTF">2010-06-29T05:42:14Z</dcterms:created>
  <dcterms:modified xsi:type="dcterms:W3CDTF">2010-08-04T10:35:54Z</dcterms:modified>
</cp:coreProperties>
</file>