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8" r:id="rId2"/>
    <p:sldId id="338" r:id="rId3"/>
    <p:sldId id="339" r:id="rId4"/>
    <p:sldId id="340" r:id="rId5"/>
    <p:sldId id="341" r:id="rId6"/>
    <p:sldId id="342" r:id="rId7"/>
    <p:sldId id="343" r:id="rId8"/>
    <p:sldId id="344" r:id="rId9"/>
    <p:sldId id="345" r:id="rId10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4578" autoAdjust="0"/>
    <p:restoredTop sz="74956" autoAdjust="0"/>
  </p:normalViewPr>
  <p:slideViewPr>
    <p:cSldViewPr>
      <p:cViewPr varScale="1">
        <p:scale>
          <a:sx n="55" d="100"/>
          <a:sy n="55" d="100"/>
        </p:scale>
        <p:origin x="-1416" y="-78"/>
      </p:cViewPr>
      <p:guideLst>
        <p:guide orient="horz" pos="4319"/>
        <p:guide pos="5759"/>
      </p:guideLst>
    </p:cSldViewPr>
  </p:slideViewPr>
  <p:outlineViewPr>
    <p:cViewPr>
      <p:scale>
        <a:sx n="33" d="100"/>
        <a:sy n="33" d="100"/>
      </p:scale>
      <p:origin x="264" y="2302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47E4C5-33A3-41AA-85ED-919875814F41}" type="datetimeFigureOut">
              <a:rPr lang="sv-SE" smtClean="0"/>
              <a:pPr/>
              <a:t>2010-08-05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72ACE9-97B1-4A0F-BAA1-FACC881B991A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noProof="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sv-SE" sz="1200" kern="1200" dirty="0" smtClean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>
            <a:normAutofit/>
          </a:bodyPr>
          <a:lstStyle/>
          <a:p>
            <a:pPr hangingPunct="0"/>
            <a:endParaRPr lang="en-US" sz="800" noProof="0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800" kern="1200" dirty="0" smtClean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>
            <a:normAutofit/>
          </a:bodyPr>
          <a:lstStyle/>
          <a:p>
            <a:pPr hangingPunct="0"/>
            <a:endParaRPr lang="en-US" sz="800" noProof="0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>
            <a:normAutofit/>
          </a:bodyPr>
          <a:lstStyle/>
          <a:p>
            <a:pPr hangingPunct="0"/>
            <a:endParaRPr lang="en-US" sz="800" noProof="0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sv-SE" sz="700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sv-SE" sz="1200" kern="1200" dirty="0" smtClean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sv-SE" sz="1200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9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10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1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1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08E9-6A18-44FA-83D6-409DF5491098}" type="datetime1">
              <a:rPr lang="sv-SE" smtClean="0"/>
              <a:pPr/>
              <a:t>2010-08-05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Gå till Visa Sidhuvud och sidfot för att ändra/ta bort denna sidfot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0B76F-4534-4772-A513-97B86AC85CB5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12" name="Grupp 12"/>
          <p:cNvGrpSpPr/>
          <p:nvPr/>
        </p:nvGrpSpPr>
        <p:grpSpPr>
          <a:xfrm>
            <a:off x="8604504" y="3342694"/>
            <a:ext cx="539496" cy="3158140"/>
            <a:chOff x="1643042" y="428604"/>
            <a:chExt cx="539496" cy="3158140"/>
          </a:xfrm>
        </p:grpSpPr>
        <p:pic>
          <p:nvPicPr>
            <p:cNvPr id="7" name="Bildobjekt 6" descr="BA10756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1643042" y="428604"/>
              <a:ext cx="539496" cy="539496"/>
            </a:xfrm>
            <a:prstGeom prst="rect">
              <a:avLst/>
            </a:prstGeom>
          </p:spPr>
        </p:pic>
        <p:pic>
          <p:nvPicPr>
            <p:cNvPr id="8" name="Bildobjekt 7" descr="iStock_000002716975XSmall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643042" y="2382004"/>
              <a:ext cx="539496" cy="539496"/>
            </a:xfrm>
            <a:prstGeom prst="rect">
              <a:avLst/>
            </a:prstGeom>
          </p:spPr>
        </p:pic>
        <p:pic>
          <p:nvPicPr>
            <p:cNvPr id="9" name="Bildobjekt 8" descr="iStock_000006202820XSmall.jpg"/>
            <p:cNvPicPr>
              <a:picLocks noChangeAspect="1"/>
            </p:cNvPicPr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1643042" y="1721922"/>
              <a:ext cx="539496" cy="539496"/>
            </a:xfrm>
            <a:prstGeom prst="rect">
              <a:avLst/>
            </a:prstGeom>
          </p:spPr>
        </p:pic>
        <p:pic>
          <p:nvPicPr>
            <p:cNvPr id="10" name="Bildobjekt 9" descr="MK10676.jpg"/>
            <p:cNvPicPr>
              <a:picLocks noChangeAspect="1"/>
            </p:cNvPicPr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1643042" y="1071546"/>
              <a:ext cx="539496" cy="539496"/>
            </a:xfrm>
            <a:prstGeom prst="rect">
              <a:avLst/>
            </a:prstGeom>
          </p:spPr>
        </p:pic>
        <p:pic>
          <p:nvPicPr>
            <p:cNvPr id="11" name="Bildobjekt 10" descr="iStock_000000753328XSmall.jpg"/>
            <p:cNvPicPr>
              <a:picLocks noChangeAspect="1"/>
            </p:cNvPicPr>
            <p:nvPr userDrawn="1"/>
          </p:nvPicPr>
          <p:blipFill>
            <a:blip r:embed="rId6" cstate="print"/>
            <a:stretch>
              <a:fillRect/>
            </a:stretch>
          </p:blipFill>
          <p:spPr>
            <a:xfrm>
              <a:off x="1643042" y="3047248"/>
              <a:ext cx="539496" cy="539496"/>
            </a:xfrm>
            <a:prstGeom prst="rect">
              <a:avLst/>
            </a:prstGeom>
          </p:spPr>
        </p:pic>
      </p:grpSp>
      <p:pic>
        <p:nvPicPr>
          <p:cNvPr id="15" name="Bildobjekt 14" descr="SCB-logga_grey.png"/>
          <p:cNvPicPr>
            <a:picLocks noChangeAspect="1"/>
          </p:cNvPicPr>
          <p:nvPr/>
        </p:nvPicPr>
        <p:blipFill>
          <a:blip r:embed="rId7" cstate="print"/>
          <a:srcRect t="5209" r="15358" b="2083"/>
          <a:stretch>
            <a:fillRect/>
          </a:stretch>
        </p:blipFill>
        <p:spPr>
          <a:xfrm>
            <a:off x="0" y="0"/>
            <a:ext cx="1142976" cy="635795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53685-1ADF-4BFD-956F-C7EFF6E4F98B}" type="datetime1">
              <a:rPr lang="sv-SE" smtClean="0"/>
              <a:pPr/>
              <a:t>2010-08-05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Gå till Visa Sidhuvud och sidfot för att ändra/ta bort denna sidfot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95D10-08D8-4D5F-801E-95DA503A61B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E887-3C3B-4D3E-9278-A7587297A78A}" type="datetime1">
              <a:rPr lang="sv-SE" smtClean="0"/>
              <a:pPr/>
              <a:t>2010-08-05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Gå till Visa Sidhuvud och sidfot för att ändra/ta bort denna sidfot</a:t>
            </a: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CE77B-A23F-4179-9CA3-7638D78C9C9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48907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0" y="273050"/>
            <a:ext cx="4114800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250699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37244-C78D-4107-8BD2-70CE875DAB91}" type="datetime1">
              <a:rPr lang="sv-SE" smtClean="0"/>
              <a:pPr/>
              <a:t>2010-08-05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Gå till Visa Sidhuvud och sidfot för att ändra/ta bort denna sidfot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9B69-6B77-42CF-9017-8F3C0D691A2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A6B00-8DE7-457F-86A0-26E4D964C62A}" type="datetime1">
              <a:rPr lang="sv-SE" smtClean="0"/>
              <a:pPr/>
              <a:t>2010-08-05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Gå till Visa Sidhuvud och sidfot för att ändra/ta bort denna sidfot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B092B-B079-41CF-BC5D-2D044B737EE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4D604-382C-49F6-88B7-097D361E2766}" type="datetime1">
              <a:rPr lang="sv-SE" smtClean="0"/>
              <a:pPr/>
              <a:t>2010-08-05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Gå till Visa Sidhuvud och sidfot för att ändra/ta bort denna sidfot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5AA33-32FB-4134-BA2F-774830EBADC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2ECE-27BC-4263-AFF8-0D078606300A}" type="datetime1">
              <a:rPr lang="sv-SE" smtClean="0"/>
              <a:pPr/>
              <a:t>2010-08-05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Gå till Visa Sidhuvud och sidfot för att ändra/ta bort denna sidfot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3E8E-BA33-4FC9-A2D4-D0BFA57BCDA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Rubrikbild">
    <p:bg>
      <p:bgPr>
        <a:solidFill>
          <a:srgbClr val="FAA50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AACD-CFE5-43D6-8A06-2A5F81198924}" type="datetime1">
              <a:rPr lang="sv-SE" smtClean="0"/>
              <a:pPr/>
              <a:t>2010-08-05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Gå till Visa Sidhuvud och sidfot för att ändra/ta bort denna sidfot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4B63-D800-4EBE-959C-9AB0D100495F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12" name="Grupp 12"/>
          <p:cNvGrpSpPr/>
          <p:nvPr/>
        </p:nvGrpSpPr>
        <p:grpSpPr>
          <a:xfrm>
            <a:off x="8604504" y="3342694"/>
            <a:ext cx="539496" cy="3158140"/>
            <a:chOff x="1643042" y="428604"/>
            <a:chExt cx="539496" cy="3158140"/>
          </a:xfrm>
        </p:grpSpPr>
        <p:pic>
          <p:nvPicPr>
            <p:cNvPr id="7" name="Bildobjekt 6" descr="BA10756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1643042" y="428604"/>
              <a:ext cx="539496" cy="539496"/>
            </a:xfrm>
            <a:prstGeom prst="rect">
              <a:avLst/>
            </a:prstGeom>
          </p:spPr>
        </p:pic>
        <p:pic>
          <p:nvPicPr>
            <p:cNvPr id="8" name="Bildobjekt 7" descr="iStock_000002716975XSmall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643042" y="2382004"/>
              <a:ext cx="539496" cy="539496"/>
            </a:xfrm>
            <a:prstGeom prst="rect">
              <a:avLst/>
            </a:prstGeom>
          </p:spPr>
        </p:pic>
        <p:pic>
          <p:nvPicPr>
            <p:cNvPr id="9" name="Bildobjekt 8" descr="iStock_000006202820XSmall.jpg"/>
            <p:cNvPicPr>
              <a:picLocks noChangeAspect="1"/>
            </p:cNvPicPr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1643042" y="1721922"/>
              <a:ext cx="539496" cy="539496"/>
            </a:xfrm>
            <a:prstGeom prst="rect">
              <a:avLst/>
            </a:prstGeom>
          </p:spPr>
        </p:pic>
        <p:pic>
          <p:nvPicPr>
            <p:cNvPr id="10" name="Bildobjekt 9" descr="MK10676.jpg"/>
            <p:cNvPicPr>
              <a:picLocks noChangeAspect="1"/>
            </p:cNvPicPr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1643042" y="1071546"/>
              <a:ext cx="539496" cy="539496"/>
            </a:xfrm>
            <a:prstGeom prst="rect">
              <a:avLst/>
            </a:prstGeom>
          </p:spPr>
        </p:pic>
        <p:pic>
          <p:nvPicPr>
            <p:cNvPr id="11" name="Bildobjekt 10" descr="iStock_000000753328XSmall.jpg"/>
            <p:cNvPicPr>
              <a:picLocks noChangeAspect="1"/>
            </p:cNvPicPr>
            <p:nvPr userDrawn="1"/>
          </p:nvPicPr>
          <p:blipFill>
            <a:blip r:embed="rId6" cstate="print"/>
            <a:stretch>
              <a:fillRect/>
            </a:stretch>
          </p:blipFill>
          <p:spPr>
            <a:xfrm>
              <a:off x="1643042" y="3047248"/>
              <a:ext cx="539496" cy="539496"/>
            </a:xfrm>
            <a:prstGeom prst="rect">
              <a:avLst/>
            </a:prstGeom>
          </p:spPr>
        </p:pic>
      </p:grpSp>
      <p:pic>
        <p:nvPicPr>
          <p:cNvPr id="15" name="Bildobjekt 14" descr="SCB-logga_orange.png"/>
          <p:cNvPicPr>
            <a:picLocks noChangeAspect="1"/>
          </p:cNvPicPr>
          <p:nvPr/>
        </p:nvPicPr>
        <p:blipFill>
          <a:blip r:embed="rId7" cstate="print"/>
          <a:srcRect t="5209" r="20649" b="2106"/>
          <a:stretch>
            <a:fillRect/>
          </a:stretch>
        </p:blipFill>
        <p:spPr>
          <a:xfrm>
            <a:off x="0" y="7200"/>
            <a:ext cx="1071538" cy="6286520"/>
          </a:xfrm>
          <a:prstGeom prst="rect">
            <a:avLst/>
          </a:prstGeom>
        </p:spPr>
      </p:pic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Rubrikbild">
    <p:bg>
      <p:bgPr>
        <a:solidFill>
          <a:srgbClr val="0493A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AACD-CFE5-43D6-8A06-2A5F81198924}" type="datetime1">
              <a:rPr lang="sv-SE" smtClean="0"/>
              <a:pPr/>
              <a:t>2010-08-05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Gå till Visa Sidhuvud och sidfot för att ändra/ta bort denna sidfot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4B63-D800-4EBE-959C-9AB0D100495F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12" name="Grupp 12"/>
          <p:cNvGrpSpPr/>
          <p:nvPr/>
        </p:nvGrpSpPr>
        <p:grpSpPr>
          <a:xfrm>
            <a:off x="8604504" y="3342694"/>
            <a:ext cx="539496" cy="3158140"/>
            <a:chOff x="1643042" y="428604"/>
            <a:chExt cx="539496" cy="3158140"/>
          </a:xfrm>
        </p:grpSpPr>
        <p:pic>
          <p:nvPicPr>
            <p:cNvPr id="7" name="Bildobjekt 6" descr="BA10756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1643042" y="428604"/>
              <a:ext cx="539496" cy="539496"/>
            </a:xfrm>
            <a:prstGeom prst="rect">
              <a:avLst/>
            </a:prstGeom>
          </p:spPr>
        </p:pic>
        <p:pic>
          <p:nvPicPr>
            <p:cNvPr id="8" name="Bildobjekt 7" descr="iStock_000002716975XSmall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643042" y="2382004"/>
              <a:ext cx="539496" cy="539496"/>
            </a:xfrm>
            <a:prstGeom prst="rect">
              <a:avLst/>
            </a:prstGeom>
          </p:spPr>
        </p:pic>
        <p:pic>
          <p:nvPicPr>
            <p:cNvPr id="9" name="Bildobjekt 8" descr="iStock_000006202820XSmall.jpg"/>
            <p:cNvPicPr>
              <a:picLocks noChangeAspect="1"/>
            </p:cNvPicPr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1643042" y="1721922"/>
              <a:ext cx="539496" cy="539496"/>
            </a:xfrm>
            <a:prstGeom prst="rect">
              <a:avLst/>
            </a:prstGeom>
          </p:spPr>
        </p:pic>
        <p:pic>
          <p:nvPicPr>
            <p:cNvPr id="10" name="Bildobjekt 9" descr="MK10676.jpg"/>
            <p:cNvPicPr>
              <a:picLocks noChangeAspect="1"/>
            </p:cNvPicPr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1643042" y="1071546"/>
              <a:ext cx="539496" cy="539496"/>
            </a:xfrm>
            <a:prstGeom prst="rect">
              <a:avLst/>
            </a:prstGeom>
          </p:spPr>
        </p:pic>
        <p:pic>
          <p:nvPicPr>
            <p:cNvPr id="11" name="Bildobjekt 10" descr="iStock_000000753328XSmall.jpg"/>
            <p:cNvPicPr>
              <a:picLocks noChangeAspect="1"/>
            </p:cNvPicPr>
            <p:nvPr userDrawn="1"/>
          </p:nvPicPr>
          <p:blipFill>
            <a:blip r:embed="rId6" cstate="print"/>
            <a:stretch>
              <a:fillRect/>
            </a:stretch>
          </p:blipFill>
          <p:spPr>
            <a:xfrm>
              <a:off x="1643042" y="3047248"/>
              <a:ext cx="539496" cy="539496"/>
            </a:xfrm>
            <a:prstGeom prst="rect">
              <a:avLst/>
            </a:prstGeom>
          </p:spPr>
        </p:pic>
      </p:grpSp>
      <p:pic>
        <p:nvPicPr>
          <p:cNvPr id="15" name="Bildobjekt 14" descr="SCB-logga_blue.png"/>
          <p:cNvPicPr>
            <a:picLocks noChangeAspect="1"/>
          </p:cNvPicPr>
          <p:nvPr/>
        </p:nvPicPr>
        <p:blipFill>
          <a:blip r:embed="rId7" cstate="print"/>
          <a:srcRect t="5209" r="15790" b="2083"/>
          <a:stretch>
            <a:fillRect/>
          </a:stretch>
        </p:blipFill>
        <p:spPr>
          <a:xfrm>
            <a:off x="0" y="0"/>
            <a:ext cx="1142976" cy="6357958"/>
          </a:xfrm>
          <a:prstGeom prst="rect">
            <a:avLst/>
          </a:prstGeom>
        </p:spPr>
      </p:pic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3_Rubrikbild">
    <p:bg>
      <p:bgPr>
        <a:solidFill>
          <a:srgbClr val="9AB23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AACD-CFE5-43D6-8A06-2A5F81198924}" type="datetime1">
              <a:rPr lang="sv-SE" smtClean="0"/>
              <a:pPr/>
              <a:t>2010-08-05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Gå till Visa Sidhuvud och sidfot för att ändra/ta bort denna sidfot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4B63-D800-4EBE-959C-9AB0D100495F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12" name="Grupp 12"/>
          <p:cNvGrpSpPr/>
          <p:nvPr/>
        </p:nvGrpSpPr>
        <p:grpSpPr>
          <a:xfrm>
            <a:off x="8604504" y="3342694"/>
            <a:ext cx="539496" cy="3158140"/>
            <a:chOff x="1643042" y="428604"/>
            <a:chExt cx="539496" cy="3158140"/>
          </a:xfrm>
        </p:grpSpPr>
        <p:pic>
          <p:nvPicPr>
            <p:cNvPr id="7" name="Bildobjekt 6" descr="BA10756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1643042" y="428604"/>
              <a:ext cx="539496" cy="539496"/>
            </a:xfrm>
            <a:prstGeom prst="rect">
              <a:avLst/>
            </a:prstGeom>
          </p:spPr>
        </p:pic>
        <p:pic>
          <p:nvPicPr>
            <p:cNvPr id="8" name="Bildobjekt 7" descr="iStock_000002716975XSmall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643042" y="2382004"/>
              <a:ext cx="539496" cy="539496"/>
            </a:xfrm>
            <a:prstGeom prst="rect">
              <a:avLst/>
            </a:prstGeom>
          </p:spPr>
        </p:pic>
        <p:pic>
          <p:nvPicPr>
            <p:cNvPr id="9" name="Bildobjekt 8" descr="iStock_000006202820XSmall.jpg"/>
            <p:cNvPicPr>
              <a:picLocks noChangeAspect="1"/>
            </p:cNvPicPr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1643042" y="1721922"/>
              <a:ext cx="539496" cy="539496"/>
            </a:xfrm>
            <a:prstGeom prst="rect">
              <a:avLst/>
            </a:prstGeom>
          </p:spPr>
        </p:pic>
        <p:pic>
          <p:nvPicPr>
            <p:cNvPr id="10" name="Bildobjekt 9" descr="MK10676.jpg"/>
            <p:cNvPicPr>
              <a:picLocks noChangeAspect="1"/>
            </p:cNvPicPr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1643042" y="1071546"/>
              <a:ext cx="539496" cy="539496"/>
            </a:xfrm>
            <a:prstGeom prst="rect">
              <a:avLst/>
            </a:prstGeom>
          </p:spPr>
        </p:pic>
        <p:pic>
          <p:nvPicPr>
            <p:cNvPr id="11" name="Bildobjekt 10" descr="iStock_000000753328XSmall.jpg"/>
            <p:cNvPicPr>
              <a:picLocks noChangeAspect="1"/>
            </p:cNvPicPr>
            <p:nvPr userDrawn="1"/>
          </p:nvPicPr>
          <p:blipFill>
            <a:blip r:embed="rId6" cstate="print"/>
            <a:stretch>
              <a:fillRect/>
            </a:stretch>
          </p:blipFill>
          <p:spPr>
            <a:xfrm>
              <a:off x="1643042" y="3047248"/>
              <a:ext cx="539496" cy="539496"/>
            </a:xfrm>
            <a:prstGeom prst="rect">
              <a:avLst/>
            </a:prstGeom>
          </p:spPr>
        </p:pic>
      </p:grpSp>
      <p:pic>
        <p:nvPicPr>
          <p:cNvPr id="15" name="Bildobjekt 14" descr="SCB-logga_green.png"/>
          <p:cNvPicPr>
            <a:picLocks noChangeAspect="1"/>
          </p:cNvPicPr>
          <p:nvPr/>
        </p:nvPicPr>
        <p:blipFill>
          <a:blip r:embed="rId7" cstate="print"/>
          <a:srcRect t="21192" r="39131" b="23179"/>
          <a:stretch>
            <a:fillRect/>
          </a:stretch>
        </p:blipFill>
        <p:spPr>
          <a:xfrm>
            <a:off x="0" y="691076"/>
            <a:ext cx="857255" cy="6000792"/>
          </a:xfrm>
          <a:prstGeom prst="rect">
            <a:avLst/>
          </a:prstGeom>
        </p:spPr>
      </p:pic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4_Rubrikbild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AACD-CFE5-43D6-8A06-2A5F81198924}" type="datetime1">
              <a:rPr lang="sv-SE" smtClean="0"/>
              <a:pPr/>
              <a:t>2010-08-05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Gå till Visa Sidhuvud och sidfot för att ändra/ta bort denna sidfot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4B63-D800-4EBE-959C-9AB0D100495F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12" name="Grupp 12"/>
          <p:cNvGrpSpPr/>
          <p:nvPr/>
        </p:nvGrpSpPr>
        <p:grpSpPr>
          <a:xfrm>
            <a:off x="8604504" y="3342694"/>
            <a:ext cx="539496" cy="3158140"/>
            <a:chOff x="1643042" y="428604"/>
            <a:chExt cx="539496" cy="3158140"/>
          </a:xfrm>
        </p:grpSpPr>
        <p:pic>
          <p:nvPicPr>
            <p:cNvPr id="7" name="Bildobjekt 6" descr="BA10756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1643042" y="428604"/>
              <a:ext cx="539496" cy="539496"/>
            </a:xfrm>
            <a:prstGeom prst="rect">
              <a:avLst/>
            </a:prstGeom>
          </p:spPr>
        </p:pic>
        <p:pic>
          <p:nvPicPr>
            <p:cNvPr id="8" name="Bildobjekt 7" descr="iStock_000002716975XSmall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643042" y="2382004"/>
              <a:ext cx="539496" cy="539496"/>
            </a:xfrm>
            <a:prstGeom prst="rect">
              <a:avLst/>
            </a:prstGeom>
          </p:spPr>
        </p:pic>
        <p:pic>
          <p:nvPicPr>
            <p:cNvPr id="9" name="Bildobjekt 8" descr="iStock_000006202820XSmall.jpg"/>
            <p:cNvPicPr>
              <a:picLocks noChangeAspect="1"/>
            </p:cNvPicPr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1643042" y="1721922"/>
              <a:ext cx="539496" cy="539496"/>
            </a:xfrm>
            <a:prstGeom prst="rect">
              <a:avLst/>
            </a:prstGeom>
          </p:spPr>
        </p:pic>
        <p:pic>
          <p:nvPicPr>
            <p:cNvPr id="10" name="Bildobjekt 9" descr="MK10676.jpg"/>
            <p:cNvPicPr>
              <a:picLocks noChangeAspect="1"/>
            </p:cNvPicPr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1643042" y="1071546"/>
              <a:ext cx="539496" cy="539496"/>
            </a:xfrm>
            <a:prstGeom prst="rect">
              <a:avLst/>
            </a:prstGeom>
          </p:spPr>
        </p:pic>
        <p:pic>
          <p:nvPicPr>
            <p:cNvPr id="11" name="Bildobjekt 10" descr="iStock_000000753328XSmall.jpg"/>
            <p:cNvPicPr>
              <a:picLocks noChangeAspect="1"/>
            </p:cNvPicPr>
            <p:nvPr userDrawn="1"/>
          </p:nvPicPr>
          <p:blipFill>
            <a:blip r:embed="rId6" cstate="print"/>
            <a:stretch>
              <a:fillRect/>
            </a:stretch>
          </p:blipFill>
          <p:spPr>
            <a:xfrm>
              <a:off x="1643042" y="3047248"/>
              <a:ext cx="539496" cy="539496"/>
            </a:xfrm>
            <a:prstGeom prst="rect">
              <a:avLst/>
            </a:prstGeom>
          </p:spPr>
        </p:pic>
      </p:grpSp>
      <p:pic>
        <p:nvPicPr>
          <p:cNvPr id="14" name="Bildobjekt 13" descr="SCB-logga_lila.png"/>
          <p:cNvPicPr>
            <a:picLocks noChangeAspect="1"/>
          </p:cNvPicPr>
          <p:nvPr/>
        </p:nvPicPr>
        <p:blipFill>
          <a:blip r:embed="rId7" cstate="print"/>
          <a:srcRect t="3335"/>
          <a:stretch>
            <a:fillRect/>
          </a:stretch>
        </p:blipFill>
        <p:spPr>
          <a:xfrm>
            <a:off x="-32" y="71414"/>
            <a:ext cx="1181227" cy="6629286"/>
          </a:xfrm>
          <a:prstGeom prst="rect">
            <a:avLst/>
          </a:prstGeom>
        </p:spPr>
      </p:pic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A6050-FB37-44F3-AF41-3487E195D6A1}" type="datetime1">
              <a:rPr lang="sv-SE" smtClean="0"/>
              <a:pPr/>
              <a:t>2010-08-05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Gå till Visa Sidhuvud och sidfot för att ändra/ta bort denna sidfot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6E654-E1DD-4D0E-98CB-65C96BA0CA4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58887" y="4406900"/>
            <a:ext cx="723582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258887" y="2906713"/>
            <a:ext cx="7235825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1ABF7-FE5B-446F-8BC7-1F664560AC27}" type="datetime1">
              <a:rPr lang="sv-SE" smtClean="0"/>
              <a:pPr/>
              <a:t>2010-08-05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Gå till Visa Sidhuvud och sidfot för att ändra/ta bort denna sidfot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BF178-7A39-4C32-8738-1B746FF7BB2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56370" y="274638"/>
            <a:ext cx="6628743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258888" y="1600200"/>
            <a:ext cx="3236912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247571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5A423-E62E-40AA-AF42-71ABD6F63A7B}" type="datetime1">
              <a:rPr lang="sv-SE" smtClean="0"/>
              <a:pPr/>
              <a:t>2010-08-05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Gå till Visa Sidhuvud och sidfot för att ändra/ta bort denna sidfot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EA6A2-A9DE-421B-9F84-79A1CDFB18E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56371" y="274638"/>
            <a:ext cx="6639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258888" y="1535113"/>
            <a:ext cx="3238500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1258888" y="2174875"/>
            <a:ext cx="32385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3236231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32362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87B8E-448A-484B-A790-8201B2C5F9AC}" type="datetime1">
              <a:rPr lang="sv-SE" smtClean="0"/>
              <a:pPr/>
              <a:t>2010-08-05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Gå till Visa Sidhuvud och sidfot för att ändra/ta bort denna sidfot</a:t>
            </a:r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E4F4C-752E-4AC5-9833-B563605DD4EE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256370" y="378212"/>
            <a:ext cx="743042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256370" y="1600200"/>
            <a:ext cx="743042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263804" y="6492899"/>
            <a:ext cx="13269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B742AACD-CFE5-43D6-8A06-2A5F81198924}" type="datetime1">
              <a:rPr lang="sv-SE" smtClean="0"/>
              <a:pPr/>
              <a:t>2010-08-05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Gå till Visa Sidhuvud och sidfot för att ändra/ta bort denna sidfot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010432" y="64928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6DEA4B63-D800-4EBE-959C-9AB0D100495F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 descr="logga.png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-32" y="757556"/>
            <a:ext cx="652218" cy="5345750"/>
          </a:xfrm>
          <a:prstGeom prst="rect">
            <a:avLst/>
          </a:prstGeom>
        </p:spPr>
      </p:pic>
      <p:pic>
        <p:nvPicPr>
          <p:cNvPr id="11" name="Bildobjekt 10" descr="kvadrater_lodrat.png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8856032" y="4347304"/>
            <a:ext cx="288000" cy="179634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200" kern="1200">
          <a:solidFill>
            <a:schemeClr val="tx1"/>
          </a:solidFill>
          <a:latin typeface="Arial Regular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rgbClr val="7030A0"/>
                </a:solidFill>
              </a:rPr>
              <a:t/>
            </a:r>
            <a:br>
              <a:rPr lang="en-US" sz="4400" dirty="0" smtClean="0">
                <a:solidFill>
                  <a:srgbClr val="7030A0"/>
                </a:solidFill>
              </a:rPr>
            </a:br>
            <a:r>
              <a:rPr lang="en-US" sz="4400" dirty="0" smtClean="0">
                <a:solidFill>
                  <a:srgbClr val="7030A0"/>
                </a:solidFill>
              </a:rPr>
              <a:t>Web </a:t>
            </a:r>
            <a:r>
              <a:rPr lang="en-US" sz="4400" dirty="0" smtClean="0">
                <a:solidFill>
                  <a:srgbClr val="7030A0"/>
                </a:solidFill>
              </a:rPr>
              <a:t>Panels at National Statistical Institutes?</a:t>
            </a:r>
            <a:r>
              <a:rPr lang="en-US" sz="4400" b="1" dirty="0" smtClean="0">
                <a:solidFill>
                  <a:schemeClr val="accent2"/>
                </a:solidFill>
              </a:rPr>
              <a:t/>
            </a:r>
            <a:br>
              <a:rPr lang="en-US" sz="4400" b="1" dirty="0" smtClean="0">
                <a:solidFill>
                  <a:schemeClr val="accent2"/>
                </a:solidFill>
              </a:rPr>
            </a:br>
            <a:endParaRPr lang="sv-SE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en-US" sz="3200" dirty="0" smtClean="0">
              <a:solidFill>
                <a:schemeClr val="accent2"/>
              </a:solidFill>
            </a:endParaRPr>
          </a:p>
          <a:p>
            <a:pPr>
              <a:buNone/>
            </a:pPr>
            <a:endParaRPr lang="en-US" sz="3200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sz="3200" dirty="0" smtClean="0">
                <a:solidFill>
                  <a:srgbClr val="002060"/>
                </a:solidFill>
              </a:rPr>
              <a:t>Jörgen </a:t>
            </a:r>
            <a:r>
              <a:rPr lang="en-US" sz="3200" dirty="0" smtClean="0">
                <a:solidFill>
                  <a:srgbClr val="002060"/>
                </a:solidFill>
              </a:rPr>
              <a:t>Svensson</a:t>
            </a:r>
          </a:p>
          <a:p>
            <a:pPr>
              <a:buNone/>
            </a:pPr>
            <a:r>
              <a:rPr lang="en-US" sz="3200" dirty="0" smtClean="0">
                <a:solidFill>
                  <a:srgbClr val="002060"/>
                </a:solidFill>
              </a:rPr>
              <a:t>Process Owner</a:t>
            </a:r>
          </a:p>
          <a:p>
            <a:pPr>
              <a:buNone/>
            </a:pPr>
            <a:endParaRPr lang="en-US" sz="3200" dirty="0" smtClean="0">
              <a:solidFill>
                <a:schemeClr val="accent2"/>
              </a:solidFill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E9EBD-4D53-4546-8A64-E124334677B0}" type="datetime1">
              <a:rPr lang="sv-SE"/>
              <a:pPr/>
              <a:t>2010-08-05</a:t>
            </a:fld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2AC6F-1F6F-432E-8687-0BB5AEC2CCA7}" type="slidenum">
              <a:rPr lang="sv-SE"/>
              <a:pPr/>
              <a:t>1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sv-SE" dirty="0" smtClean="0"/>
              <a:t/>
            </a:r>
            <a:br>
              <a:rPr lang="sv-SE" dirty="0" smtClean="0"/>
            </a:br>
            <a:r>
              <a:rPr lang="en-US" dirty="0" smtClean="0"/>
              <a:t>What is a web panel? </a:t>
            </a:r>
            <a:r>
              <a:rPr lang="sv-SE" dirty="0" smtClean="0"/>
              <a:t/>
            </a:r>
            <a:br>
              <a:rPr lang="sv-SE" dirty="0" smtClean="0"/>
            </a:br>
            <a:endParaRPr lang="en-GB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sz="3000" kern="1200" dirty="0" smtClean="0">
                <a:solidFill>
                  <a:schemeClr val="tx2"/>
                </a:solidFill>
                <a:latin typeface="Times New Roman" charset="0"/>
              </a:rPr>
              <a:t>Access panel with surveys through Internet</a:t>
            </a:r>
          </a:p>
          <a:p>
            <a:pPr>
              <a:buFontTx/>
              <a:buChar char="•"/>
            </a:pPr>
            <a:r>
              <a:rPr lang="en-US" sz="3000" kern="1200" dirty="0" smtClean="0">
                <a:solidFill>
                  <a:schemeClr val="tx2"/>
                </a:solidFill>
                <a:latin typeface="Times New Roman" charset="0"/>
              </a:rPr>
              <a:t>Access panel: </a:t>
            </a:r>
            <a:r>
              <a:rPr lang="en-GB" sz="3000" kern="1200" dirty="0" smtClean="0">
                <a:solidFill>
                  <a:schemeClr val="tx2"/>
                </a:solidFill>
                <a:latin typeface="Times New Roman" charset="0"/>
              </a:rPr>
              <a:t>a sampling database of potential respondents who are willing to participate in future surveys if they are selected</a:t>
            </a:r>
          </a:p>
          <a:p>
            <a:pPr>
              <a:buFontTx/>
              <a:buChar char="•"/>
            </a:pPr>
            <a:endParaRPr lang="en-GB" sz="3000" kern="1200" dirty="0" smtClean="0">
              <a:solidFill>
                <a:schemeClr val="tx2"/>
              </a:solidFill>
              <a:latin typeface="Times New Roman" charset="0"/>
            </a:endParaRPr>
          </a:p>
          <a:p>
            <a:pPr>
              <a:buFontTx/>
              <a:buChar char="•"/>
            </a:pPr>
            <a:r>
              <a:rPr lang="en-GB" sz="2800" kern="1200" dirty="0" smtClean="0">
                <a:solidFill>
                  <a:schemeClr val="tx2"/>
                </a:solidFill>
                <a:latin typeface="Times New Roman" charset="0"/>
              </a:rPr>
              <a:t>Web panel survey ≠ web questionnaire survey</a:t>
            </a:r>
            <a:endParaRPr lang="sv-SE" sz="3000" kern="1200" dirty="0">
              <a:solidFill>
                <a:schemeClr val="tx2"/>
              </a:solidFill>
              <a:latin typeface="Times New Roman" charset="0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E9EBD-4D53-4546-8A64-E124334677B0}" type="datetime1">
              <a:rPr lang="sv-SE"/>
              <a:pPr/>
              <a:t>2010-08-05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2AC6F-1F6F-432E-8687-0BB5AEC2CCA7}" type="slidenum">
              <a:rPr lang="sv-SE"/>
              <a:pPr/>
              <a:t>2</a:t>
            </a:fld>
            <a:endParaRPr lang="sv-SE"/>
          </a:p>
        </p:txBody>
      </p:sp>
      <p:cxnSp>
        <p:nvCxnSpPr>
          <p:cNvPr id="7" name="Rak 6"/>
          <p:cNvCxnSpPr/>
          <p:nvPr/>
        </p:nvCxnSpPr>
        <p:spPr>
          <a:xfrm>
            <a:off x="1403648" y="1268736"/>
            <a:ext cx="7488832" cy="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46027" y="378212"/>
            <a:ext cx="7430429" cy="1143000"/>
          </a:xfrm>
        </p:spPr>
        <p:txBody>
          <a:bodyPr>
            <a:normAutofit fontScale="90000"/>
          </a:bodyPr>
          <a:lstStyle/>
          <a:p>
            <a:pPr lvl="0"/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Are </a:t>
            </a:r>
            <a:r>
              <a:rPr lang="sv-SE" dirty="0" err="1" smtClean="0"/>
              <a:t>web</a:t>
            </a:r>
            <a:r>
              <a:rPr lang="en-US" dirty="0" smtClean="0"/>
              <a:t> panels representative? </a:t>
            </a:r>
            <a:r>
              <a:rPr lang="sv-SE" dirty="0" smtClean="0"/>
              <a:t/>
            </a:r>
            <a:br>
              <a:rPr lang="sv-SE" dirty="0" smtClean="0"/>
            </a:br>
            <a:endParaRPr lang="en-GB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sz="3000" kern="1200" dirty="0" smtClean="0">
                <a:solidFill>
                  <a:schemeClr val="tx2"/>
                </a:solidFill>
                <a:latin typeface="Times New Roman" charset="0"/>
              </a:rPr>
              <a:t>Vague term</a:t>
            </a:r>
          </a:p>
          <a:p>
            <a:pPr>
              <a:buNone/>
            </a:pPr>
            <a:r>
              <a:rPr lang="en-US" sz="3000" kern="1200" dirty="0" smtClean="0">
                <a:solidFill>
                  <a:schemeClr val="tx2"/>
                </a:solidFill>
                <a:latin typeface="Times New Roman" charset="0"/>
              </a:rPr>
              <a:t> 	- Miniature?</a:t>
            </a:r>
          </a:p>
          <a:p>
            <a:pPr>
              <a:buNone/>
            </a:pPr>
            <a:r>
              <a:rPr lang="en-US" sz="3000" kern="1200" dirty="0" smtClean="0">
                <a:solidFill>
                  <a:schemeClr val="tx2"/>
                </a:solidFill>
                <a:latin typeface="Times New Roman" charset="0"/>
              </a:rPr>
              <a:t>	- Same structure on background variables?</a:t>
            </a:r>
          </a:p>
          <a:p>
            <a:pPr>
              <a:buNone/>
            </a:pPr>
            <a:r>
              <a:rPr lang="en-US" sz="3000" kern="1200" dirty="0" smtClean="0">
                <a:solidFill>
                  <a:schemeClr val="tx2"/>
                </a:solidFill>
                <a:latin typeface="Times New Roman" charset="0"/>
              </a:rPr>
              <a:t>	- Benchmarking?</a:t>
            </a:r>
          </a:p>
          <a:p>
            <a:pPr>
              <a:buNone/>
            </a:pPr>
            <a:endParaRPr lang="en-US" sz="3000" kern="1200" dirty="0" smtClean="0">
              <a:solidFill>
                <a:schemeClr val="tx2"/>
              </a:solidFill>
              <a:latin typeface="Times New Roman" charset="0"/>
            </a:endParaRPr>
          </a:p>
          <a:p>
            <a:pPr>
              <a:buFontTx/>
              <a:buChar char="•"/>
            </a:pPr>
            <a:r>
              <a:rPr lang="en-US" sz="3000" kern="1200" dirty="0" smtClean="0">
                <a:solidFill>
                  <a:schemeClr val="tx2"/>
                </a:solidFill>
                <a:latin typeface="Times New Roman" charset="0"/>
              </a:rPr>
              <a:t>Sampling bias</a:t>
            </a:r>
          </a:p>
          <a:p>
            <a:pPr>
              <a:buFontTx/>
              <a:buChar char="•"/>
            </a:pPr>
            <a:endParaRPr lang="sv-SE" sz="3000" kern="1200" dirty="0">
              <a:solidFill>
                <a:schemeClr val="tx2"/>
              </a:solidFill>
              <a:latin typeface="Times New Roman" charset="0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E9EBD-4D53-4546-8A64-E124334677B0}" type="datetime1">
              <a:rPr lang="sv-SE"/>
              <a:pPr/>
              <a:t>2010-08-05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2AC6F-1F6F-432E-8687-0BB5AEC2CCA7}" type="slidenum">
              <a:rPr lang="sv-SE"/>
              <a:pPr/>
              <a:t>3</a:t>
            </a:fld>
            <a:endParaRPr lang="sv-SE"/>
          </a:p>
        </p:txBody>
      </p:sp>
      <p:cxnSp>
        <p:nvCxnSpPr>
          <p:cNvPr id="7" name="Rak 6"/>
          <p:cNvCxnSpPr/>
          <p:nvPr/>
        </p:nvCxnSpPr>
        <p:spPr>
          <a:xfrm>
            <a:off x="1403648" y="1268736"/>
            <a:ext cx="7488832" cy="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sv-SE" dirty="0" smtClean="0"/>
              <a:t/>
            </a:r>
            <a:br>
              <a:rPr lang="sv-SE" dirty="0" smtClean="0"/>
            </a:br>
            <a:r>
              <a:rPr lang="en-US" dirty="0" smtClean="0"/>
              <a:t>Response rate? </a:t>
            </a:r>
            <a:r>
              <a:rPr lang="sv-SE" dirty="0" smtClean="0"/>
              <a:t/>
            </a:r>
            <a:br>
              <a:rPr lang="sv-SE" dirty="0" smtClean="0"/>
            </a:br>
            <a:endParaRPr lang="en-GB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kern="1200" dirty="0" smtClean="0">
                <a:solidFill>
                  <a:schemeClr val="tx2"/>
                </a:solidFill>
                <a:latin typeface="Times New Roman" charset="0"/>
              </a:rPr>
              <a:t>Telephone omnibus survey</a:t>
            </a:r>
          </a:p>
          <a:p>
            <a:pPr>
              <a:buNone/>
            </a:pPr>
            <a:r>
              <a:rPr lang="en-US" sz="2400" kern="1200" dirty="0" smtClean="0">
                <a:solidFill>
                  <a:schemeClr val="tx2"/>
                </a:solidFill>
                <a:latin typeface="Times New Roman" charset="0"/>
              </a:rPr>
              <a:t>			</a:t>
            </a:r>
            <a:r>
              <a:rPr lang="en-US" sz="2400" b="1" kern="1200" dirty="0" smtClean="0">
                <a:solidFill>
                  <a:schemeClr val="accent2"/>
                </a:solidFill>
                <a:latin typeface="Times New Roman" charset="0"/>
              </a:rPr>
              <a:t>↓</a:t>
            </a:r>
            <a:r>
              <a:rPr lang="en-US" sz="2400" kern="1200" dirty="0" smtClean="0">
                <a:solidFill>
                  <a:schemeClr val="tx2"/>
                </a:solidFill>
                <a:latin typeface="Times New Roman" charset="0"/>
              </a:rPr>
              <a:t>   </a:t>
            </a:r>
            <a:r>
              <a:rPr lang="en-US" sz="2400" kern="1200" dirty="0" smtClean="0">
                <a:solidFill>
                  <a:srgbClr val="FF0000"/>
                </a:solidFill>
                <a:latin typeface="Times New Roman" charset="0"/>
              </a:rPr>
              <a:t>50%</a:t>
            </a:r>
          </a:p>
          <a:p>
            <a:pPr marL="324000">
              <a:spcBef>
                <a:spcPts val="0"/>
              </a:spcBef>
              <a:buFontTx/>
              <a:buChar char="•"/>
            </a:pPr>
            <a:r>
              <a:rPr lang="en-US" kern="1200" dirty="0" smtClean="0">
                <a:solidFill>
                  <a:schemeClr val="tx2"/>
                </a:solidFill>
                <a:latin typeface="Times New Roman" charset="0"/>
              </a:rPr>
              <a:t>Respondents</a:t>
            </a:r>
            <a:endParaRPr lang="en-US" sz="2400" kern="1200" dirty="0" smtClean="0">
              <a:solidFill>
                <a:schemeClr val="tx2"/>
              </a:solidFill>
              <a:latin typeface="Times New Roman" charset="0"/>
            </a:endParaRPr>
          </a:p>
          <a:p>
            <a:pPr>
              <a:buNone/>
            </a:pPr>
            <a:r>
              <a:rPr lang="en-US" sz="2400" kern="1200" dirty="0" smtClean="0">
                <a:solidFill>
                  <a:schemeClr val="tx2"/>
                </a:solidFill>
                <a:latin typeface="Times New Roman" charset="0"/>
              </a:rPr>
              <a:t>			</a:t>
            </a:r>
            <a:r>
              <a:rPr lang="en-US" sz="2400" kern="1200" dirty="0" smtClean="0">
                <a:solidFill>
                  <a:schemeClr val="accent2"/>
                </a:solidFill>
                <a:latin typeface="Times New Roman" charset="0"/>
              </a:rPr>
              <a:t>↓   </a:t>
            </a:r>
            <a:r>
              <a:rPr lang="en-US" sz="2400" kern="1200" dirty="0" smtClean="0">
                <a:solidFill>
                  <a:srgbClr val="FF0000"/>
                </a:solidFill>
                <a:latin typeface="Times New Roman" charset="0"/>
              </a:rPr>
              <a:t>20%</a:t>
            </a:r>
            <a:endParaRPr lang="en-US" sz="2400" kern="1200" dirty="0" smtClean="0">
              <a:solidFill>
                <a:schemeClr val="tx2"/>
              </a:solidFill>
              <a:latin typeface="Times New Roman" charset="0"/>
            </a:endParaRPr>
          </a:p>
          <a:p>
            <a:pPr>
              <a:spcBef>
                <a:spcPts val="0"/>
              </a:spcBef>
              <a:buFontTx/>
              <a:buChar char="•"/>
            </a:pPr>
            <a:r>
              <a:rPr lang="en-US" kern="1200" dirty="0" smtClean="0">
                <a:solidFill>
                  <a:schemeClr val="tx2"/>
                </a:solidFill>
                <a:latin typeface="Times New Roman" charset="0"/>
              </a:rPr>
              <a:t>Opt-in</a:t>
            </a:r>
            <a:endParaRPr lang="en-US" sz="2400" kern="1200" dirty="0" smtClean="0">
              <a:solidFill>
                <a:schemeClr val="tx2"/>
              </a:solidFill>
              <a:latin typeface="Times New Roman" charset="0"/>
            </a:endParaRPr>
          </a:p>
          <a:p>
            <a:pPr>
              <a:buNone/>
            </a:pPr>
            <a:r>
              <a:rPr lang="en-US" sz="2400" kern="1200" dirty="0" smtClean="0">
                <a:solidFill>
                  <a:schemeClr val="tx2"/>
                </a:solidFill>
                <a:latin typeface="Times New Roman" charset="0"/>
              </a:rPr>
              <a:t>			</a:t>
            </a:r>
            <a:r>
              <a:rPr lang="en-US" sz="2400" kern="1200" dirty="0" smtClean="0">
                <a:solidFill>
                  <a:schemeClr val="accent2"/>
                </a:solidFill>
                <a:latin typeface="Times New Roman" charset="0"/>
              </a:rPr>
              <a:t>↓</a:t>
            </a:r>
          </a:p>
          <a:p>
            <a:pPr>
              <a:spcBef>
                <a:spcPts val="0"/>
              </a:spcBef>
              <a:buFontTx/>
              <a:buChar char="•"/>
            </a:pPr>
            <a:r>
              <a:rPr lang="en-US" kern="1200" dirty="0" smtClean="0">
                <a:solidFill>
                  <a:schemeClr val="tx2"/>
                </a:solidFill>
                <a:latin typeface="Times New Roman" charset="0"/>
              </a:rPr>
              <a:t>Sample from panel</a:t>
            </a:r>
            <a:endParaRPr lang="en-US" sz="2400" kern="1200" dirty="0" smtClean="0">
              <a:solidFill>
                <a:schemeClr val="tx2"/>
              </a:solidFill>
              <a:latin typeface="Times New Roman" charset="0"/>
            </a:endParaRPr>
          </a:p>
          <a:p>
            <a:pPr>
              <a:buNone/>
            </a:pPr>
            <a:r>
              <a:rPr lang="en-US" sz="2400" kern="1200" dirty="0" smtClean="0">
                <a:solidFill>
                  <a:schemeClr val="tx2"/>
                </a:solidFill>
                <a:latin typeface="Times New Roman" charset="0"/>
              </a:rPr>
              <a:t>			</a:t>
            </a:r>
            <a:r>
              <a:rPr lang="en-US" sz="2400" kern="1200" dirty="0" smtClean="0">
                <a:solidFill>
                  <a:schemeClr val="accent2"/>
                </a:solidFill>
                <a:latin typeface="Times New Roman" charset="0"/>
              </a:rPr>
              <a:t>↓ </a:t>
            </a:r>
            <a:r>
              <a:rPr lang="en-US" sz="2400" kern="1200" dirty="0" smtClean="0">
                <a:solidFill>
                  <a:schemeClr val="tx2"/>
                </a:solidFill>
                <a:latin typeface="Times New Roman" charset="0"/>
              </a:rPr>
              <a:t>   </a:t>
            </a:r>
            <a:r>
              <a:rPr lang="en-US" sz="2400" kern="1200" dirty="0" smtClean="0">
                <a:solidFill>
                  <a:srgbClr val="FF0000"/>
                </a:solidFill>
                <a:latin typeface="Times New Roman" charset="0"/>
              </a:rPr>
              <a:t>40%</a:t>
            </a:r>
            <a:r>
              <a:rPr lang="en-US" sz="2400" kern="1200" dirty="0" smtClean="0">
                <a:solidFill>
                  <a:schemeClr val="tx2"/>
                </a:solidFill>
                <a:latin typeface="Times New Roman" charset="0"/>
              </a:rPr>
              <a:t> 	        </a:t>
            </a:r>
            <a:r>
              <a:rPr lang="en-US" sz="2400" kern="1200" dirty="0" smtClean="0">
                <a:solidFill>
                  <a:srgbClr val="FF0000"/>
                </a:solidFill>
                <a:latin typeface="Times New Roman" charset="0"/>
              </a:rPr>
              <a:t>4% ‘response rate’</a:t>
            </a:r>
          </a:p>
          <a:p>
            <a:pPr>
              <a:spcBef>
                <a:spcPts val="0"/>
              </a:spcBef>
              <a:buFontTx/>
              <a:buChar char="•"/>
            </a:pPr>
            <a:r>
              <a:rPr lang="en-US" kern="1200" dirty="0" smtClean="0">
                <a:solidFill>
                  <a:schemeClr val="tx2"/>
                </a:solidFill>
                <a:latin typeface="Times New Roman" charset="0"/>
              </a:rPr>
              <a:t>Respondents</a:t>
            </a:r>
          </a:p>
          <a:p>
            <a:pPr>
              <a:buFontTx/>
              <a:buChar char="•"/>
            </a:pPr>
            <a:endParaRPr lang="sv-SE" sz="3000" kern="1200" dirty="0">
              <a:solidFill>
                <a:schemeClr val="tx2"/>
              </a:solidFill>
              <a:latin typeface="Times New Roman" charset="0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E9EBD-4D53-4546-8A64-E124334677B0}" type="datetime1">
              <a:rPr lang="sv-SE"/>
              <a:pPr/>
              <a:t>2010-08-05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2AC6F-1F6F-432E-8687-0BB5AEC2CCA7}" type="slidenum">
              <a:rPr lang="sv-SE"/>
              <a:pPr/>
              <a:t>4</a:t>
            </a:fld>
            <a:endParaRPr lang="sv-SE"/>
          </a:p>
        </p:txBody>
      </p:sp>
      <p:sp>
        <p:nvSpPr>
          <p:cNvPr id="7" name="Höger 6"/>
          <p:cNvSpPr/>
          <p:nvPr/>
        </p:nvSpPr>
        <p:spPr bwMode="auto">
          <a:xfrm>
            <a:off x="4572000" y="4509120"/>
            <a:ext cx="642942" cy="271502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8" name="Rak 7"/>
          <p:cNvCxnSpPr/>
          <p:nvPr/>
        </p:nvCxnSpPr>
        <p:spPr>
          <a:xfrm>
            <a:off x="1403648" y="1268736"/>
            <a:ext cx="7488832" cy="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sv-SE" dirty="0" smtClean="0"/>
              <a:t/>
            </a:r>
            <a:br>
              <a:rPr lang="sv-SE" dirty="0" smtClean="0"/>
            </a:br>
            <a:r>
              <a:rPr lang="en-US" dirty="0" smtClean="0"/>
              <a:t>Estimation </a:t>
            </a:r>
            <a:r>
              <a:rPr lang="sv-SE" dirty="0" smtClean="0"/>
              <a:t/>
            </a:r>
            <a:br>
              <a:rPr lang="sv-SE" dirty="0" smtClean="0"/>
            </a:br>
            <a:endParaRPr lang="en-GB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GB" sz="3200" kern="1200" dirty="0" err="1" smtClean="0">
                <a:solidFill>
                  <a:schemeClr val="tx2"/>
                </a:solidFill>
                <a:latin typeface="Times New Roman" charset="0"/>
              </a:rPr>
              <a:t>Unweighted</a:t>
            </a:r>
            <a:r>
              <a:rPr lang="en-GB" sz="3200" kern="1200" dirty="0" smtClean="0">
                <a:solidFill>
                  <a:schemeClr val="tx2"/>
                </a:solidFill>
                <a:latin typeface="Times New Roman" charset="0"/>
              </a:rPr>
              <a:t> estimation</a:t>
            </a:r>
          </a:p>
          <a:p>
            <a:pPr>
              <a:buFontTx/>
              <a:buChar char="•"/>
            </a:pPr>
            <a:r>
              <a:rPr lang="en-GB" sz="3200" kern="1200" dirty="0" smtClean="0">
                <a:solidFill>
                  <a:schemeClr val="tx2"/>
                </a:solidFill>
                <a:latin typeface="Times New Roman" charset="0"/>
              </a:rPr>
              <a:t>Propensity score adjustment</a:t>
            </a:r>
          </a:p>
          <a:p>
            <a:pPr>
              <a:buFontTx/>
              <a:buChar char="•"/>
            </a:pPr>
            <a:r>
              <a:rPr lang="en-GB" sz="3200" kern="1200" dirty="0" smtClean="0">
                <a:solidFill>
                  <a:schemeClr val="tx2"/>
                </a:solidFill>
                <a:latin typeface="Times New Roman" charset="0"/>
              </a:rPr>
              <a:t>Recommendation from Scientific Council</a:t>
            </a:r>
          </a:p>
          <a:p>
            <a:pPr>
              <a:buFontTx/>
              <a:buChar char="•"/>
            </a:pPr>
            <a:endParaRPr lang="en-GB" sz="3200" kern="1200" dirty="0" smtClean="0">
              <a:solidFill>
                <a:schemeClr val="tx2"/>
              </a:solidFill>
              <a:latin typeface="Times New Roman" charset="0"/>
            </a:endParaRPr>
          </a:p>
          <a:p>
            <a:pPr>
              <a:buFontTx/>
              <a:buChar char="•"/>
            </a:pPr>
            <a:r>
              <a:rPr lang="en-GB" sz="3200" kern="1200" dirty="0" smtClean="0">
                <a:solidFill>
                  <a:schemeClr val="tx2"/>
                </a:solidFill>
                <a:latin typeface="Times New Roman" charset="0"/>
              </a:rPr>
              <a:t>For explorative research?</a:t>
            </a:r>
          </a:p>
          <a:p>
            <a:pPr>
              <a:buFontTx/>
              <a:buChar char="•"/>
            </a:pPr>
            <a:r>
              <a:rPr lang="en-GB" sz="3200" kern="1200" dirty="0" smtClean="0">
                <a:solidFill>
                  <a:schemeClr val="tx2"/>
                </a:solidFill>
                <a:latin typeface="Times New Roman" charset="0"/>
              </a:rPr>
              <a:t>Estimations of change?</a:t>
            </a:r>
            <a:endParaRPr lang="sv-SE" sz="3200" kern="1200" dirty="0">
              <a:solidFill>
                <a:schemeClr val="tx2"/>
              </a:solidFill>
              <a:latin typeface="Times New Roman" charset="0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E9EBD-4D53-4546-8A64-E124334677B0}" type="datetime1">
              <a:rPr lang="sv-SE"/>
              <a:pPr/>
              <a:t>2010-08-05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2AC6F-1F6F-432E-8687-0BB5AEC2CCA7}" type="slidenum">
              <a:rPr lang="sv-SE"/>
              <a:pPr/>
              <a:t>5</a:t>
            </a:fld>
            <a:endParaRPr lang="sv-SE"/>
          </a:p>
        </p:txBody>
      </p:sp>
      <p:cxnSp>
        <p:nvCxnSpPr>
          <p:cNvPr id="7" name="Rak 6"/>
          <p:cNvCxnSpPr/>
          <p:nvPr/>
        </p:nvCxnSpPr>
        <p:spPr>
          <a:xfrm>
            <a:off x="1403648" y="1268736"/>
            <a:ext cx="7488832" cy="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Standards and </a:t>
            </a:r>
            <a:r>
              <a:rPr lang="sv-SE" dirty="0" err="1" smtClean="0"/>
              <a:t>quality</a:t>
            </a:r>
            <a:r>
              <a:rPr lang="sv-SE" dirty="0" smtClean="0"/>
              <a:t/>
            </a:r>
            <a:br>
              <a:rPr lang="sv-SE" dirty="0" smtClean="0"/>
            </a:br>
            <a:endParaRPr lang="en-GB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sz="3600" kern="1200" dirty="0" smtClean="0">
                <a:solidFill>
                  <a:schemeClr val="tx2"/>
                </a:solidFill>
                <a:latin typeface="Times New Roman" charset="0"/>
              </a:rPr>
              <a:t>ISO 26362 Access panels</a:t>
            </a:r>
          </a:p>
          <a:p>
            <a:pPr>
              <a:buFontTx/>
              <a:buChar char="•"/>
            </a:pPr>
            <a:r>
              <a:rPr lang="en-US" sz="3600" kern="1200" dirty="0" smtClean="0">
                <a:solidFill>
                  <a:schemeClr val="tx2"/>
                </a:solidFill>
                <a:latin typeface="Times New Roman" charset="0"/>
              </a:rPr>
              <a:t>ESOMAR</a:t>
            </a:r>
          </a:p>
          <a:p>
            <a:pPr>
              <a:buFontTx/>
              <a:buChar char="•"/>
            </a:pPr>
            <a:r>
              <a:rPr lang="en-US" sz="3600" kern="1200" smtClean="0">
                <a:solidFill>
                  <a:schemeClr val="tx2"/>
                </a:solidFill>
                <a:latin typeface="Times New Roman" charset="0"/>
              </a:rPr>
              <a:t>AAPOR</a:t>
            </a:r>
            <a:endParaRPr lang="en-US" sz="3600" kern="1200" dirty="0" smtClean="0">
              <a:solidFill>
                <a:schemeClr val="tx2"/>
              </a:solidFill>
              <a:latin typeface="Times New Roman" charset="0"/>
            </a:endParaRPr>
          </a:p>
          <a:p>
            <a:pPr>
              <a:buFontTx/>
              <a:buChar char="•"/>
            </a:pPr>
            <a:r>
              <a:rPr lang="en-US" sz="3600" kern="1200" dirty="0" smtClean="0">
                <a:solidFill>
                  <a:schemeClr val="tx2"/>
                </a:solidFill>
                <a:latin typeface="Times New Roman" charset="0"/>
              </a:rPr>
              <a:t>Web panel committee of            Swedish Survey Society</a:t>
            </a:r>
            <a:endParaRPr lang="sv-SE" sz="3600" kern="1200" dirty="0" err="1" smtClean="0">
              <a:solidFill>
                <a:schemeClr val="tx2"/>
              </a:solidFill>
              <a:latin typeface="Times New Roman" charset="0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E9EBD-4D53-4546-8A64-E124334677B0}" type="datetime1">
              <a:rPr lang="sv-SE"/>
              <a:pPr/>
              <a:t>2010-08-05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2AC6F-1F6F-432E-8687-0BB5AEC2CCA7}" type="slidenum">
              <a:rPr lang="sv-SE"/>
              <a:pPr/>
              <a:t>6</a:t>
            </a:fld>
            <a:endParaRPr lang="sv-SE"/>
          </a:p>
        </p:txBody>
      </p:sp>
      <p:cxnSp>
        <p:nvCxnSpPr>
          <p:cNvPr id="7" name="Rak 6"/>
          <p:cNvCxnSpPr/>
          <p:nvPr/>
        </p:nvCxnSpPr>
        <p:spPr>
          <a:xfrm>
            <a:off x="1403648" y="1268736"/>
            <a:ext cx="7488832" cy="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A Swedish dilemma</a:t>
            </a:r>
            <a:br>
              <a:rPr lang="sv-SE" dirty="0" smtClean="0"/>
            </a:br>
            <a:endParaRPr lang="en-GB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sz="3600" kern="1200" dirty="0" smtClean="0">
                <a:solidFill>
                  <a:schemeClr val="tx2"/>
                </a:solidFill>
                <a:latin typeface="Times New Roman" charset="0"/>
              </a:rPr>
              <a:t>Cross-border trade statistics</a:t>
            </a:r>
          </a:p>
          <a:p>
            <a:pPr>
              <a:buFontTx/>
              <a:buChar char="•"/>
            </a:pPr>
            <a:r>
              <a:rPr lang="en-US" sz="3600" kern="1200" dirty="0" smtClean="0">
                <a:solidFill>
                  <a:schemeClr val="tx2"/>
                </a:solidFill>
                <a:latin typeface="Times New Roman" charset="0"/>
              </a:rPr>
              <a:t>Using web panels?</a:t>
            </a:r>
          </a:p>
          <a:p>
            <a:pPr>
              <a:buFontTx/>
              <a:buChar char="•"/>
            </a:pPr>
            <a:r>
              <a:rPr lang="en-US" sz="3600" kern="1200" dirty="0" smtClean="0">
                <a:solidFill>
                  <a:schemeClr val="tx2"/>
                </a:solidFill>
                <a:latin typeface="Times New Roman" charset="0"/>
              </a:rPr>
              <a:t>‘Blended sampling’</a:t>
            </a:r>
          </a:p>
          <a:p>
            <a:pPr>
              <a:buFontTx/>
              <a:buChar char="•"/>
            </a:pPr>
            <a:r>
              <a:rPr lang="en-US" sz="3600" kern="1200" dirty="0" smtClean="0">
                <a:solidFill>
                  <a:schemeClr val="tx2"/>
                </a:solidFill>
                <a:latin typeface="Times New Roman" charset="0"/>
              </a:rPr>
              <a:t> Inexpensive!</a:t>
            </a:r>
          </a:p>
          <a:p>
            <a:pPr>
              <a:buFontTx/>
              <a:buChar char="•"/>
            </a:pPr>
            <a:endParaRPr lang="sv-SE" sz="3200" kern="1200" dirty="0" err="1" smtClean="0">
              <a:solidFill>
                <a:schemeClr val="tx2"/>
              </a:solidFill>
              <a:latin typeface="Times New Roman" charset="0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E9EBD-4D53-4546-8A64-E124334677B0}" type="datetime1">
              <a:rPr lang="sv-SE"/>
              <a:pPr/>
              <a:t>2010-08-05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2AC6F-1F6F-432E-8687-0BB5AEC2CCA7}" type="slidenum">
              <a:rPr lang="sv-SE"/>
              <a:pPr/>
              <a:t>7</a:t>
            </a:fld>
            <a:endParaRPr lang="sv-SE"/>
          </a:p>
        </p:txBody>
      </p:sp>
      <p:cxnSp>
        <p:nvCxnSpPr>
          <p:cNvPr id="7" name="Rak 6"/>
          <p:cNvCxnSpPr/>
          <p:nvPr/>
        </p:nvCxnSpPr>
        <p:spPr>
          <a:xfrm>
            <a:off x="1403648" y="1268736"/>
            <a:ext cx="7488832" cy="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sv-SE" dirty="0" smtClean="0"/>
              <a:t/>
            </a:r>
            <a:br>
              <a:rPr lang="sv-SE" dirty="0" smtClean="0"/>
            </a:br>
            <a:r>
              <a:rPr lang="en-US" dirty="0" smtClean="0"/>
              <a:t>Conclusions</a:t>
            </a:r>
            <a:r>
              <a:rPr lang="en-US" dirty="0" smtClean="0"/>
              <a:t> (</a:t>
            </a:r>
            <a:r>
              <a:rPr lang="en-US" dirty="0" smtClean="0"/>
              <a:t>1)</a:t>
            </a:r>
            <a:r>
              <a:rPr lang="sv-SE" dirty="0" smtClean="0"/>
              <a:t/>
            </a:r>
            <a:br>
              <a:rPr lang="sv-SE" dirty="0" smtClean="0"/>
            </a:br>
            <a:endParaRPr lang="en-GB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sz="3600" kern="1200" dirty="0" smtClean="0">
                <a:solidFill>
                  <a:schemeClr val="tx2"/>
                </a:solidFill>
                <a:latin typeface="Times New Roman" charset="0"/>
              </a:rPr>
              <a:t>Probability samples are ‘</a:t>
            </a:r>
            <a:r>
              <a:rPr lang="en-US" sz="3600" kern="1200" dirty="0" smtClean="0">
                <a:solidFill>
                  <a:schemeClr val="tx2"/>
                </a:solidFill>
                <a:latin typeface="Times New Roman" charset="0"/>
              </a:rPr>
              <a:t>representative</a:t>
            </a:r>
            <a:r>
              <a:rPr lang="en-US" sz="3600" kern="1200" dirty="0" smtClean="0">
                <a:solidFill>
                  <a:schemeClr val="tx2"/>
                </a:solidFill>
                <a:latin typeface="Times New Roman" charset="0"/>
              </a:rPr>
              <a:t>’ and transparent</a:t>
            </a:r>
          </a:p>
          <a:p>
            <a:pPr>
              <a:buFontTx/>
              <a:buChar char="•"/>
            </a:pPr>
            <a:r>
              <a:rPr lang="en-US" sz="3600" kern="1200" dirty="0" smtClean="0">
                <a:solidFill>
                  <a:schemeClr val="tx2"/>
                </a:solidFill>
                <a:latin typeface="Times New Roman" charset="0"/>
              </a:rPr>
              <a:t>Exceptions when very strong reasons</a:t>
            </a:r>
          </a:p>
          <a:p>
            <a:pPr>
              <a:buFontTx/>
              <a:buChar char="•"/>
            </a:pPr>
            <a:r>
              <a:rPr lang="en-US" sz="3600" kern="1200" dirty="0" smtClean="0">
                <a:solidFill>
                  <a:schemeClr val="tx2"/>
                </a:solidFill>
                <a:latin typeface="Times New Roman" charset="0"/>
              </a:rPr>
              <a:t>Response set is not a probability sample</a:t>
            </a:r>
          </a:p>
          <a:p>
            <a:pPr>
              <a:buFontTx/>
              <a:buChar char="•"/>
            </a:pPr>
            <a:r>
              <a:rPr lang="en-US" sz="3600" kern="1200" dirty="0" smtClean="0">
                <a:solidFill>
                  <a:schemeClr val="tx2"/>
                </a:solidFill>
                <a:latin typeface="Times New Roman" charset="0"/>
              </a:rPr>
              <a:t>Conduct web panel pilot studies?</a:t>
            </a:r>
          </a:p>
          <a:p>
            <a:pPr>
              <a:buFontTx/>
              <a:buChar char="•"/>
            </a:pPr>
            <a:endParaRPr lang="en-US" sz="3200" kern="1200" dirty="0" smtClean="0">
              <a:solidFill>
                <a:schemeClr val="tx2"/>
              </a:solidFill>
              <a:latin typeface="Times New Roman" charset="0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E9EBD-4D53-4546-8A64-E124334677B0}" type="datetime1">
              <a:rPr lang="sv-SE"/>
              <a:pPr/>
              <a:t>2010-08-05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2AC6F-1F6F-432E-8687-0BB5AEC2CCA7}" type="slidenum">
              <a:rPr lang="sv-SE"/>
              <a:pPr/>
              <a:t>8</a:t>
            </a:fld>
            <a:endParaRPr lang="sv-SE"/>
          </a:p>
        </p:txBody>
      </p:sp>
      <p:cxnSp>
        <p:nvCxnSpPr>
          <p:cNvPr id="7" name="Rak 6"/>
          <p:cNvCxnSpPr/>
          <p:nvPr/>
        </p:nvCxnSpPr>
        <p:spPr>
          <a:xfrm>
            <a:off x="1403648" y="1268736"/>
            <a:ext cx="7488832" cy="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sv-SE" dirty="0" smtClean="0"/>
              <a:t/>
            </a:r>
            <a:br>
              <a:rPr lang="sv-SE" dirty="0" smtClean="0"/>
            </a:br>
            <a:r>
              <a:rPr lang="en-US" dirty="0" smtClean="0"/>
              <a:t>Conclusions</a:t>
            </a:r>
            <a:r>
              <a:rPr lang="en-US" dirty="0" smtClean="0"/>
              <a:t> (</a:t>
            </a:r>
            <a:r>
              <a:rPr lang="en-US" dirty="0" smtClean="0"/>
              <a:t>2)</a:t>
            </a:r>
            <a:r>
              <a:rPr lang="sv-SE" dirty="0" smtClean="0"/>
              <a:t/>
            </a:r>
            <a:br>
              <a:rPr lang="sv-SE" dirty="0" smtClean="0"/>
            </a:br>
            <a:endParaRPr lang="en-GB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sz="3600" kern="1200" dirty="0" smtClean="0">
                <a:solidFill>
                  <a:schemeClr val="tx2"/>
                </a:solidFill>
                <a:latin typeface="Times New Roman" charset="0"/>
              </a:rPr>
              <a:t>Better use reports from experts?</a:t>
            </a:r>
          </a:p>
          <a:p>
            <a:pPr>
              <a:buFontTx/>
              <a:buChar char="•"/>
            </a:pPr>
            <a:r>
              <a:rPr lang="en-US" sz="3600" kern="1200" dirty="0" smtClean="0">
                <a:solidFill>
                  <a:schemeClr val="tx2"/>
                </a:solidFill>
                <a:latin typeface="Times New Roman" charset="0"/>
              </a:rPr>
              <a:t>No statistics?</a:t>
            </a:r>
          </a:p>
          <a:p>
            <a:pPr>
              <a:buFontTx/>
              <a:buChar char="•"/>
            </a:pPr>
            <a:r>
              <a:rPr lang="en-US" sz="3600" kern="1200" dirty="0" smtClean="0">
                <a:solidFill>
                  <a:schemeClr val="tx2"/>
                </a:solidFill>
                <a:latin typeface="Times New Roman" charset="0"/>
              </a:rPr>
              <a:t>Statistics Sweden gives no guarantee</a:t>
            </a:r>
          </a:p>
          <a:p>
            <a:pPr>
              <a:buFontTx/>
              <a:buChar char="•"/>
            </a:pPr>
            <a:r>
              <a:rPr lang="en-US" sz="3600" kern="1200" dirty="0" smtClean="0">
                <a:solidFill>
                  <a:schemeClr val="tx2"/>
                </a:solidFill>
                <a:latin typeface="Times New Roman" charset="0"/>
              </a:rPr>
              <a:t>Recommendation from Scientific Council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E9EBD-4D53-4546-8A64-E124334677B0}" type="datetime1">
              <a:rPr lang="sv-SE"/>
              <a:pPr/>
              <a:t>2010-08-05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2AC6F-1F6F-432E-8687-0BB5AEC2CCA7}" type="slidenum">
              <a:rPr lang="sv-SE"/>
              <a:pPr/>
              <a:t>9</a:t>
            </a:fld>
            <a:endParaRPr lang="sv-SE"/>
          </a:p>
        </p:txBody>
      </p:sp>
      <p:cxnSp>
        <p:nvCxnSpPr>
          <p:cNvPr id="7" name="Rak 6"/>
          <p:cNvCxnSpPr/>
          <p:nvPr/>
        </p:nvCxnSpPr>
        <p:spPr>
          <a:xfrm>
            <a:off x="1403648" y="1268736"/>
            <a:ext cx="7488832" cy="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B-Tema">
  <a:themeElements>
    <a:clrScheme name="Temafärger-SCB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AA50F"/>
      </a:accent1>
      <a:accent2>
        <a:srgbClr val="9A9A9A"/>
      </a:accent2>
      <a:accent3>
        <a:srgbClr val="F0F0F0"/>
      </a:accent3>
      <a:accent4>
        <a:srgbClr val="0493AC"/>
      </a:accent4>
      <a:accent5>
        <a:srgbClr val="9AB23B"/>
      </a:accent5>
      <a:accent6>
        <a:srgbClr val="71277A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200" dirty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SCB-Tema</Template>
  <TotalTime>3126</TotalTime>
  <Words>150</Words>
  <Application>Microsoft Office PowerPoint</Application>
  <PresentationFormat>Bildspel på skärmen (4:3)</PresentationFormat>
  <Paragraphs>72</Paragraphs>
  <Slides>9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0" baseType="lpstr">
      <vt:lpstr>SCB-Tema</vt:lpstr>
      <vt:lpstr> Web Panels at National Statistical Institutes? </vt:lpstr>
      <vt:lpstr> What is a web panel?  </vt:lpstr>
      <vt:lpstr> Are web panels representative?  </vt:lpstr>
      <vt:lpstr> Response rate?  </vt:lpstr>
      <vt:lpstr> Estimation  </vt:lpstr>
      <vt:lpstr> Standards and quality </vt:lpstr>
      <vt:lpstr> A Swedish dilemma </vt:lpstr>
      <vt:lpstr> Conclusions (1) </vt:lpstr>
      <vt:lpstr> Conclusions (2) </vt:lpstr>
    </vt:vector>
  </TitlesOfParts>
  <Company>SCB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Rubrikområdet för max 2 rader</dc:title>
  <dc:creator>Jörgen Svensson</dc:creator>
  <cp:lastModifiedBy>Jörgen Svensson</cp:lastModifiedBy>
  <cp:revision>240</cp:revision>
  <dcterms:created xsi:type="dcterms:W3CDTF">2010-02-17T12:04:37Z</dcterms:created>
  <dcterms:modified xsi:type="dcterms:W3CDTF">2010-08-05T16:06:30Z</dcterms:modified>
</cp:coreProperties>
</file>