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B23B"/>
    <a:srgbClr val="0493AC"/>
    <a:srgbClr val="FAA50F"/>
    <a:srgbClr val="F0F0F0"/>
    <a:srgbClr val="9A9A9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 autoAdjust="0"/>
    <p:restoredTop sz="94710" autoAdjust="0"/>
  </p:normalViewPr>
  <p:slideViewPr>
    <p:cSldViewPr>
      <p:cViewPr varScale="1">
        <p:scale>
          <a:sx n="96" d="100"/>
          <a:sy n="96" d="100"/>
        </p:scale>
        <p:origin x="-3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D5FDA6-0CBF-4909-B63D-34E24EDA1A61}" type="datetimeFigureOut">
              <a:rPr lang="sv-SE" smtClean="0"/>
              <a:t>2010-07-20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A466E5-2D59-4561-856F-F43577395F08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6BCE0-899A-465A-B19C-1888C6D8C590}" type="datetimeFigureOut">
              <a:rPr lang="sv-SE" smtClean="0"/>
              <a:pPr/>
              <a:t>2010-07-20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FB6139-228D-41BB-90EA-25E477D01712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9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0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2010-07-18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grey.png"/>
          <p:cNvPicPr>
            <a:picLocks noChangeAspect="1"/>
          </p:cNvPicPr>
          <p:nvPr/>
        </p:nvPicPr>
        <p:blipFill>
          <a:blip r:embed="rId7" cstate="print"/>
          <a:srcRect t="5209" r="15358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  <p:pic>
        <p:nvPicPr>
          <p:cNvPr id="21" name="Bildobjekt 20" descr="SCB-logga_grey.png"/>
          <p:cNvPicPr>
            <a:picLocks noChangeAspect="1"/>
          </p:cNvPicPr>
          <p:nvPr userDrawn="1"/>
        </p:nvPicPr>
        <p:blipFill>
          <a:blip r:embed="rId7" cstate="print"/>
          <a:srcRect t="5209" r="15358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2010-07-18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2010-07-18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48907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0" y="273050"/>
            <a:ext cx="4114800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250699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2010-07-18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2010-07-18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2010-07-18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2010-07-18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2010-07-18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Rubrikbild">
    <p:bg>
      <p:bgPr>
        <a:solidFill>
          <a:srgbClr val="FAA50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2010-07-18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orange.png"/>
          <p:cNvPicPr>
            <a:picLocks noChangeAspect="1"/>
          </p:cNvPicPr>
          <p:nvPr/>
        </p:nvPicPr>
        <p:blipFill>
          <a:blip r:embed="rId7" cstate="print"/>
          <a:srcRect t="5209" r="20649" b="2106"/>
          <a:stretch>
            <a:fillRect/>
          </a:stretch>
        </p:blipFill>
        <p:spPr>
          <a:xfrm>
            <a:off x="0" y="7200"/>
            <a:ext cx="1071538" cy="6286520"/>
          </a:xfrm>
          <a:prstGeom prst="rect">
            <a:avLst/>
          </a:prstGeom>
        </p:spPr>
      </p:pic>
      <p:pic>
        <p:nvPicPr>
          <p:cNvPr id="21" name="Bildobjekt 20" descr="SCB-logga_orange.png"/>
          <p:cNvPicPr>
            <a:picLocks noChangeAspect="1"/>
          </p:cNvPicPr>
          <p:nvPr userDrawn="1"/>
        </p:nvPicPr>
        <p:blipFill>
          <a:blip r:embed="rId7" cstate="print"/>
          <a:srcRect t="5209" r="20649" b="2106"/>
          <a:stretch>
            <a:fillRect/>
          </a:stretch>
        </p:blipFill>
        <p:spPr>
          <a:xfrm>
            <a:off x="0" y="7200"/>
            <a:ext cx="1071538" cy="62865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Rubrikbild">
    <p:bg>
      <p:bgPr>
        <a:solidFill>
          <a:srgbClr val="0493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2010-07-18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blue.png"/>
          <p:cNvPicPr>
            <a:picLocks noChangeAspect="1"/>
          </p:cNvPicPr>
          <p:nvPr/>
        </p:nvPicPr>
        <p:blipFill>
          <a:blip r:embed="rId7" cstate="print"/>
          <a:srcRect t="5209" r="15790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  <p:pic>
        <p:nvPicPr>
          <p:cNvPr id="21" name="Bildobjekt 20" descr="SCB-logga_blue.png"/>
          <p:cNvPicPr>
            <a:picLocks noChangeAspect="1"/>
          </p:cNvPicPr>
          <p:nvPr userDrawn="1"/>
        </p:nvPicPr>
        <p:blipFill>
          <a:blip r:embed="rId7" cstate="print"/>
          <a:srcRect t="5209" r="15790" b="2083"/>
          <a:stretch>
            <a:fillRect/>
          </a:stretch>
        </p:blipFill>
        <p:spPr>
          <a:xfrm>
            <a:off x="0" y="0"/>
            <a:ext cx="1142976" cy="635795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Rubrikbild">
    <p:bg>
      <p:bgPr>
        <a:solidFill>
          <a:srgbClr val="9AB2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2010-07-18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5" name="Bildobjekt 14" descr="SCB-logga_green.png"/>
          <p:cNvPicPr>
            <a:picLocks noChangeAspect="1"/>
          </p:cNvPicPr>
          <p:nvPr/>
        </p:nvPicPr>
        <p:blipFill>
          <a:blip r:embed="rId7" cstate="print"/>
          <a:srcRect t="21192" r="39131" b="23179"/>
          <a:stretch>
            <a:fillRect/>
          </a:stretch>
        </p:blipFill>
        <p:spPr>
          <a:xfrm>
            <a:off x="0" y="691076"/>
            <a:ext cx="857255" cy="6000792"/>
          </a:xfrm>
          <a:prstGeom prst="rect">
            <a:avLst/>
          </a:prstGeom>
        </p:spPr>
      </p:pic>
      <p:pic>
        <p:nvPicPr>
          <p:cNvPr id="21" name="Bildobjekt 20" descr="SCB-logga_green.png"/>
          <p:cNvPicPr>
            <a:picLocks noChangeAspect="1"/>
          </p:cNvPicPr>
          <p:nvPr userDrawn="1"/>
        </p:nvPicPr>
        <p:blipFill>
          <a:blip r:embed="rId7" cstate="print"/>
          <a:srcRect t="21192" r="39131" b="23179"/>
          <a:stretch>
            <a:fillRect/>
          </a:stretch>
        </p:blipFill>
        <p:spPr>
          <a:xfrm>
            <a:off x="0" y="691076"/>
            <a:ext cx="857255" cy="60007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Rubrikbil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626225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2010-07-18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grpSp>
        <p:nvGrpSpPr>
          <p:cNvPr id="12" name="Grupp 12"/>
          <p:cNvGrpSpPr/>
          <p:nvPr/>
        </p:nvGrpSpPr>
        <p:grpSpPr>
          <a:xfrm>
            <a:off x="8604504" y="3342694"/>
            <a:ext cx="539496" cy="3158140"/>
            <a:chOff x="1643042" y="428604"/>
            <a:chExt cx="539496" cy="3158140"/>
          </a:xfrm>
        </p:grpSpPr>
        <p:pic>
          <p:nvPicPr>
            <p:cNvPr id="7" name="Bildobjekt 6" descr="BA10756.jpg"/>
            <p:cNvPicPr>
              <a:picLocks noChangeAspect="1"/>
            </p:cNvPicPr>
            <p:nvPr userDrawn="1"/>
          </p:nvPicPr>
          <p:blipFill>
            <a:blip r:embed="rId2" cstate="print"/>
            <a:stretch>
              <a:fillRect/>
            </a:stretch>
          </p:blipFill>
          <p:spPr>
            <a:xfrm>
              <a:off x="1643042" y="428604"/>
              <a:ext cx="539496" cy="539496"/>
            </a:xfrm>
            <a:prstGeom prst="rect">
              <a:avLst/>
            </a:prstGeom>
          </p:spPr>
        </p:pic>
        <p:pic>
          <p:nvPicPr>
            <p:cNvPr id="8" name="Bildobjekt 7" descr="iStock_000002716975XSmall.jpg"/>
            <p:cNvPicPr>
              <a:picLocks noChangeAspect="1"/>
            </p:cNvPicPr>
            <p:nvPr userDrawn="1"/>
          </p:nvPicPr>
          <p:blipFill>
            <a:blip r:embed="rId3" cstate="print"/>
            <a:stretch>
              <a:fillRect/>
            </a:stretch>
          </p:blipFill>
          <p:spPr>
            <a:xfrm>
              <a:off x="1643042" y="2382004"/>
              <a:ext cx="539496" cy="539496"/>
            </a:xfrm>
            <a:prstGeom prst="rect">
              <a:avLst/>
            </a:prstGeom>
          </p:spPr>
        </p:pic>
        <p:pic>
          <p:nvPicPr>
            <p:cNvPr id="9" name="Bildobjekt 8" descr="iStock_000006202820XSmall.jpg"/>
            <p:cNvPicPr>
              <a:picLocks noChangeAspect="1"/>
            </p:cNvPicPr>
            <p:nvPr userDrawn="1"/>
          </p:nvPicPr>
          <p:blipFill>
            <a:blip r:embed="rId4" cstate="print"/>
            <a:stretch>
              <a:fillRect/>
            </a:stretch>
          </p:blipFill>
          <p:spPr>
            <a:xfrm>
              <a:off x="1643042" y="1721922"/>
              <a:ext cx="539496" cy="539496"/>
            </a:xfrm>
            <a:prstGeom prst="rect">
              <a:avLst/>
            </a:prstGeom>
          </p:spPr>
        </p:pic>
        <p:pic>
          <p:nvPicPr>
            <p:cNvPr id="10" name="Bildobjekt 9" descr="MK10676.jpg"/>
            <p:cNvPicPr>
              <a:picLocks noChangeAspect="1"/>
            </p:cNvPicPr>
            <p:nvPr userDrawn="1"/>
          </p:nvPicPr>
          <p:blipFill>
            <a:blip r:embed="rId5" cstate="print"/>
            <a:stretch>
              <a:fillRect/>
            </a:stretch>
          </p:blipFill>
          <p:spPr>
            <a:xfrm>
              <a:off x="1643042" y="1071546"/>
              <a:ext cx="539496" cy="539496"/>
            </a:xfrm>
            <a:prstGeom prst="rect">
              <a:avLst/>
            </a:prstGeom>
          </p:spPr>
        </p:pic>
        <p:pic>
          <p:nvPicPr>
            <p:cNvPr id="11" name="Bildobjekt 10" descr="iStock_000000753328XSmall.jpg"/>
            <p:cNvPicPr>
              <a:picLocks noChangeAspect="1"/>
            </p:cNvPicPr>
            <p:nvPr userDrawn="1"/>
          </p:nvPicPr>
          <p:blipFill>
            <a:blip r:embed="rId6" cstate="print"/>
            <a:stretch>
              <a:fillRect/>
            </a:stretch>
          </p:blipFill>
          <p:spPr>
            <a:xfrm>
              <a:off x="1643042" y="3047248"/>
              <a:ext cx="539496" cy="539496"/>
            </a:xfrm>
            <a:prstGeom prst="rect">
              <a:avLst/>
            </a:prstGeom>
          </p:spPr>
        </p:pic>
      </p:grpSp>
      <p:pic>
        <p:nvPicPr>
          <p:cNvPr id="14" name="Bildobjekt 13" descr="SCB-logga_lila.png"/>
          <p:cNvPicPr>
            <a:picLocks noChangeAspect="1"/>
          </p:cNvPicPr>
          <p:nvPr/>
        </p:nvPicPr>
        <p:blipFill>
          <a:blip r:embed="rId7" cstate="print"/>
          <a:srcRect t="3335"/>
          <a:stretch>
            <a:fillRect/>
          </a:stretch>
        </p:blipFill>
        <p:spPr>
          <a:xfrm>
            <a:off x="-32" y="71414"/>
            <a:ext cx="1181227" cy="6629286"/>
          </a:xfrm>
          <a:prstGeom prst="rect">
            <a:avLst/>
          </a:prstGeom>
        </p:spPr>
      </p:pic>
      <p:pic>
        <p:nvPicPr>
          <p:cNvPr id="21" name="Bildobjekt 20" descr="SCB-logga_lila.png"/>
          <p:cNvPicPr>
            <a:picLocks noChangeAspect="1"/>
          </p:cNvPicPr>
          <p:nvPr userDrawn="1"/>
        </p:nvPicPr>
        <p:blipFill>
          <a:blip r:embed="rId7" cstate="print"/>
          <a:srcRect t="3335"/>
          <a:stretch>
            <a:fillRect/>
          </a:stretch>
        </p:blipFill>
        <p:spPr>
          <a:xfrm>
            <a:off x="-32" y="71414"/>
            <a:ext cx="1181227" cy="662928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8887" y="4406900"/>
            <a:ext cx="72358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7" y="2906713"/>
            <a:ext cx="723582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2010-07-18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0" y="274638"/>
            <a:ext cx="6628743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236912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247571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2010-07-18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6371" y="274638"/>
            <a:ext cx="6639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8888" y="1535113"/>
            <a:ext cx="3238500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1258888" y="2174875"/>
            <a:ext cx="32385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3236231" cy="639762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2362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2010-07-18</a:t>
            </a:r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1256370" y="378212"/>
            <a:ext cx="743042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256370" y="1600200"/>
            <a:ext cx="743042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263804" y="6492899"/>
            <a:ext cx="1326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2010-07-18</a:t>
            </a: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7010432" y="64928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6C39467F-BE74-4AAD-857B-908E9ECDE9FD}" type="slidenum">
              <a:rPr lang="sv-SE" smtClean="0"/>
              <a:pPr/>
              <a:t>‹#›</a:t>
            </a:fld>
            <a:endParaRPr lang="sv-SE"/>
          </a:p>
        </p:txBody>
      </p:sp>
      <p:pic>
        <p:nvPicPr>
          <p:cNvPr id="7" name="Bildobjekt 6" descr="logga.pn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-32" y="757556"/>
            <a:ext cx="652218" cy="5345750"/>
          </a:xfrm>
          <a:prstGeom prst="rect">
            <a:avLst/>
          </a:prstGeom>
        </p:spPr>
      </p:pic>
      <p:pic>
        <p:nvPicPr>
          <p:cNvPr id="11" name="Bildobjekt 10" descr="kvadrater_lodrat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8856032" y="4347304"/>
            <a:ext cx="288000" cy="1796340"/>
          </a:xfrm>
          <a:prstGeom prst="rect">
            <a:avLst/>
          </a:prstGeom>
        </p:spPr>
      </p:pic>
      <p:pic>
        <p:nvPicPr>
          <p:cNvPr id="9" name="Bildobjekt 8" descr="kvadrater_lodrat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8856032" y="4347304"/>
            <a:ext cx="288000" cy="17963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0" r:id="rId2"/>
    <p:sldLayoutId id="2147483666" r:id="rId3"/>
    <p:sldLayoutId id="2147483667" r:id="rId4"/>
    <p:sldLayoutId id="2147483668" r:id="rId5"/>
    <p:sldLayoutId id="2147483669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  <p:sldLayoutId id="2147483678" r:id="rId14"/>
    <p:sldLayoutId id="2147483679" r:id="rId15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chemeClr val="tx1">
              <a:lumMod val="50000"/>
              <a:lumOff val="50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ctrTitle"/>
          </p:nvPr>
        </p:nvSpPr>
        <p:spPr>
          <a:xfrm>
            <a:off x="1187624" y="1484784"/>
            <a:ext cx="6626225" cy="1728192"/>
          </a:xfrm>
        </p:spPr>
        <p:txBody>
          <a:bodyPr>
            <a:normAutofit/>
          </a:bodyPr>
          <a:lstStyle/>
          <a:p>
            <a:r>
              <a:rPr lang="sv-SE" b="1" dirty="0" smtClean="0"/>
              <a:t>Checklista för outputgranskning </a:t>
            </a:r>
            <a:endParaRPr lang="sv-SE" dirty="0"/>
          </a:p>
        </p:txBody>
      </p:sp>
      <p:sp>
        <p:nvSpPr>
          <p:cNvPr id="9" name="Underrubrik 8"/>
          <p:cNvSpPr>
            <a:spLocks noGrp="1"/>
          </p:cNvSpPr>
          <p:nvPr>
            <p:ph type="subTitle" idx="1"/>
          </p:nvPr>
        </p:nvSpPr>
        <p:spPr>
          <a:xfrm>
            <a:off x="1403648" y="4221088"/>
            <a:ext cx="6400800" cy="1752600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 </a:t>
            </a:r>
            <a:r>
              <a:rPr lang="sv-SE" b="1" dirty="0" smtClean="0"/>
              <a:t>Martin Ribe och Jörgen Svensson</a:t>
            </a:r>
          </a:p>
          <a:p>
            <a:r>
              <a:rPr lang="sv-SE" b="1" dirty="0" smtClean="0"/>
              <a:t>SCB, Sverige</a:t>
            </a:r>
          </a:p>
          <a:p>
            <a:endParaRPr lang="sv-SE" b="1" dirty="0" smtClean="0"/>
          </a:p>
          <a:p>
            <a:r>
              <a:rPr lang="sv-SE" b="1" dirty="0" smtClean="0"/>
              <a:t>Nordiska statistikermötet 2010</a:t>
            </a:r>
            <a:endParaRPr lang="sv-SE" dirty="0"/>
          </a:p>
        </p:txBody>
      </p:sp>
      <p:sp>
        <p:nvSpPr>
          <p:cNvPr id="4" name="Underrubrik 8"/>
          <p:cNvSpPr txBox="1">
            <a:spLocks/>
          </p:cNvSpPr>
          <p:nvPr/>
        </p:nvSpPr>
        <p:spPr>
          <a:xfrm>
            <a:off x="1331640" y="260648"/>
            <a:ext cx="6400800" cy="43204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lvl="0" algn="ctr">
              <a:spcBef>
                <a:spcPct val="20000"/>
              </a:spcBef>
              <a:buClr>
                <a:schemeClr val="accent1"/>
              </a:buClr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lang="sv-SE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Tema 3 – Statistikproduktionen</a:t>
            </a:r>
            <a:endParaRPr lang="sv-SE" sz="24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2010-07-20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1</a:t>
            </a:fld>
            <a:endParaRPr lang="sv-S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2010-07-20</a:t>
            </a:r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10</a:t>
            </a:fld>
            <a:endParaRPr lang="sv-SE"/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1259632" y="116632"/>
            <a:ext cx="7884368" cy="11430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Checklista för outputgranskning:</a:t>
            </a:r>
            <a:r>
              <a:rPr kumimoji="0" lang="sv-SE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sv-SE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sv-SE" sz="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Del 1 – Skapa </a:t>
            </a:r>
            <a:r>
              <a:rPr kumimoji="0" lang="sv-SE" sz="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stöd produktspecifikt</a:t>
            </a:r>
            <a:endParaRPr kumimoji="0" lang="sv-SE" sz="3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5" name="Rak 4"/>
          <p:cNvCxnSpPr/>
          <p:nvPr/>
        </p:nvCxnSpPr>
        <p:spPr>
          <a:xfrm>
            <a:off x="1403648" y="1268736"/>
            <a:ext cx="7488832" cy="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1259632" y="1700808"/>
            <a:ext cx="7884368" cy="4536504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tabLst>
                <a:tab pos="625475" algn="l"/>
              </a:tabLst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Specificera en checklista anpassad för produkten.</a:t>
            </a:r>
          </a:p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tabLst>
                <a:tab pos="625475" algn="l"/>
              </a:tabLst>
            </a:pPr>
            <a:r>
              <a:rPr lang="sv-SE" sz="2400" i="1" dirty="0" smtClean="0">
                <a:latin typeface="Arial" pitchFamily="34" charset="0"/>
                <a:cs typeface="Arial" pitchFamily="34" charset="0"/>
              </a:rPr>
              <a:t>Exempel på punkter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(1.2) Specificera saklogiska samband mellan värden, att kollas. </a:t>
            </a: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– 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Exempel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: summor som ska stämma.</a:t>
            </a:r>
          </a:p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(1.5) För rimlighetskontroll: Välj resultat från tidigare produktionsomgångar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, att jämföra med.</a:t>
            </a:r>
          </a:p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(1.8) Om möjligt, formulera</a:t>
            </a: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kriterier för </a:t>
            </a:r>
            <a:r>
              <a:rPr kumimoji="0" lang="sv-SE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misstänkt avvikande värden.</a:t>
            </a:r>
            <a:endParaRPr kumimoji="0" lang="sv-SE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2010-07-20</a:t>
            </a:r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1259632" y="116632"/>
            <a:ext cx="7430429" cy="16561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00213" algn="l"/>
              </a:tabLst>
              <a:defRPr/>
            </a:pPr>
            <a:r>
              <a:rPr kumimoji="0" lang="sv-SE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Checklista för outputgranskning:</a:t>
            </a:r>
            <a:r>
              <a:rPr kumimoji="0" lang="sv-SE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sv-SE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sv-SE" sz="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Del 2 – Identifiera misstänkt	 	avvikande värden</a:t>
            </a:r>
            <a:endParaRPr kumimoji="0" lang="sv-SE" sz="3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5" name="Rak 4"/>
          <p:cNvCxnSpPr/>
          <p:nvPr/>
        </p:nvCxnSpPr>
        <p:spPr>
          <a:xfrm>
            <a:off x="1331640" y="1772816"/>
            <a:ext cx="7488832" cy="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1259632" y="1988840"/>
            <a:ext cx="7884368" cy="4536504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tabLst>
                <a:tab pos="625475" algn="l"/>
              </a:tabLst>
            </a:pPr>
            <a:r>
              <a:rPr lang="sv-SE" sz="2400" i="1" dirty="0" smtClean="0">
                <a:latin typeface="Arial" pitchFamily="34" charset="0"/>
                <a:cs typeface="Arial" pitchFamily="34" charset="0"/>
              </a:rPr>
              <a:t>Exempel på punkter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(2.3) Genomför outputgranskningen med det produktspecifika stödet – identifiera</a:t>
            </a: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eventuella </a:t>
            </a:r>
            <a:r>
              <a:rPr lang="sv-SE" sz="2400" i="1" dirty="0" smtClean="0">
                <a:latin typeface="Arial" pitchFamily="34" charset="0"/>
                <a:cs typeface="Arial" pitchFamily="34" charset="0"/>
              </a:rPr>
              <a:t>misstänkt avvikande värden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(2.4) 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Bedöm översiktligt 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resultaten utifrån </a:t>
            </a:r>
            <a:r>
              <a:rPr lang="sv-SE" sz="2400" dirty="0" err="1" smtClean="0">
                <a:latin typeface="Arial" pitchFamily="34" charset="0"/>
                <a:cs typeface="Arial" pitchFamily="34" charset="0"/>
              </a:rPr>
              <a:t>ämnes-kännedom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, allmän erfarenhet och sunt 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förnuft.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2010-07-20</a:t>
            </a:r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12</a:t>
            </a:fld>
            <a:endParaRPr lang="sv-SE"/>
          </a:p>
        </p:txBody>
      </p:sp>
      <p:sp>
        <p:nvSpPr>
          <p:cNvPr id="6" name="Rubrik 1"/>
          <p:cNvSpPr txBox="1">
            <a:spLocks/>
          </p:cNvSpPr>
          <p:nvPr/>
        </p:nvSpPr>
        <p:spPr>
          <a:xfrm>
            <a:off x="1259632" y="116632"/>
            <a:ext cx="7430429" cy="16561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700213" algn="l"/>
              </a:tabLst>
              <a:defRPr/>
            </a:pPr>
            <a:r>
              <a:rPr kumimoji="0" lang="sv-SE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Checklista för outputgranskning:</a:t>
            </a:r>
            <a:r>
              <a:rPr kumimoji="0" lang="sv-SE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sv-SE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sv-SE" sz="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Del 3 – Följ upp misstänkt	 	avvikande värden</a:t>
            </a:r>
            <a:endParaRPr kumimoji="0" lang="sv-SE" sz="3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7" name="Rak 6"/>
          <p:cNvCxnSpPr/>
          <p:nvPr/>
        </p:nvCxnSpPr>
        <p:spPr>
          <a:xfrm>
            <a:off x="1331640" y="1772816"/>
            <a:ext cx="7488832" cy="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1259632" y="1988840"/>
            <a:ext cx="7884368" cy="4536504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tabLst>
                <a:tab pos="625475" algn="l"/>
              </a:tabLst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Utred </a:t>
            </a:r>
            <a:r>
              <a:rPr lang="sv-SE" sz="2400" i="1" dirty="0" smtClean="0">
                <a:latin typeface="Arial" pitchFamily="34" charset="0"/>
                <a:cs typeface="Arial" pitchFamily="34" charset="0"/>
              </a:rPr>
              <a:t>misstänkt avvikande </a:t>
            </a:r>
            <a:r>
              <a:rPr lang="sv-SE" sz="2400" i="1" dirty="0" smtClean="0">
                <a:latin typeface="Arial" pitchFamily="34" charset="0"/>
                <a:cs typeface="Arial" pitchFamily="34" charset="0"/>
              </a:rPr>
              <a:t>värden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, för endera slutsatsen:</a:t>
            </a:r>
            <a:endParaRPr lang="sv-SE" sz="2400" dirty="0" smtClean="0"/>
          </a:p>
          <a:p>
            <a:pPr marL="8001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−"/>
              <a:tabLst>
                <a:tab pos="625475" algn="l"/>
              </a:tabLst>
            </a:pPr>
            <a:r>
              <a:rPr lang="sv-SE" sz="2400" dirty="0" smtClean="0"/>
              <a:t>att processerna </a:t>
            </a:r>
            <a:r>
              <a:rPr lang="sv-SE" sz="2400" dirty="0" smtClean="0"/>
              <a:t>bedöms ha utförts </a:t>
            </a:r>
            <a:r>
              <a:rPr lang="sv-SE" sz="2400" dirty="0" smtClean="0"/>
              <a:t>korrekt</a:t>
            </a:r>
          </a:p>
          <a:p>
            <a:pPr marL="800100" lvl="0" indent="-342900">
              <a:spcBef>
                <a:spcPts val="600"/>
              </a:spcBef>
              <a:buClr>
                <a:schemeClr val="accent1">
                  <a:lumMod val="75000"/>
                </a:schemeClr>
              </a:buClr>
              <a:buFont typeface="Arial" pitchFamily="34" charset="0"/>
              <a:buChar char="−"/>
              <a:tabLst>
                <a:tab pos="625475" algn="l"/>
              </a:tabLst>
            </a:pPr>
            <a:r>
              <a:rPr lang="sv-SE" sz="2400" dirty="0" smtClean="0"/>
              <a:t>att </a:t>
            </a:r>
            <a:r>
              <a:rPr lang="sv-SE" sz="2400" dirty="0" smtClean="0"/>
              <a:t>fel eller misstag i processutförande </a:t>
            </a:r>
            <a:r>
              <a:rPr lang="sv-SE" sz="2400" dirty="0" smtClean="0"/>
              <a:t>har identifierats</a:t>
            </a:r>
            <a:endParaRPr lang="sv-SE" sz="2400" dirty="0" smtClean="0"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tabLst>
                <a:tab pos="625475" algn="l"/>
              </a:tabLst>
            </a:pPr>
            <a:r>
              <a:rPr lang="sv-SE" sz="2400" i="1" dirty="0" smtClean="0">
                <a:latin typeface="Arial" pitchFamily="34" charset="0"/>
                <a:cs typeface="Arial" pitchFamily="34" charset="0"/>
              </a:rPr>
              <a:t>Exempel på punkter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(3.1) Om någon 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orsak är särskilt</a:t>
            </a: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tänkbar, utred den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(3.2) Ta reda på ev. driftstörning, kör om vid behov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(3.8) Ta</a:t>
            </a: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reda på ev</a:t>
            </a:r>
            <a:r>
              <a:rPr kumimoji="0" lang="sv-SE" sz="2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 ändring i rutiner eller system – utred om den har utförts korrekt, anlita metod- och IT-kompetens vid behov.</a:t>
            </a:r>
            <a:endParaRPr kumimoji="0" lang="sv-SE" sz="24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2010-07-20</a:t>
            </a:r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13</a:t>
            </a:fld>
            <a:endParaRPr lang="sv-SE"/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1259632" y="116632"/>
            <a:ext cx="7430429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Checklista för outputgranskning:</a:t>
            </a:r>
            <a:r>
              <a:rPr kumimoji="0" lang="sv-SE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sv-SE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sv-SE" sz="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Del 4 – Hantera slutsatser</a:t>
            </a:r>
            <a:endParaRPr kumimoji="0" lang="sv-SE" sz="3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5" name="Rak 4"/>
          <p:cNvCxnSpPr/>
          <p:nvPr/>
        </p:nvCxnSpPr>
        <p:spPr>
          <a:xfrm>
            <a:off x="1403648" y="1268736"/>
            <a:ext cx="7488832" cy="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latshållare för innehåll 2"/>
          <p:cNvSpPr txBox="1">
            <a:spLocks/>
          </p:cNvSpPr>
          <p:nvPr/>
        </p:nvSpPr>
        <p:spPr>
          <a:xfrm>
            <a:off x="1259632" y="1700808"/>
            <a:ext cx="7884368" cy="4536504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tabLst>
                <a:tab pos="625475" algn="l"/>
              </a:tabLst>
            </a:pPr>
            <a:r>
              <a:rPr lang="sv-SE" sz="2400" i="1" dirty="0" smtClean="0">
                <a:latin typeface="Arial" pitchFamily="34" charset="0"/>
                <a:cs typeface="Arial" pitchFamily="34" charset="0"/>
              </a:rPr>
              <a:t>Exempel på punkter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(4.1) Vid fel eller misstag i processutförande:</a:t>
            </a: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Utred felets orsak och hur det ska undvikas framöver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(4.4) 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Bedöm om tillräcklig klarhet har uppnåtts om orsakerna till </a:t>
            </a:r>
            <a:r>
              <a:rPr lang="sv-SE" sz="2400" i="1" dirty="0" smtClean="0">
                <a:latin typeface="Arial" pitchFamily="34" charset="0"/>
                <a:cs typeface="Arial" pitchFamily="34" charset="0"/>
              </a:rPr>
              <a:t>misstänkt </a:t>
            </a:r>
            <a:r>
              <a:rPr lang="sv-SE" sz="2400" i="1" dirty="0" smtClean="0">
                <a:latin typeface="Arial" pitchFamily="34" charset="0"/>
                <a:cs typeface="Arial" pitchFamily="34" charset="0"/>
              </a:rPr>
              <a:t>avvikande värden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Är 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så inte 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fallet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, dokumentera kommentarer om osäkerhet i statistiken 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genom detta.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2010-07-20</a:t>
            </a:r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14</a:t>
            </a:fld>
            <a:endParaRPr lang="sv-SE"/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1259632" y="116632"/>
            <a:ext cx="7430429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Checklista för outputgranskning:</a:t>
            </a:r>
            <a:r>
              <a:rPr kumimoji="0" lang="sv-SE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sv-SE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sv-SE" sz="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Uppföljning</a:t>
            </a:r>
            <a:r>
              <a:rPr lang="sv-SE" sz="3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, vidare utveckling</a:t>
            </a:r>
            <a:endParaRPr kumimoji="0" lang="sv-SE" sz="3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5" name="Rak 4"/>
          <p:cNvCxnSpPr/>
          <p:nvPr/>
        </p:nvCxnSpPr>
        <p:spPr>
          <a:xfrm>
            <a:off x="1403648" y="1268736"/>
            <a:ext cx="7488832" cy="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1259632" y="1844824"/>
            <a:ext cx="7884368" cy="396044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Ta</a:t>
            </a: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vara på synpunkter från checklistans tillämpning</a:t>
            </a:r>
            <a:b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på statistikprodukter</a:t>
            </a:r>
          </a:p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endParaRPr kumimoji="0" lang="sv-SE" sz="24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lang="sv-SE" sz="2400" baseline="0" dirty="0" smtClean="0">
                <a:latin typeface="Arial" pitchFamily="34" charset="0"/>
                <a:cs typeface="Arial" pitchFamily="34" charset="0"/>
              </a:rPr>
              <a:t>Överväga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 ev. modifieringar i checklistan, för bästa tillämplighet</a:t>
            </a:r>
            <a:endParaRPr kumimoji="0" lang="sv-SE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430429" cy="1143000"/>
          </a:xfrm>
        </p:spPr>
        <p:txBody>
          <a:bodyPr>
            <a:normAutofit/>
          </a:bodyPr>
          <a:lstStyle/>
          <a:p>
            <a:r>
              <a:rPr lang="sv-SE" sz="2400" b="1" dirty="0" smtClean="0"/>
              <a:t>Checklista för outputgranskning:</a:t>
            </a: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sz="3800" b="1" dirty="0" smtClean="0"/>
              <a:t>Outputgranskningens roll 1</a:t>
            </a:r>
            <a:endParaRPr lang="sv-SE" sz="38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sv-SE" dirty="0" smtClean="0"/>
              <a:t>Upptäcka fel i värden genom mätfel</a:t>
            </a:r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endParaRPr lang="sv-SE" dirty="0" smtClean="0"/>
          </a:p>
          <a:p>
            <a:pPr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</a:pPr>
            <a:r>
              <a:rPr lang="sv-SE" dirty="0" smtClean="0"/>
              <a:t>Upptäcka misstag, fel i processutförande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2010-07-20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2</a:t>
            </a:fld>
            <a:endParaRPr lang="sv-SE"/>
          </a:p>
        </p:txBody>
      </p:sp>
      <p:cxnSp>
        <p:nvCxnSpPr>
          <p:cNvPr id="7" name="Rak 6"/>
          <p:cNvCxnSpPr/>
          <p:nvPr/>
        </p:nvCxnSpPr>
        <p:spPr>
          <a:xfrm>
            <a:off x="1403648" y="1268736"/>
            <a:ext cx="7488832" cy="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2010-07-20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5" name="Rubrik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430429" cy="1143000"/>
          </a:xfrm>
        </p:spPr>
        <p:txBody>
          <a:bodyPr>
            <a:normAutofit/>
          </a:bodyPr>
          <a:lstStyle/>
          <a:p>
            <a:r>
              <a:rPr lang="sv-SE" sz="2400" b="1" dirty="0" smtClean="0"/>
              <a:t>Checklista för outputgranskning:</a:t>
            </a: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sz="3800" b="1" dirty="0" smtClean="0"/>
              <a:t>Outputgranskningens roll 2</a:t>
            </a:r>
            <a:endParaRPr lang="sv-SE" sz="3800" dirty="0"/>
          </a:p>
        </p:txBody>
      </p: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1259632" y="1628801"/>
            <a:ext cx="7430429" cy="302433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Ge underlag för: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Korrigering i aktuell produktionsomgång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Kommentarer</a:t>
            </a: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 statistikredovisningen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Kvalitetsredovisning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Wingdings" pitchFamily="2" charset="2"/>
              <a:buChar char="Ø"/>
              <a:tabLst/>
              <a:defRPr/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Förbättring av processer, minska felrisker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Platshållare för datum 3"/>
          <p:cNvSpPr txBox="1">
            <a:spLocks/>
          </p:cNvSpPr>
          <p:nvPr/>
        </p:nvSpPr>
        <p:spPr>
          <a:xfrm>
            <a:off x="1263804" y="6492899"/>
            <a:ext cx="13269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</a:t>
            </a:r>
            <a:endParaRPr kumimoji="0" lang="sv-SE" sz="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Platshållare för bildnummer 4"/>
          <p:cNvSpPr txBox="1">
            <a:spLocks/>
          </p:cNvSpPr>
          <p:nvPr/>
        </p:nvSpPr>
        <p:spPr>
          <a:xfrm>
            <a:off x="7010432" y="64928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39467F-BE74-4AAD-857B-908E9ECDE9FD}" type="slidenum">
              <a:rPr kumimoji="0" lang="sv-SE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8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9" name="Rak 8"/>
          <p:cNvCxnSpPr/>
          <p:nvPr/>
        </p:nvCxnSpPr>
        <p:spPr>
          <a:xfrm>
            <a:off x="1403648" y="1268736"/>
            <a:ext cx="7488832" cy="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4</a:t>
            </a:fld>
            <a:endParaRPr lang="sv-SE"/>
          </a:p>
        </p:txBody>
      </p:sp>
      <p:sp>
        <p:nvSpPr>
          <p:cNvPr id="6" name="Platshållare för bildnummer 3"/>
          <p:cNvSpPr txBox="1">
            <a:spLocks/>
          </p:cNvSpPr>
          <p:nvPr/>
        </p:nvSpPr>
        <p:spPr>
          <a:xfrm>
            <a:off x="7010432" y="64928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39467F-BE74-4AAD-857B-908E9ECDE9FD}" type="slidenum">
              <a:rPr kumimoji="0" lang="sv-SE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8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430429" cy="1143000"/>
          </a:xfrm>
        </p:spPr>
        <p:txBody>
          <a:bodyPr>
            <a:normAutofit/>
          </a:bodyPr>
          <a:lstStyle/>
          <a:p>
            <a:r>
              <a:rPr lang="sv-SE" sz="2400" b="1" dirty="0" smtClean="0"/>
              <a:t>Checklista för outputgranskning:</a:t>
            </a: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sz="3800" b="1" dirty="0" smtClean="0"/>
              <a:t>Outputgranskningens roll 3</a:t>
            </a:r>
            <a:endParaRPr lang="sv-SE" sz="3800" dirty="0"/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1259632" y="1556792"/>
            <a:ext cx="7884368" cy="460851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Är granskning på makrodata – </a:t>
            </a: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statistikresultat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Wingdings" pitchFamily="2" charset="2"/>
              <a:buChar char="Ø"/>
              <a:tabLst/>
              <a:defRPr/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På engelska: Output </a:t>
            </a:r>
            <a:r>
              <a:rPr lang="sv-SE" sz="2400" dirty="0" err="1" smtClean="0">
                <a:latin typeface="Arial" pitchFamily="34" charset="0"/>
                <a:cs typeface="Arial" pitchFamily="34" charset="0"/>
              </a:rPr>
              <a:t>validation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, Output </a:t>
            </a:r>
            <a:r>
              <a:rPr lang="sv-SE" sz="2400" dirty="0" err="1" smtClean="0">
                <a:latin typeface="Arial" pitchFamily="34" charset="0"/>
                <a:cs typeface="Arial" pitchFamily="34" charset="0"/>
              </a:rPr>
              <a:t>editing</a:t>
            </a:r>
            <a:endParaRPr kumimoji="0" lang="sv-SE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Wingdings" pitchFamily="2" charset="2"/>
              <a:buChar char="Ø"/>
              <a:tabLst>
                <a:tab pos="625475" algn="l"/>
              </a:tabLst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Kompletterar föregående mikrogranskning</a:t>
            </a:r>
            <a:b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</a:t>
            </a:r>
            <a:r>
              <a:rPr kumimoji="0" lang="sv-SE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/>
              </a:rPr>
              <a:t> </a:t>
            </a:r>
            <a:r>
              <a:rPr kumimoji="0" lang="sv-SE" sz="2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Obs:</a:t>
            </a:r>
            <a:r>
              <a:rPr kumimoji="0" lang="sv-SE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”makrogranskning” kan betyda antingen</a:t>
            </a:r>
            <a:br>
              <a:rPr kumimoji="0" lang="sv-SE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sv-SE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 outputgranskning eller selektiv mikrogranskning</a:t>
            </a:r>
            <a:endParaRPr kumimoji="0" lang="sv-SE" sz="24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Säkrar inför efterföljande</a:t>
            </a: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leveranskontroll</a:t>
            </a:r>
          </a:p>
          <a:p>
            <a:pPr marL="342900" lvl="0" indent="-342900">
              <a:spcBef>
                <a:spcPts val="15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Inte så mycket fokuserad i metodlitteratur</a:t>
            </a:r>
            <a:b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</a:t>
            </a:r>
            <a:r>
              <a:rPr lang="sv-SE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 </a:t>
            </a:r>
            <a:r>
              <a:rPr lang="sv-SE" sz="2400" i="1" dirty="0" smtClean="0">
                <a:latin typeface="Arial" pitchFamily="34" charset="0"/>
                <a:cs typeface="Arial" pitchFamily="34" charset="0"/>
              </a:rPr>
              <a:t>Selektiv mikrogranskning finns mera skrivet om</a:t>
            </a:r>
            <a:endParaRPr kumimoji="0" lang="sv-SE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accent1">
                  <a:lumMod val="75000"/>
                </a:schemeClr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Väsentlig för kvalitetssäkring av statistiken</a:t>
            </a:r>
            <a:endParaRPr kumimoji="0" lang="sv-SE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Platshållare för bildnummer 4"/>
          <p:cNvSpPr txBox="1">
            <a:spLocks/>
          </p:cNvSpPr>
          <p:nvPr/>
        </p:nvSpPr>
        <p:spPr>
          <a:xfrm>
            <a:off x="7010432" y="64928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39467F-BE74-4AAD-857B-908E9ECDE9FD}" type="slidenum">
              <a:rPr kumimoji="0" lang="sv-SE" sz="8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8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1" name="Rak 10"/>
          <p:cNvCxnSpPr/>
          <p:nvPr/>
        </p:nvCxnSpPr>
        <p:spPr>
          <a:xfrm>
            <a:off x="1403648" y="1268736"/>
            <a:ext cx="7488832" cy="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1263804" y="6492899"/>
            <a:ext cx="1326995" cy="365125"/>
          </a:xfrm>
        </p:spPr>
        <p:txBody>
          <a:bodyPr/>
          <a:lstStyle/>
          <a:p>
            <a:r>
              <a:rPr lang="sv-SE" dirty="0" smtClean="0"/>
              <a:t>2010-07-20</a:t>
            </a:r>
            <a:endParaRPr 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z="850" dirty="0" smtClean="0"/>
              <a:t>2010-07-20</a:t>
            </a:r>
            <a:endParaRPr lang="sv-SE" sz="85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5</a:t>
            </a:fld>
            <a:endParaRPr lang="sv-SE"/>
          </a:p>
        </p:txBody>
      </p:sp>
      <p:sp>
        <p:nvSpPr>
          <p:cNvPr id="6" name="AutoShape 83"/>
          <p:cNvSpPr>
            <a:spLocks noChangeArrowheads="1"/>
          </p:cNvSpPr>
          <p:nvPr/>
        </p:nvSpPr>
        <p:spPr bwMode="auto">
          <a:xfrm>
            <a:off x="806450" y="272097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Map customers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1.2</a:t>
            </a:r>
          </a:p>
        </p:txBody>
      </p:sp>
      <p:sp>
        <p:nvSpPr>
          <p:cNvPr id="7" name="AutoShape 84"/>
          <p:cNvSpPr>
            <a:spLocks noChangeArrowheads="1"/>
          </p:cNvSpPr>
          <p:nvPr/>
        </p:nvSpPr>
        <p:spPr bwMode="auto">
          <a:xfrm>
            <a:off x="808038" y="390207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Determine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Information needs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1.4</a:t>
            </a:r>
          </a:p>
        </p:txBody>
      </p:sp>
      <p:sp>
        <p:nvSpPr>
          <p:cNvPr id="8" name="AutoShape 85"/>
          <p:cNvSpPr>
            <a:spLocks noChangeArrowheads="1"/>
          </p:cNvSpPr>
          <p:nvPr/>
        </p:nvSpPr>
        <p:spPr bwMode="auto">
          <a:xfrm>
            <a:off x="808038" y="331152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Establish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customer contact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1.3</a:t>
            </a:r>
          </a:p>
        </p:txBody>
      </p:sp>
      <p:sp>
        <p:nvSpPr>
          <p:cNvPr id="9" name="AutoShape 86"/>
          <p:cNvSpPr>
            <a:spLocks noChangeArrowheads="1"/>
          </p:cNvSpPr>
          <p:nvPr/>
        </p:nvSpPr>
        <p:spPr bwMode="auto">
          <a:xfrm>
            <a:off x="808038" y="4484688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Negotiate and 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contract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1.5</a:t>
            </a:r>
          </a:p>
        </p:txBody>
      </p:sp>
      <p:sp>
        <p:nvSpPr>
          <p:cNvPr id="10" name="AutoShape 88"/>
          <p:cNvSpPr>
            <a:spLocks noChangeArrowheads="1"/>
          </p:cNvSpPr>
          <p:nvPr/>
        </p:nvSpPr>
        <p:spPr bwMode="auto">
          <a:xfrm>
            <a:off x="7666038" y="213042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Prepare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dissemination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7.1</a:t>
            </a:r>
          </a:p>
        </p:txBody>
      </p:sp>
      <p:sp>
        <p:nvSpPr>
          <p:cNvPr id="11" name="AutoShape 89"/>
          <p:cNvSpPr>
            <a:spLocks noChangeArrowheads="1"/>
          </p:cNvSpPr>
          <p:nvPr/>
        </p:nvSpPr>
        <p:spPr bwMode="auto">
          <a:xfrm>
            <a:off x="7667625" y="272097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endParaRPr lang="en-GB" sz="850">
              <a:latin typeface="Arial" charset="0"/>
            </a:endParaRPr>
          </a:p>
          <a:p>
            <a:pPr algn="ctr" eaLnBrk="1" hangingPunct="1"/>
            <a:r>
              <a:rPr lang="en-GB" sz="850">
                <a:latin typeface="Arial" charset="0"/>
              </a:rPr>
              <a:t>Compile 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end product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7.2</a:t>
            </a:r>
          </a:p>
          <a:p>
            <a:pPr algn="ctr" eaLnBrk="1" hangingPunct="1"/>
            <a:endParaRPr lang="en-GB" sz="850" b="1">
              <a:latin typeface="Arial" charset="0"/>
            </a:endParaRPr>
          </a:p>
        </p:txBody>
      </p:sp>
      <p:sp>
        <p:nvSpPr>
          <p:cNvPr id="12" name="AutoShape 90"/>
          <p:cNvSpPr>
            <a:spLocks noChangeArrowheads="1"/>
          </p:cNvSpPr>
          <p:nvPr/>
        </p:nvSpPr>
        <p:spPr bwMode="auto">
          <a:xfrm>
            <a:off x="7667625" y="331152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endParaRPr lang="en-GB" sz="850">
              <a:latin typeface="Arial" charset="0"/>
            </a:endParaRPr>
          </a:p>
          <a:p>
            <a:pPr algn="ctr" eaLnBrk="1" hangingPunct="1"/>
            <a:r>
              <a:rPr lang="en-GB" sz="850">
                <a:latin typeface="Arial" charset="0"/>
              </a:rPr>
              <a:t>Disseminate product 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to customer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7.3</a:t>
            </a:r>
          </a:p>
          <a:p>
            <a:pPr algn="ctr" eaLnBrk="1" hangingPunct="1"/>
            <a:endParaRPr lang="en-GB" sz="850" b="1">
              <a:latin typeface="Arial" charset="0"/>
            </a:endParaRPr>
          </a:p>
        </p:txBody>
      </p:sp>
      <p:sp>
        <p:nvSpPr>
          <p:cNvPr id="13" name="AutoShape 91"/>
          <p:cNvSpPr>
            <a:spLocks noChangeArrowheads="1"/>
          </p:cNvSpPr>
          <p:nvPr/>
        </p:nvSpPr>
        <p:spPr bwMode="auto">
          <a:xfrm>
            <a:off x="5370513" y="213042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Classify and 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code microdata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5.1</a:t>
            </a:r>
          </a:p>
        </p:txBody>
      </p:sp>
      <p:sp>
        <p:nvSpPr>
          <p:cNvPr id="14" name="AutoShape 92"/>
          <p:cNvSpPr>
            <a:spLocks noChangeArrowheads="1"/>
          </p:cNvSpPr>
          <p:nvPr/>
        </p:nvSpPr>
        <p:spPr bwMode="auto">
          <a:xfrm>
            <a:off x="5370513" y="272097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 dirty="0">
                <a:latin typeface="Arial" charset="0"/>
              </a:rPr>
              <a:t>Edit </a:t>
            </a:r>
          </a:p>
          <a:p>
            <a:pPr algn="ctr" eaLnBrk="1" hangingPunct="1"/>
            <a:r>
              <a:rPr lang="en-GB" sz="850" dirty="0" err="1">
                <a:latin typeface="Arial" charset="0"/>
              </a:rPr>
              <a:t>microdata</a:t>
            </a:r>
            <a:endParaRPr lang="en-GB" sz="850" dirty="0">
              <a:latin typeface="Arial" charset="0"/>
            </a:endParaRPr>
          </a:p>
          <a:p>
            <a:pPr algn="ctr" eaLnBrk="1" hangingPunct="1"/>
            <a:r>
              <a:rPr lang="en-GB" sz="850" b="1" dirty="0">
                <a:latin typeface="Arial" charset="0"/>
              </a:rPr>
              <a:t>5.2</a:t>
            </a:r>
          </a:p>
        </p:txBody>
      </p:sp>
      <p:sp>
        <p:nvSpPr>
          <p:cNvPr id="15" name="AutoShape 93"/>
          <p:cNvSpPr>
            <a:spLocks noChangeArrowheads="1"/>
          </p:cNvSpPr>
          <p:nvPr/>
        </p:nvSpPr>
        <p:spPr bwMode="auto">
          <a:xfrm>
            <a:off x="5370513" y="331152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Impute for 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nonresponse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5.3</a:t>
            </a:r>
          </a:p>
        </p:txBody>
      </p:sp>
      <p:sp>
        <p:nvSpPr>
          <p:cNvPr id="16" name="AutoShape 94"/>
          <p:cNvSpPr>
            <a:spLocks noChangeArrowheads="1"/>
          </p:cNvSpPr>
          <p:nvPr/>
        </p:nvSpPr>
        <p:spPr bwMode="auto">
          <a:xfrm>
            <a:off x="5370513" y="390207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Complement 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microdata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5.4</a:t>
            </a:r>
          </a:p>
        </p:txBody>
      </p:sp>
      <p:sp>
        <p:nvSpPr>
          <p:cNvPr id="17" name="AutoShape 95"/>
          <p:cNvSpPr>
            <a:spLocks noChangeArrowheads="1"/>
          </p:cNvSpPr>
          <p:nvPr/>
        </p:nvSpPr>
        <p:spPr bwMode="auto">
          <a:xfrm>
            <a:off x="5370513" y="4484688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Calculate 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weights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5.5</a:t>
            </a:r>
          </a:p>
        </p:txBody>
      </p:sp>
      <p:sp>
        <p:nvSpPr>
          <p:cNvPr id="18" name="AutoShape 96"/>
          <p:cNvSpPr>
            <a:spLocks noChangeArrowheads="1"/>
          </p:cNvSpPr>
          <p:nvPr/>
        </p:nvSpPr>
        <p:spPr bwMode="auto">
          <a:xfrm>
            <a:off x="6519863" y="331152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Conduct 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disclosure control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6.3</a:t>
            </a:r>
          </a:p>
        </p:txBody>
      </p:sp>
      <p:sp>
        <p:nvSpPr>
          <p:cNvPr id="19" name="AutoShape 97"/>
          <p:cNvSpPr>
            <a:spLocks noChangeArrowheads="1"/>
          </p:cNvSpPr>
          <p:nvPr/>
        </p:nvSpPr>
        <p:spPr bwMode="auto">
          <a:xfrm>
            <a:off x="4232275" y="213042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Generate frame and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register population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4.1</a:t>
            </a:r>
          </a:p>
        </p:txBody>
      </p:sp>
      <p:sp>
        <p:nvSpPr>
          <p:cNvPr id="20" name="AutoShape 98"/>
          <p:cNvSpPr>
            <a:spLocks noChangeArrowheads="1"/>
          </p:cNvSpPr>
          <p:nvPr/>
        </p:nvSpPr>
        <p:spPr bwMode="auto">
          <a:xfrm>
            <a:off x="4232275" y="331152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Set up 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data collection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4.3</a:t>
            </a:r>
          </a:p>
        </p:txBody>
      </p:sp>
      <p:sp>
        <p:nvSpPr>
          <p:cNvPr id="21" name="AutoShape 99"/>
          <p:cNvSpPr>
            <a:spLocks noChangeArrowheads="1"/>
          </p:cNvSpPr>
          <p:nvPr/>
        </p:nvSpPr>
        <p:spPr bwMode="auto">
          <a:xfrm>
            <a:off x="4232275" y="3903663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Run 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data collection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4.4</a:t>
            </a:r>
          </a:p>
        </p:txBody>
      </p:sp>
      <p:sp>
        <p:nvSpPr>
          <p:cNvPr id="22" name="AutoShape 100"/>
          <p:cNvSpPr>
            <a:spLocks noChangeArrowheads="1"/>
          </p:cNvSpPr>
          <p:nvPr/>
        </p:nvSpPr>
        <p:spPr bwMode="auto">
          <a:xfrm>
            <a:off x="4232275" y="4484688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Transfer and storage 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of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data electronically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4.5</a:t>
            </a:r>
          </a:p>
        </p:txBody>
      </p:sp>
      <p:sp>
        <p:nvSpPr>
          <p:cNvPr id="23" name="AutoShape 101"/>
          <p:cNvSpPr>
            <a:spLocks noChangeArrowheads="1"/>
          </p:cNvSpPr>
          <p:nvPr/>
        </p:nvSpPr>
        <p:spPr bwMode="auto">
          <a:xfrm>
            <a:off x="1946275" y="213042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Design 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end product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2.1</a:t>
            </a:r>
          </a:p>
        </p:txBody>
      </p:sp>
      <p:sp>
        <p:nvSpPr>
          <p:cNvPr id="24" name="AutoShape 102"/>
          <p:cNvSpPr>
            <a:spLocks noChangeArrowheads="1"/>
          </p:cNvSpPr>
          <p:nvPr/>
        </p:nvSpPr>
        <p:spPr bwMode="auto">
          <a:xfrm>
            <a:off x="1946275" y="331152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Design data 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collection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2.3</a:t>
            </a:r>
          </a:p>
        </p:txBody>
      </p:sp>
      <p:sp>
        <p:nvSpPr>
          <p:cNvPr id="25" name="AutoShape 103"/>
          <p:cNvSpPr>
            <a:spLocks noChangeArrowheads="1"/>
          </p:cNvSpPr>
          <p:nvPr/>
        </p:nvSpPr>
        <p:spPr bwMode="auto">
          <a:xfrm>
            <a:off x="1946275" y="390207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Design processing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2.4</a:t>
            </a:r>
          </a:p>
        </p:txBody>
      </p:sp>
      <p:sp>
        <p:nvSpPr>
          <p:cNvPr id="26" name="AutoShape 104"/>
          <p:cNvSpPr>
            <a:spLocks noChangeArrowheads="1"/>
          </p:cNvSpPr>
          <p:nvPr/>
        </p:nvSpPr>
        <p:spPr bwMode="auto">
          <a:xfrm>
            <a:off x="1946275" y="4484688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Design analysis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2.5</a:t>
            </a:r>
          </a:p>
        </p:txBody>
      </p:sp>
      <p:sp>
        <p:nvSpPr>
          <p:cNvPr id="27" name="AutoShape 105"/>
          <p:cNvSpPr>
            <a:spLocks noChangeArrowheads="1"/>
          </p:cNvSpPr>
          <p:nvPr/>
        </p:nvSpPr>
        <p:spPr bwMode="auto">
          <a:xfrm>
            <a:off x="1946275" y="5075238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Design dissemination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and communication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2.6</a:t>
            </a:r>
          </a:p>
        </p:txBody>
      </p:sp>
      <p:sp>
        <p:nvSpPr>
          <p:cNvPr id="28" name="AutoShape 106"/>
          <p:cNvSpPr>
            <a:spLocks noChangeArrowheads="1"/>
          </p:cNvSpPr>
          <p:nvPr/>
        </p:nvSpPr>
        <p:spPr bwMode="auto">
          <a:xfrm>
            <a:off x="1946275" y="5656263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Design workflow 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2.7</a:t>
            </a:r>
          </a:p>
        </p:txBody>
      </p:sp>
      <p:sp>
        <p:nvSpPr>
          <p:cNvPr id="29" name="AutoShape 107"/>
          <p:cNvSpPr>
            <a:spLocks noChangeArrowheads="1"/>
          </p:cNvSpPr>
          <p:nvPr/>
        </p:nvSpPr>
        <p:spPr bwMode="auto">
          <a:xfrm>
            <a:off x="3084513" y="213042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Build 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collection 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instrument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3.1</a:t>
            </a:r>
          </a:p>
        </p:txBody>
      </p:sp>
      <p:sp>
        <p:nvSpPr>
          <p:cNvPr id="30" name="AutoShape 108"/>
          <p:cNvSpPr>
            <a:spLocks noChangeArrowheads="1"/>
          </p:cNvSpPr>
          <p:nvPr/>
        </p:nvSpPr>
        <p:spPr bwMode="auto">
          <a:xfrm>
            <a:off x="3084513" y="272097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Build and 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adapt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tools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3.2</a:t>
            </a:r>
          </a:p>
        </p:txBody>
      </p:sp>
      <p:sp>
        <p:nvSpPr>
          <p:cNvPr id="31" name="AutoShape 109"/>
          <p:cNvSpPr>
            <a:spLocks noChangeArrowheads="1"/>
          </p:cNvSpPr>
          <p:nvPr/>
        </p:nvSpPr>
        <p:spPr bwMode="auto">
          <a:xfrm>
            <a:off x="3084513" y="331152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Build 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workflow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3.3</a:t>
            </a:r>
          </a:p>
        </p:txBody>
      </p:sp>
      <p:sp>
        <p:nvSpPr>
          <p:cNvPr id="32" name="AutoShape 110"/>
          <p:cNvSpPr>
            <a:spLocks noChangeArrowheads="1"/>
          </p:cNvSpPr>
          <p:nvPr/>
        </p:nvSpPr>
        <p:spPr bwMode="auto">
          <a:xfrm>
            <a:off x="3084513" y="390207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Test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collection 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instrument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3.4</a:t>
            </a:r>
          </a:p>
        </p:txBody>
      </p:sp>
      <p:sp>
        <p:nvSpPr>
          <p:cNvPr id="33" name="AutoShape 111"/>
          <p:cNvSpPr>
            <a:spLocks noChangeArrowheads="1"/>
          </p:cNvSpPr>
          <p:nvPr/>
        </p:nvSpPr>
        <p:spPr bwMode="auto">
          <a:xfrm>
            <a:off x="3084513" y="4484688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Test tools 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and workflow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3.5</a:t>
            </a:r>
          </a:p>
        </p:txBody>
      </p:sp>
      <p:sp>
        <p:nvSpPr>
          <p:cNvPr id="34" name="AutoShape 112"/>
          <p:cNvSpPr>
            <a:spLocks noChangeArrowheads="1"/>
          </p:cNvSpPr>
          <p:nvPr/>
        </p:nvSpPr>
        <p:spPr bwMode="auto">
          <a:xfrm>
            <a:off x="3084513" y="5075238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Conduct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pilot study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3.6</a:t>
            </a:r>
          </a:p>
        </p:txBody>
      </p:sp>
      <p:sp>
        <p:nvSpPr>
          <p:cNvPr id="35" name="AutoShape 113"/>
          <p:cNvSpPr>
            <a:spLocks noChangeArrowheads="1"/>
          </p:cNvSpPr>
          <p:nvPr/>
        </p:nvSpPr>
        <p:spPr bwMode="auto">
          <a:xfrm>
            <a:off x="6518275" y="213042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Produce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statistics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6.1</a:t>
            </a:r>
          </a:p>
        </p:txBody>
      </p:sp>
      <p:sp>
        <p:nvSpPr>
          <p:cNvPr id="36" name="AutoShape 114"/>
          <p:cNvSpPr>
            <a:spLocks noChangeArrowheads="1"/>
          </p:cNvSpPr>
          <p:nvPr/>
        </p:nvSpPr>
        <p:spPr bwMode="auto">
          <a:xfrm>
            <a:off x="6518275" y="272097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38100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Edit</a:t>
            </a:r>
          </a:p>
          <a:p>
            <a:pPr algn="ctr" eaLnBrk="1" hangingPunct="1"/>
            <a:r>
              <a:rPr lang="en-GB" sz="1300" b="1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macrodata</a:t>
            </a:r>
            <a:endParaRPr lang="en-GB" sz="1300" b="1" dirty="0">
              <a:solidFill>
                <a:schemeClr val="tx1">
                  <a:lumMod val="85000"/>
                  <a:lumOff val="15000"/>
                </a:schemeClr>
              </a:solidFill>
              <a:latin typeface="Arial" charset="0"/>
            </a:endParaRPr>
          </a:p>
          <a:p>
            <a:pPr algn="ctr" eaLnBrk="1" hangingPunct="1"/>
            <a:r>
              <a:rPr lang="en-GB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</a:rPr>
              <a:t>6.</a:t>
            </a:r>
            <a:r>
              <a:rPr lang="en-GB" sz="1200" b="1" dirty="0">
                <a:latin typeface="Arial" charset="0"/>
              </a:rPr>
              <a:t>2</a:t>
            </a:r>
          </a:p>
        </p:txBody>
      </p:sp>
      <p:sp>
        <p:nvSpPr>
          <p:cNvPr id="37" name="AutoShape 115"/>
          <p:cNvSpPr>
            <a:spLocks noChangeArrowheads="1"/>
          </p:cNvSpPr>
          <p:nvPr/>
        </p:nvSpPr>
        <p:spPr bwMode="auto">
          <a:xfrm>
            <a:off x="6519863" y="3903663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Finalise 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observation register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6.4</a:t>
            </a:r>
          </a:p>
        </p:txBody>
      </p:sp>
      <p:sp>
        <p:nvSpPr>
          <p:cNvPr id="38" name="AutoShape 116"/>
          <p:cNvSpPr>
            <a:spLocks noChangeArrowheads="1"/>
          </p:cNvSpPr>
          <p:nvPr/>
        </p:nvSpPr>
        <p:spPr bwMode="auto">
          <a:xfrm>
            <a:off x="6518275" y="4484688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Interpret and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explain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6.5</a:t>
            </a:r>
          </a:p>
        </p:txBody>
      </p:sp>
      <p:sp>
        <p:nvSpPr>
          <p:cNvPr id="39" name="AutoShape 117"/>
          <p:cNvSpPr>
            <a:spLocks noChangeArrowheads="1"/>
          </p:cNvSpPr>
          <p:nvPr/>
        </p:nvSpPr>
        <p:spPr bwMode="auto">
          <a:xfrm>
            <a:off x="1946275" y="272097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Design frame, 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register population 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and sample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2.2</a:t>
            </a:r>
          </a:p>
        </p:txBody>
      </p:sp>
      <p:sp>
        <p:nvSpPr>
          <p:cNvPr id="40" name="AutoShape 118"/>
          <p:cNvSpPr>
            <a:spLocks noChangeArrowheads="1"/>
          </p:cNvSpPr>
          <p:nvPr/>
        </p:nvSpPr>
        <p:spPr bwMode="auto">
          <a:xfrm>
            <a:off x="811213" y="2141538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Map information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needs and supply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1.1</a:t>
            </a:r>
          </a:p>
        </p:txBody>
      </p:sp>
      <p:sp>
        <p:nvSpPr>
          <p:cNvPr id="41" name="AutoShape 119"/>
          <p:cNvSpPr>
            <a:spLocks noChangeArrowheads="1"/>
          </p:cNvSpPr>
          <p:nvPr/>
        </p:nvSpPr>
        <p:spPr bwMode="auto">
          <a:xfrm>
            <a:off x="7667625" y="3903663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Communicate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product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7.4</a:t>
            </a:r>
          </a:p>
        </p:txBody>
      </p:sp>
      <p:sp>
        <p:nvSpPr>
          <p:cNvPr id="42" name="AutoShape 120"/>
          <p:cNvSpPr>
            <a:spLocks noChangeArrowheads="1"/>
          </p:cNvSpPr>
          <p:nvPr/>
        </p:nvSpPr>
        <p:spPr bwMode="auto">
          <a:xfrm>
            <a:off x="4232275" y="272097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Generate 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sample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4.2</a:t>
            </a:r>
          </a:p>
        </p:txBody>
      </p:sp>
      <p:sp>
        <p:nvSpPr>
          <p:cNvPr id="43" name="AutoShape 121"/>
          <p:cNvSpPr>
            <a:spLocks noChangeArrowheads="1"/>
          </p:cNvSpPr>
          <p:nvPr/>
        </p:nvSpPr>
        <p:spPr bwMode="auto">
          <a:xfrm>
            <a:off x="1943100" y="6248400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Plan production cycle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2.8</a:t>
            </a:r>
          </a:p>
        </p:txBody>
      </p:sp>
      <p:sp>
        <p:nvSpPr>
          <p:cNvPr id="44" name="AutoShape 122"/>
          <p:cNvSpPr>
            <a:spLocks noChangeArrowheads="1"/>
          </p:cNvSpPr>
          <p:nvPr/>
        </p:nvSpPr>
        <p:spPr bwMode="auto">
          <a:xfrm>
            <a:off x="3081338" y="5657850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Initialise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workflow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3.7</a:t>
            </a:r>
          </a:p>
        </p:txBody>
      </p:sp>
      <p:sp>
        <p:nvSpPr>
          <p:cNvPr id="45" name="AutoShape 123"/>
          <p:cNvSpPr>
            <a:spLocks noChangeArrowheads="1"/>
          </p:cNvSpPr>
          <p:nvPr/>
        </p:nvSpPr>
        <p:spPr bwMode="auto">
          <a:xfrm>
            <a:off x="6519863" y="5076825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Finalise outputs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for dissemination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6.6</a:t>
            </a:r>
          </a:p>
        </p:txBody>
      </p:sp>
      <p:sp>
        <p:nvSpPr>
          <p:cNvPr id="46" name="AutoShape 124"/>
          <p:cNvSpPr>
            <a:spLocks noChangeArrowheads="1"/>
          </p:cNvSpPr>
          <p:nvPr/>
        </p:nvSpPr>
        <p:spPr bwMode="auto">
          <a:xfrm>
            <a:off x="825500" y="1289050"/>
            <a:ext cx="1150938" cy="719138"/>
          </a:xfrm>
          <a:prstGeom prst="chevron">
            <a:avLst>
              <a:gd name="adj" fmla="val 40011"/>
            </a:avLst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GB" sz="1000" b="1">
              <a:latin typeface="Arial" charset="0"/>
            </a:endParaRPr>
          </a:p>
          <a:p>
            <a:pPr algn="ctr" eaLnBrk="1" hangingPunct="1"/>
            <a:r>
              <a:rPr lang="en-GB" sz="1000" b="1">
                <a:latin typeface="Arial" charset="0"/>
              </a:rPr>
              <a:t> Determine </a:t>
            </a:r>
          </a:p>
          <a:p>
            <a:pPr algn="ctr" eaLnBrk="1" hangingPunct="1"/>
            <a:r>
              <a:rPr lang="en-GB" sz="1000" b="1">
                <a:latin typeface="Arial" charset="0"/>
              </a:rPr>
              <a:t>needs</a:t>
            </a:r>
            <a:endParaRPr lang="en-GB" sz="400" b="1">
              <a:latin typeface="Arial" charset="0"/>
            </a:endParaRPr>
          </a:p>
          <a:p>
            <a:pPr algn="ctr" eaLnBrk="1" hangingPunct="1"/>
            <a:endParaRPr lang="en-GB" sz="1000" b="1">
              <a:latin typeface="Arial" charset="0"/>
            </a:endParaRPr>
          </a:p>
          <a:p>
            <a:pPr algn="ctr" eaLnBrk="1" hangingPunct="1"/>
            <a:r>
              <a:rPr lang="en-GB" sz="1000" b="1">
                <a:latin typeface="Arial" charset="0"/>
              </a:rPr>
              <a:t>1</a:t>
            </a:r>
          </a:p>
          <a:p>
            <a:pPr algn="ctr" eaLnBrk="1" hangingPunct="1"/>
            <a:endParaRPr lang="en-GB" sz="1000" b="1">
              <a:latin typeface="Arial" charset="0"/>
            </a:endParaRPr>
          </a:p>
        </p:txBody>
      </p:sp>
      <p:sp>
        <p:nvSpPr>
          <p:cNvPr id="47" name="AutoShape 125"/>
          <p:cNvSpPr>
            <a:spLocks noChangeArrowheads="1"/>
          </p:cNvSpPr>
          <p:nvPr/>
        </p:nvSpPr>
        <p:spPr bwMode="auto">
          <a:xfrm>
            <a:off x="1952625" y="1289050"/>
            <a:ext cx="1150938" cy="719138"/>
          </a:xfrm>
          <a:prstGeom prst="chevron">
            <a:avLst>
              <a:gd name="adj" fmla="val 40011"/>
            </a:avLst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GB" sz="1000" b="1">
                <a:latin typeface="Arial" charset="0"/>
              </a:rPr>
              <a:t>   </a:t>
            </a:r>
          </a:p>
          <a:p>
            <a:pPr algn="ctr" eaLnBrk="1" hangingPunct="1"/>
            <a:r>
              <a:rPr lang="en-GB" sz="1000" b="1">
                <a:latin typeface="Arial" charset="0"/>
              </a:rPr>
              <a:t>Design and</a:t>
            </a:r>
          </a:p>
          <a:p>
            <a:pPr algn="ctr" eaLnBrk="1" hangingPunct="1"/>
            <a:r>
              <a:rPr lang="en-GB" sz="1000" b="1">
                <a:latin typeface="Arial" charset="0"/>
              </a:rPr>
              <a:t>   plan </a:t>
            </a:r>
          </a:p>
          <a:p>
            <a:pPr algn="ctr" eaLnBrk="1" hangingPunct="1"/>
            <a:endParaRPr lang="en-GB" sz="1000" b="1">
              <a:latin typeface="Arial" charset="0"/>
            </a:endParaRPr>
          </a:p>
          <a:p>
            <a:pPr algn="ctr" eaLnBrk="1" hangingPunct="1"/>
            <a:r>
              <a:rPr lang="en-GB" sz="1000" b="1">
                <a:latin typeface="Arial" charset="0"/>
              </a:rPr>
              <a:t>2</a:t>
            </a:r>
          </a:p>
          <a:p>
            <a:pPr algn="ctr" eaLnBrk="1" hangingPunct="1"/>
            <a:endParaRPr lang="en-GB" sz="1000" b="1">
              <a:latin typeface="Arial" charset="0"/>
            </a:endParaRPr>
          </a:p>
        </p:txBody>
      </p:sp>
      <p:sp>
        <p:nvSpPr>
          <p:cNvPr id="48" name="AutoShape 126"/>
          <p:cNvSpPr>
            <a:spLocks noChangeArrowheads="1"/>
          </p:cNvSpPr>
          <p:nvPr/>
        </p:nvSpPr>
        <p:spPr bwMode="auto">
          <a:xfrm>
            <a:off x="3089275" y="1289050"/>
            <a:ext cx="1150938" cy="719138"/>
          </a:xfrm>
          <a:prstGeom prst="chevron">
            <a:avLst>
              <a:gd name="adj" fmla="val 40011"/>
            </a:avLst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r>
              <a:rPr lang="en-GB" sz="1000" b="1">
                <a:latin typeface="Arial" charset="0"/>
              </a:rPr>
              <a:t>Build and </a:t>
            </a:r>
          </a:p>
          <a:p>
            <a:pPr algn="ctr" eaLnBrk="1" hangingPunct="1"/>
            <a:r>
              <a:rPr lang="en-GB" sz="1000" b="1">
                <a:latin typeface="Arial" charset="0"/>
              </a:rPr>
              <a:t>Test</a:t>
            </a:r>
          </a:p>
          <a:p>
            <a:pPr algn="ctr" eaLnBrk="1" hangingPunct="1"/>
            <a:endParaRPr lang="en-GB" sz="1000" b="1">
              <a:latin typeface="Arial" charset="0"/>
            </a:endParaRPr>
          </a:p>
          <a:p>
            <a:pPr algn="ctr" eaLnBrk="1" hangingPunct="1"/>
            <a:endParaRPr lang="en-GB" sz="400" b="1">
              <a:latin typeface="Arial" charset="0"/>
            </a:endParaRPr>
          </a:p>
          <a:p>
            <a:pPr algn="ctr" eaLnBrk="1" hangingPunct="1"/>
            <a:r>
              <a:rPr lang="en-GB" sz="1000" b="1">
                <a:latin typeface="Arial" charset="0"/>
              </a:rPr>
              <a:t>3</a:t>
            </a:r>
          </a:p>
        </p:txBody>
      </p:sp>
      <p:sp>
        <p:nvSpPr>
          <p:cNvPr id="49" name="AutoShape 127"/>
          <p:cNvSpPr>
            <a:spLocks noChangeArrowheads="1"/>
          </p:cNvSpPr>
          <p:nvPr/>
        </p:nvSpPr>
        <p:spPr bwMode="auto">
          <a:xfrm>
            <a:off x="4240213" y="1289050"/>
            <a:ext cx="1150937" cy="719138"/>
          </a:xfrm>
          <a:prstGeom prst="chevron">
            <a:avLst>
              <a:gd name="adj" fmla="val 40011"/>
            </a:avLst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GB" sz="1000">
              <a:latin typeface="Arial" charset="0"/>
            </a:endParaRPr>
          </a:p>
          <a:p>
            <a:pPr algn="ctr" eaLnBrk="1" hangingPunct="1"/>
            <a:r>
              <a:rPr lang="en-GB" sz="1000" b="1">
                <a:latin typeface="Arial" charset="0"/>
              </a:rPr>
              <a:t>  Collect</a:t>
            </a:r>
            <a:endParaRPr lang="en-GB" sz="400" b="1">
              <a:latin typeface="Arial" charset="0"/>
            </a:endParaRPr>
          </a:p>
          <a:p>
            <a:pPr algn="ctr" eaLnBrk="1" hangingPunct="1"/>
            <a:r>
              <a:rPr lang="en-GB" sz="1000" b="1">
                <a:latin typeface="Arial" charset="0"/>
              </a:rPr>
              <a:t>    </a:t>
            </a:r>
          </a:p>
          <a:p>
            <a:pPr algn="ctr" eaLnBrk="1" hangingPunct="1"/>
            <a:endParaRPr lang="en-GB" sz="1000" b="1">
              <a:latin typeface="Arial" charset="0"/>
            </a:endParaRPr>
          </a:p>
          <a:p>
            <a:pPr algn="ctr" eaLnBrk="1" hangingPunct="1"/>
            <a:r>
              <a:rPr lang="en-GB" sz="1000" b="1">
                <a:latin typeface="Arial" charset="0"/>
              </a:rPr>
              <a:t>4</a:t>
            </a:r>
          </a:p>
          <a:p>
            <a:pPr algn="ctr" eaLnBrk="1" hangingPunct="1"/>
            <a:endParaRPr lang="en-GB" sz="1000" b="1">
              <a:latin typeface="Arial" charset="0"/>
            </a:endParaRPr>
          </a:p>
        </p:txBody>
      </p:sp>
      <p:sp>
        <p:nvSpPr>
          <p:cNvPr id="50" name="AutoShape 128"/>
          <p:cNvSpPr>
            <a:spLocks noChangeArrowheads="1"/>
          </p:cNvSpPr>
          <p:nvPr/>
        </p:nvSpPr>
        <p:spPr bwMode="auto">
          <a:xfrm>
            <a:off x="5378450" y="1289050"/>
            <a:ext cx="1150938" cy="719138"/>
          </a:xfrm>
          <a:prstGeom prst="chevron">
            <a:avLst>
              <a:gd name="adj" fmla="val 40011"/>
            </a:avLst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GB" sz="1000">
              <a:latin typeface="Arial" charset="0"/>
            </a:endParaRPr>
          </a:p>
          <a:p>
            <a:pPr algn="ctr" eaLnBrk="1" hangingPunct="1"/>
            <a:r>
              <a:rPr lang="en-GB" sz="1000" b="1">
                <a:latin typeface="Arial" charset="0"/>
              </a:rPr>
              <a:t>   Process</a:t>
            </a:r>
            <a:endParaRPr lang="en-GB" sz="400" b="1">
              <a:latin typeface="Arial" charset="0"/>
            </a:endParaRPr>
          </a:p>
          <a:p>
            <a:pPr algn="ctr" eaLnBrk="1" hangingPunct="1"/>
            <a:r>
              <a:rPr lang="en-GB" sz="1000" b="1">
                <a:latin typeface="Arial" charset="0"/>
              </a:rPr>
              <a:t>  </a:t>
            </a:r>
          </a:p>
          <a:p>
            <a:pPr algn="ctr" eaLnBrk="1" hangingPunct="1"/>
            <a:endParaRPr lang="en-GB" sz="1000" b="1">
              <a:latin typeface="Arial" charset="0"/>
            </a:endParaRPr>
          </a:p>
          <a:p>
            <a:pPr algn="ctr" eaLnBrk="1" hangingPunct="1"/>
            <a:r>
              <a:rPr lang="en-GB" sz="1000" b="1">
                <a:latin typeface="Arial" charset="0"/>
              </a:rPr>
              <a:t>5</a:t>
            </a:r>
          </a:p>
          <a:p>
            <a:pPr algn="ctr" eaLnBrk="1" hangingPunct="1"/>
            <a:endParaRPr lang="en-GB" sz="1000" b="1">
              <a:latin typeface="Arial" charset="0"/>
            </a:endParaRPr>
          </a:p>
        </p:txBody>
      </p:sp>
      <p:sp>
        <p:nvSpPr>
          <p:cNvPr id="51" name="AutoShape 129"/>
          <p:cNvSpPr>
            <a:spLocks noChangeArrowheads="1"/>
          </p:cNvSpPr>
          <p:nvPr/>
        </p:nvSpPr>
        <p:spPr bwMode="auto">
          <a:xfrm>
            <a:off x="6515100" y="1289050"/>
            <a:ext cx="1150938" cy="719138"/>
          </a:xfrm>
          <a:prstGeom prst="chevron">
            <a:avLst>
              <a:gd name="adj" fmla="val 40011"/>
            </a:avLst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300" b="1" dirty="0">
                <a:latin typeface="Arial" charset="0"/>
              </a:rPr>
              <a:t>Analyse</a:t>
            </a:r>
          </a:p>
          <a:p>
            <a:pPr algn="ctr"/>
            <a:endParaRPr lang="en-GB" sz="1000" b="1" dirty="0">
              <a:latin typeface="Arial" charset="0"/>
            </a:endParaRPr>
          </a:p>
          <a:p>
            <a:pPr algn="ctr"/>
            <a:endParaRPr lang="en-GB" sz="1000" b="1" dirty="0">
              <a:latin typeface="Arial" charset="0"/>
            </a:endParaRPr>
          </a:p>
          <a:p>
            <a:pPr algn="ctr"/>
            <a:r>
              <a:rPr lang="en-GB" sz="1000" b="1" dirty="0">
                <a:latin typeface="Arial" charset="0"/>
              </a:rPr>
              <a:t>6</a:t>
            </a:r>
          </a:p>
        </p:txBody>
      </p:sp>
      <p:sp>
        <p:nvSpPr>
          <p:cNvPr id="52" name="AutoShape 130"/>
          <p:cNvSpPr>
            <a:spLocks noChangeArrowheads="1"/>
          </p:cNvSpPr>
          <p:nvPr/>
        </p:nvSpPr>
        <p:spPr bwMode="auto">
          <a:xfrm>
            <a:off x="7672388" y="1289050"/>
            <a:ext cx="1331912" cy="719138"/>
          </a:xfrm>
          <a:prstGeom prst="chevron">
            <a:avLst>
              <a:gd name="adj" fmla="val 46302"/>
            </a:avLst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tabLst>
                <a:tab pos="180975" algn="l"/>
              </a:tabLst>
            </a:pPr>
            <a:endParaRPr lang="en-GB" sz="1000">
              <a:latin typeface="Arial" charset="0"/>
            </a:endParaRPr>
          </a:p>
          <a:p>
            <a:pPr algn="ctr" eaLnBrk="1" hangingPunct="1">
              <a:tabLst>
                <a:tab pos="180975" algn="l"/>
              </a:tabLst>
            </a:pPr>
            <a:r>
              <a:rPr lang="en-GB" sz="1000" b="1">
                <a:latin typeface="Arial" charset="0"/>
              </a:rPr>
              <a:t>     Disseminate </a:t>
            </a:r>
          </a:p>
          <a:p>
            <a:pPr algn="ctr" eaLnBrk="1" hangingPunct="1">
              <a:tabLst>
                <a:tab pos="180975" algn="l"/>
              </a:tabLst>
            </a:pPr>
            <a:r>
              <a:rPr lang="en-GB" sz="1000" b="1">
                <a:latin typeface="Arial" charset="0"/>
              </a:rPr>
              <a:t>       and </a:t>
            </a:r>
          </a:p>
          <a:p>
            <a:pPr algn="ctr" eaLnBrk="1" hangingPunct="1">
              <a:tabLst>
                <a:tab pos="180975" algn="l"/>
              </a:tabLst>
            </a:pPr>
            <a:r>
              <a:rPr lang="en-GB" sz="1000" b="1">
                <a:latin typeface="Arial" charset="0"/>
              </a:rPr>
              <a:t>        communicate</a:t>
            </a:r>
            <a:endParaRPr lang="en-GB" sz="400" b="1">
              <a:latin typeface="Arial" charset="0"/>
            </a:endParaRPr>
          </a:p>
          <a:p>
            <a:pPr algn="ctr" eaLnBrk="1" hangingPunct="1">
              <a:tabLst>
                <a:tab pos="180975" algn="l"/>
              </a:tabLst>
            </a:pPr>
            <a:r>
              <a:rPr lang="en-GB" sz="1000" b="1">
                <a:latin typeface="Arial" charset="0"/>
              </a:rPr>
              <a:t>      7</a:t>
            </a:r>
          </a:p>
          <a:p>
            <a:pPr algn="ctr" eaLnBrk="1" hangingPunct="1">
              <a:tabLst>
                <a:tab pos="180975" algn="l"/>
              </a:tabLst>
            </a:pPr>
            <a:endParaRPr lang="en-GB" sz="1000" b="1">
              <a:latin typeface="Arial" charset="0"/>
            </a:endParaRPr>
          </a:p>
        </p:txBody>
      </p:sp>
      <p:sp>
        <p:nvSpPr>
          <p:cNvPr id="53" name="AutoShape 131"/>
          <p:cNvSpPr>
            <a:spLocks noChangeArrowheads="1"/>
          </p:cNvSpPr>
          <p:nvPr/>
        </p:nvSpPr>
        <p:spPr bwMode="auto">
          <a:xfrm>
            <a:off x="7683500" y="4491038"/>
            <a:ext cx="1079500" cy="53975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 eaLnBrk="1" hangingPunct="1"/>
            <a:r>
              <a:rPr lang="en-GB" sz="850">
                <a:latin typeface="Arial" charset="0"/>
              </a:rPr>
              <a:t>Dispose and </a:t>
            </a:r>
          </a:p>
          <a:p>
            <a:pPr algn="ctr" eaLnBrk="1" hangingPunct="1"/>
            <a:r>
              <a:rPr lang="en-GB" sz="850">
                <a:latin typeface="Arial" charset="0"/>
              </a:rPr>
              <a:t>archive</a:t>
            </a:r>
          </a:p>
          <a:p>
            <a:pPr algn="ctr" eaLnBrk="1" hangingPunct="1"/>
            <a:r>
              <a:rPr lang="en-GB" sz="850" b="1">
                <a:latin typeface="Arial" charset="0"/>
              </a:rPr>
              <a:t>7.5</a:t>
            </a:r>
          </a:p>
        </p:txBody>
      </p:sp>
      <p:sp>
        <p:nvSpPr>
          <p:cNvPr id="54" name="Rubrik 1"/>
          <p:cNvSpPr>
            <a:spLocks noGrp="1"/>
          </p:cNvSpPr>
          <p:nvPr>
            <p:ph type="title"/>
          </p:nvPr>
        </p:nvSpPr>
        <p:spPr>
          <a:xfrm>
            <a:off x="1259632" y="0"/>
            <a:ext cx="7884368" cy="1143000"/>
          </a:xfrm>
        </p:spPr>
        <p:txBody>
          <a:bodyPr>
            <a:normAutofit/>
          </a:bodyPr>
          <a:lstStyle/>
          <a:p>
            <a:r>
              <a:rPr lang="sv-SE" sz="2400" b="1" dirty="0" smtClean="0"/>
              <a:t>Checklista för outputgranskning:</a:t>
            </a: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b="1" dirty="0" smtClean="0"/>
              <a:t>Plats på </a:t>
            </a:r>
            <a:r>
              <a:rPr lang="sv-SE" sz="3800" b="1" dirty="0" smtClean="0"/>
              <a:t>processkartan </a:t>
            </a:r>
            <a:r>
              <a:rPr lang="sv-SE" sz="3800" b="1" dirty="0" smtClean="0"/>
              <a:t>(SCB:s )</a:t>
            </a:r>
            <a:endParaRPr lang="sv-SE" sz="3800" dirty="0"/>
          </a:p>
        </p:txBody>
      </p:sp>
      <p:cxnSp>
        <p:nvCxnSpPr>
          <p:cNvPr id="55" name="Rak 54"/>
          <p:cNvCxnSpPr/>
          <p:nvPr/>
        </p:nvCxnSpPr>
        <p:spPr>
          <a:xfrm>
            <a:off x="1403648" y="1196752"/>
            <a:ext cx="7488832" cy="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Ned 55"/>
          <p:cNvSpPr/>
          <p:nvPr/>
        </p:nvSpPr>
        <p:spPr>
          <a:xfrm rot="1200000">
            <a:off x="7369558" y="1087363"/>
            <a:ext cx="504056" cy="1710292"/>
          </a:xfrm>
          <a:prstGeom prst="downArrow">
            <a:avLst/>
          </a:prstGeom>
          <a:solidFill>
            <a:schemeClr val="accent4">
              <a:lumMod val="40000"/>
              <a:lumOff val="60000"/>
              <a:alpha val="60000"/>
            </a:schemeClr>
          </a:solidFill>
          <a:ln>
            <a:solidFill>
              <a:schemeClr val="accent4">
                <a:lumMod val="75000"/>
                <a:alpha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2010-07-20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430429" cy="1143000"/>
          </a:xfrm>
        </p:spPr>
        <p:txBody>
          <a:bodyPr>
            <a:normAutofit/>
          </a:bodyPr>
          <a:lstStyle/>
          <a:p>
            <a:r>
              <a:rPr lang="sv-SE" sz="2400" b="1" dirty="0" smtClean="0"/>
              <a:t>Checklista för outputgranskning:</a:t>
            </a: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b="1" dirty="0" smtClean="0"/>
              <a:t>Behov av k</a:t>
            </a:r>
            <a:r>
              <a:rPr lang="sv-SE" sz="3800" b="1" dirty="0" smtClean="0"/>
              <a:t>valitetsåtgärder</a:t>
            </a:r>
            <a:endParaRPr lang="sv-SE" sz="3800" dirty="0"/>
          </a:p>
        </p:txBody>
      </p: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1259632" y="1700808"/>
            <a:ext cx="7884368" cy="3672407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Plan på certifiering av SCB enligt</a:t>
            </a: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ISO 20252</a:t>
            </a:r>
            <a:b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</a:t>
            </a:r>
            <a:r>
              <a:rPr lang="sv-SE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  </a:t>
            </a:r>
            <a:r>
              <a:rPr lang="sv-SE" sz="2400" i="1" dirty="0" smtClean="0">
                <a:latin typeface="Arial" pitchFamily="34" charset="0"/>
                <a:cs typeface="Arial" pitchFamily="34" charset="0"/>
              </a:rPr>
              <a:t>Standard för marknads-, opinions- och</a:t>
            </a:r>
            <a:br>
              <a:rPr lang="sv-SE" sz="2400" i="1" dirty="0" smtClean="0">
                <a:latin typeface="Arial" pitchFamily="34" charset="0"/>
                <a:cs typeface="Arial" pitchFamily="34" charset="0"/>
              </a:rPr>
            </a:br>
            <a:r>
              <a:rPr lang="sv-SE" sz="2400" i="1" dirty="0" smtClean="0">
                <a:latin typeface="Arial" pitchFamily="34" charset="0"/>
                <a:cs typeface="Arial" pitchFamily="34" charset="0"/>
              </a:rPr>
              <a:t>		  samhällsundersökningar </a:t>
            </a:r>
          </a:p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kumimoji="0" lang="sv-SE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Inträffade fel genom misstag i publicerad</a:t>
            </a:r>
            <a:r>
              <a:rPr kumimoji="0" lang="sv-SE" sz="2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statistik</a:t>
            </a:r>
            <a:endParaRPr kumimoji="0" lang="sv-SE" sz="24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9" name="Rak 8"/>
          <p:cNvCxnSpPr/>
          <p:nvPr/>
        </p:nvCxnSpPr>
        <p:spPr>
          <a:xfrm>
            <a:off x="1403648" y="1268736"/>
            <a:ext cx="7488832" cy="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2010-07-20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7</a:t>
            </a:fld>
            <a:endParaRPr lang="sv-SE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430429" cy="1143000"/>
          </a:xfrm>
        </p:spPr>
        <p:txBody>
          <a:bodyPr>
            <a:normAutofit fontScale="90000"/>
          </a:bodyPr>
          <a:lstStyle/>
          <a:p>
            <a:r>
              <a:rPr lang="sv-SE" sz="2400" b="1" dirty="0" smtClean="0"/>
              <a:t>Checklista för outputgranskning:</a:t>
            </a:r>
            <a:r>
              <a:rPr lang="sv-SE" b="1" dirty="0" smtClean="0"/>
              <a:t/>
            </a:r>
            <a:br>
              <a:rPr lang="sv-SE" b="1" dirty="0" smtClean="0"/>
            </a:br>
            <a:r>
              <a:rPr lang="sv-SE" sz="3800" b="1" dirty="0" smtClean="0"/>
              <a:t>Stärkta säkerhetsrutiner på SCB</a:t>
            </a:r>
            <a:endParaRPr lang="sv-SE" sz="3800" dirty="0"/>
          </a:p>
        </p:txBody>
      </p:sp>
      <p:cxnSp>
        <p:nvCxnSpPr>
          <p:cNvPr id="7" name="Rak 6"/>
          <p:cNvCxnSpPr/>
          <p:nvPr/>
        </p:nvCxnSpPr>
        <p:spPr>
          <a:xfrm>
            <a:off x="1403648" y="1268736"/>
            <a:ext cx="7488832" cy="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1259632" y="1700808"/>
            <a:ext cx="7884368" cy="3888432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tabLst>
                <a:tab pos="625475" algn="l"/>
              </a:tabLst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på uppdrag av regeringen, efter KPI-fel:</a:t>
            </a:r>
            <a:br>
              <a:rPr lang="sv-SE" sz="2400" dirty="0" smtClean="0">
                <a:latin typeface="Arial" pitchFamily="34" charset="0"/>
                <a:cs typeface="Arial" pitchFamily="34" charset="0"/>
              </a:rPr>
            </a:br>
            <a:endParaRPr kumimoji="0" lang="sv-SE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Stärkta testrutiner</a:t>
            </a:r>
          </a:p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Loggning av systemändringar</a:t>
            </a:r>
          </a:p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Uppföljning av fel</a:t>
            </a:r>
          </a:p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Uppföljning av avvikande värden</a:t>
            </a: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</a:b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</a:t>
            </a:r>
            <a:r>
              <a:rPr lang="sv-SE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  </a:t>
            </a:r>
            <a:r>
              <a:rPr lang="sv-SE" sz="2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Berör outputgranskning</a:t>
            </a:r>
          </a:p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m</a:t>
            </a:r>
            <a:r>
              <a:rPr kumimoji="0" lang="sv-SE" sz="2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ed mera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2010-07-20</a:t>
            </a:r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8</a:t>
            </a:fld>
            <a:endParaRPr lang="sv-SE"/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1259632" y="116632"/>
            <a:ext cx="7430429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Checklista för outputgranskning:</a:t>
            </a:r>
            <a:r>
              <a:rPr kumimoji="0" lang="sv-SE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sv-SE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sv-SE" sz="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Checklistans idé</a:t>
            </a:r>
            <a:endParaRPr kumimoji="0" lang="sv-SE" sz="3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5" name="Rak 4"/>
          <p:cNvCxnSpPr/>
          <p:nvPr/>
        </p:nvCxnSpPr>
        <p:spPr>
          <a:xfrm>
            <a:off x="1403648" y="1268736"/>
            <a:ext cx="7488832" cy="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latshållare för innehåll 2"/>
          <p:cNvSpPr txBox="1">
            <a:spLocks/>
          </p:cNvSpPr>
          <p:nvPr/>
        </p:nvSpPr>
        <p:spPr>
          <a:xfrm>
            <a:off x="1259632" y="1700808"/>
            <a:ext cx="7884368" cy="4536504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Ska säkra systematiken i outputgranskningen</a:t>
            </a:r>
          </a:p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Ska enl. GD-beslut tillämpas på alla statistikprodukter</a:t>
            </a:r>
            <a:endParaRPr kumimoji="0" lang="sv-SE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kumimoji="0" lang="sv-SE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Tillgänglig internt genom</a:t>
            </a:r>
            <a:r>
              <a:rPr kumimoji="0" lang="sv-SE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sv-SE" sz="24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Verksamhetsstödet </a:t>
            </a:r>
            <a:r>
              <a:rPr kumimoji="0" lang="sv-SE" sz="2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–  intranätbaserat system för </a:t>
            </a:r>
            <a:r>
              <a:rPr kumimoji="0" lang="sv-SE" sz="2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stöddokument</a:t>
            </a:r>
          </a:p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Anpassas för varje statistikprodukt</a:t>
            </a:r>
            <a:endParaRPr kumimoji="0" lang="sv-SE" sz="2400" b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lvl="0" indent="-3429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tabLst>
                <a:tab pos="625475" algn="l"/>
              </a:tabLst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Fokus på att identifiera och följa upp </a:t>
            </a:r>
            <a:r>
              <a:rPr lang="sv-SE" sz="2400" i="1" dirty="0" smtClean="0">
                <a:latin typeface="Arial" pitchFamily="34" charset="0"/>
                <a:cs typeface="Arial" pitchFamily="34" charset="0"/>
              </a:rPr>
              <a:t>misstänkt avvikande värden</a:t>
            </a:r>
            <a:br>
              <a:rPr lang="sv-SE" sz="2400" i="1" dirty="0" smtClean="0">
                <a:latin typeface="Arial" pitchFamily="34" charset="0"/>
                <a:cs typeface="Arial" pitchFamily="34" charset="0"/>
              </a:rPr>
            </a:br>
            <a:r>
              <a:rPr lang="sv-SE" sz="2400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sv-SE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  </a:t>
            </a:r>
            <a:r>
              <a:rPr lang="sv-SE" sz="2400" i="1" dirty="0" smtClean="0">
                <a:latin typeface="Arial" pitchFamily="34" charset="0"/>
                <a:cs typeface="Arial" pitchFamily="34" charset="0"/>
              </a:rPr>
              <a:t>Värden som så avviker från förväntat/normalt,</a:t>
            </a:r>
            <a:br>
              <a:rPr lang="sv-SE" sz="2400" i="1" dirty="0" smtClean="0">
                <a:latin typeface="Arial" pitchFamily="34" charset="0"/>
                <a:cs typeface="Arial" pitchFamily="34" charset="0"/>
              </a:rPr>
            </a:br>
            <a:r>
              <a:rPr lang="sv-SE" sz="2400" i="1" dirty="0" smtClean="0">
                <a:latin typeface="Arial" pitchFamily="34" charset="0"/>
                <a:cs typeface="Arial" pitchFamily="34" charset="0"/>
              </a:rPr>
              <a:t>		  att fel kan misstänkas i indata eller </a:t>
            </a:r>
            <a:r>
              <a:rPr lang="sv-SE" sz="2400" i="1" dirty="0" err="1" smtClean="0">
                <a:latin typeface="Arial" pitchFamily="34" charset="0"/>
                <a:cs typeface="Arial" pitchFamily="34" charset="0"/>
              </a:rPr>
              <a:t>processut-</a:t>
            </a:r>
            <a:r>
              <a:rPr lang="sv-SE" sz="2400" i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sv-SE" sz="2400" i="1" dirty="0" smtClean="0">
                <a:latin typeface="Arial" pitchFamily="34" charset="0"/>
                <a:cs typeface="Arial" pitchFamily="34" charset="0"/>
              </a:rPr>
            </a:br>
            <a:r>
              <a:rPr lang="sv-SE" sz="2400" i="1" dirty="0" smtClean="0">
                <a:latin typeface="Arial" pitchFamily="34" charset="0"/>
                <a:cs typeface="Arial" pitchFamily="34" charset="0"/>
              </a:rPr>
              <a:t>		  förande</a:t>
            </a:r>
            <a:endParaRPr lang="sv-SE" sz="24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dirty="0" smtClean="0"/>
              <a:t>2010-07-20</a:t>
            </a:r>
            <a:endParaRPr lang="sv-SE" dirty="0"/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9467F-BE74-4AAD-857B-908E9ECDE9FD}" type="slidenum">
              <a:rPr lang="sv-SE" smtClean="0"/>
              <a:pPr/>
              <a:t>9</a:t>
            </a:fld>
            <a:endParaRPr lang="sv-SE"/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1259632" y="116632"/>
            <a:ext cx="7430429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Checklista för outputgranskning:</a:t>
            </a:r>
            <a:r>
              <a:rPr kumimoji="0" lang="sv-SE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sv-SE" sz="4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sv-SE" sz="3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Checklistans struktur</a:t>
            </a:r>
            <a:endParaRPr kumimoji="0" lang="sv-SE" sz="3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cxnSp>
        <p:nvCxnSpPr>
          <p:cNvPr id="5" name="Rak 4"/>
          <p:cNvCxnSpPr/>
          <p:nvPr/>
        </p:nvCxnSpPr>
        <p:spPr>
          <a:xfrm>
            <a:off x="1403648" y="1268736"/>
            <a:ext cx="7488832" cy="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latshållare för innehåll 2"/>
          <p:cNvSpPr txBox="1">
            <a:spLocks/>
          </p:cNvSpPr>
          <p:nvPr/>
        </p:nvSpPr>
        <p:spPr>
          <a:xfrm>
            <a:off x="1259632" y="1700808"/>
            <a:ext cx="7884368" cy="3816424"/>
          </a:xfrm>
          <a:prstGeom prst="rect">
            <a:avLst/>
          </a:prstGeom>
        </p:spPr>
        <p:txBody>
          <a:bodyPr/>
          <a:lstStyle/>
          <a:p>
            <a:pPr marL="457200" lvl="0" indent="-4572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+mj-lt"/>
              <a:buAutoNum type="arabicPeriod"/>
              <a:tabLst>
                <a:tab pos="625475" algn="l"/>
              </a:tabLst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Före produktion – Skapa </a:t>
            </a:r>
            <a:r>
              <a:rPr lang="sv-SE" sz="2400" dirty="0" smtClean="0">
                <a:latin typeface="Arial" pitchFamily="34" charset="0"/>
                <a:cs typeface="Arial" pitchFamily="34" charset="0"/>
              </a:rPr>
              <a:t>stöd produktspecifikt</a:t>
            </a:r>
            <a:endParaRPr lang="sv-SE" sz="2400" dirty="0" smtClean="0">
              <a:latin typeface="Arial" pitchFamily="34" charset="0"/>
              <a:cs typeface="Arial" pitchFamily="34" charset="0"/>
            </a:endParaRPr>
          </a:p>
          <a:p>
            <a:pPr marL="457200" lvl="0" indent="-4572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+mj-lt"/>
              <a:buAutoNum type="arabicPeriod"/>
              <a:tabLst>
                <a:tab pos="625475" algn="l"/>
              </a:tabLst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I produktion – Identifiera </a:t>
            </a:r>
            <a:r>
              <a:rPr lang="sv-SE" sz="2400" i="1" dirty="0" smtClean="0">
                <a:latin typeface="Arial" pitchFamily="34" charset="0"/>
                <a:cs typeface="Arial" pitchFamily="34" charset="0"/>
              </a:rPr>
              <a:t>misstänkt avvikande värden</a:t>
            </a:r>
          </a:p>
          <a:p>
            <a:pPr marL="457200" lvl="0" indent="-4572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+mj-lt"/>
              <a:buAutoNum type="arabicPeriod"/>
              <a:tabLst>
                <a:tab pos="625475" algn="l"/>
              </a:tabLst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I produktion – Följ upp </a:t>
            </a:r>
            <a:r>
              <a:rPr lang="sv-SE" sz="2400" i="1" dirty="0" smtClean="0">
                <a:latin typeface="Arial" pitchFamily="34" charset="0"/>
                <a:cs typeface="Arial" pitchFamily="34" charset="0"/>
              </a:rPr>
              <a:t>misstänkt avvikande värden</a:t>
            </a:r>
          </a:p>
          <a:p>
            <a:pPr marL="457200" lvl="0" indent="-457200">
              <a:spcBef>
                <a:spcPts val="1200"/>
              </a:spcBef>
              <a:buClr>
                <a:schemeClr val="accent1">
                  <a:lumMod val="50000"/>
                </a:schemeClr>
              </a:buClr>
              <a:buFont typeface="+mj-lt"/>
              <a:buAutoNum type="arabicPeriod"/>
              <a:tabLst>
                <a:tab pos="625475" algn="l"/>
              </a:tabLst>
            </a:pPr>
            <a:r>
              <a:rPr lang="sv-SE" sz="2400" dirty="0" smtClean="0">
                <a:latin typeface="Arial" pitchFamily="34" charset="0"/>
                <a:cs typeface="Arial" pitchFamily="34" charset="0"/>
              </a:rPr>
              <a:t>I produktion – Hantera slutsatser</a:t>
            </a:r>
            <a:endParaRPr lang="sv-SE" sz="2400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CB-Mall 2010">
  <a:themeElements>
    <a:clrScheme name="Temafärger-SCB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AA50F"/>
      </a:accent1>
      <a:accent2>
        <a:srgbClr val="9A9A9A"/>
      </a:accent2>
      <a:accent3>
        <a:srgbClr val="F0F0F0"/>
      </a:accent3>
      <a:accent4>
        <a:srgbClr val="0493AC"/>
      </a:accent4>
      <a:accent5>
        <a:srgbClr val="9AB23B"/>
      </a:accent5>
      <a:accent6>
        <a:srgbClr val="71277A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200" dirty="0"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SCB-Mall 2010</Template>
  <TotalTime>364</TotalTime>
  <Words>668</Words>
  <Application>Microsoft Office PowerPoint</Application>
  <PresentationFormat>Bildspel på skärmen (4:3)</PresentationFormat>
  <Paragraphs>263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5" baseType="lpstr">
      <vt:lpstr>SCB-Mall 2010</vt:lpstr>
      <vt:lpstr>Checklista för outputgranskning </vt:lpstr>
      <vt:lpstr>Checklista för outputgranskning: Outputgranskningens roll 1</vt:lpstr>
      <vt:lpstr>Checklista för outputgranskning: Outputgranskningens roll 2</vt:lpstr>
      <vt:lpstr>Checklista för outputgranskning: Outputgranskningens roll 3</vt:lpstr>
      <vt:lpstr>Checklista för outputgranskning: Plats på processkartan (SCB:s )</vt:lpstr>
      <vt:lpstr>Checklista för outputgranskning: Behov av kvalitetsåtgärder</vt:lpstr>
      <vt:lpstr>Checklista för outputgranskning: Stärkta säkerhetsrutiner på SCB</vt:lpstr>
      <vt:lpstr>Bild 8</vt:lpstr>
      <vt:lpstr>Bild 9</vt:lpstr>
      <vt:lpstr>Bild 10</vt:lpstr>
      <vt:lpstr>Bild 11</vt:lpstr>
      <vt:lpstr>Bild 12</vt:lpstr>
      <vt:lpstr>Bild 13</vt:lpstr>
      <vt:lpstr>Bild 14</vt:lpstr>
    </vt:vector>
  </TitlesOfParts>
  <Company>SCB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Tema 3: Statistikproduktionen:    Checklista för outputgranskning </dc:title>
  <dc:creator>scbribe</dc:creator>
  <cp:lastModifiedBy>scbribe</cp:lastModifiedBy>
  <cp:revision>39</cp:revision>
  <dcterms:created xsi:type="dcterms:W3CDTF">2010-07-18T15:06:23Z</dcterms:created>
  <dcterms:modified xsi:type="dcterms:W3CDTF">2010-07-20T16:47:03Z</dcterms:modified>
</cp:coreProperties>
</file>