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10" autoAdjust="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5FDA6-0CBF-4909-B63D-34E24EDA1A61}" type="datetimeFigureOut">
              <a:rPr lang="sv-SE" smtClean="0"/>
              <a:t>2010-07-20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466E5-2D59-4561-856F-F43577395F0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BCE0-899A-465A-B19C-1888C6D8C590}" type="datetimeFigureOut">
              <a:rPr lang="sv-SE" smtClean="0"/>
              <a:pPr/>
              <a:t>2010-07-20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B6139-228D-41BB-90EA-25E477D0171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2010-07-18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2010-07-18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626225" cy="1728192"/>
          </a:xfrm>
        </p:spPr>
        <p:txBody>
          <a:bodyPr>
            <a:normAutofit/>
          </a:bodyPr>
          <a:lstStyle/>
          <a:p>
            <a:r>
              <a:rPr lang="sv-SE" b="1" dirty="0" smtClean="0"/>
              <a:t>Checklista för outputgranskning 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 </a:t>
            </a:r>
            <a:r>
              <a:rPr lang="sv-SE" b="1" dirty="0" smtClean="0"/>
              <a:t>Martin Ribe och Jörgen Svensson</a:t>
            </a:r>
          </a:p>
          <a:p>
            <a:r>
              <a:rPr lang="sv-SE" b="1" dirty="0" smtClean="0"/>
              <a:t>SCB, Sverige</a:t>
            </a:r>
          </a:p>
          <a:p>
            <a:endParaRPr lang="sv-SE" b="1" dirty="0" smtClean="0"/>
          </a:p>
          <a:p>
            <a:r>
              <a:rPr lang="sv-SE" b="1" dirty="0" smtClean="0"/>
              <a:t>Nordiska statistikermötet 2010</a:t>
            </a:r>
            <a:endParaRPr lang="sv-SE" dirty="0"/>
          </a:p>
        </p:txBody>
      </p:sp>
      <p:sp>
        <p:nvSpPr>
          <p:cNvPr id="4" name="Underrubrik 8"/>
          <p:cNvSpPr txBox="1">
            <a:spLocks/>
          </p:cNvSpPr>
          <p:nvPr/>
        </p:nvSpPr>
        <p:spPr>
          <a:xfrm>
            <a:off x="1331640" y="260648"/>
            <a:ext cx="6400800" cy="4320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sv-S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Tema 3 – Statistikproduktionen</a:t>
            </a:r>
            <a:endParaRPr lang="sv-SE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884368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Del 1 – Skapa </a:t>
            </a: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stöd produktspecifikt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259632" y="1700808"/>
            <a:ext cx="7884368" cy="45365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Specificera en checklista anpassad för produkten.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Exempel på punkter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(1.2) Specificera saklogiska samband mellan värden, att kollas. 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Exempel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: summor som ska stämma.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(1.5) För rimlighetskontroll: Välj resultat från tidigare produktionsomgångar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, att jämföra med.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(1.8) Om möjligt, formulera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kriterier för </a:t>
            </a:r>
            <a:r>
              <a:rPr kumimoji="0" lang="sv-SE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misstänkt avvikande värden.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430429" cy="1656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0213" algn="l"/>
              </a:tabLst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Del 2 – Identifiera misstänkt	 	avvikande värden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331640" y="177281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259632" y="1988840"/>
            <a:ext cx="7884368" cy="45365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Exempel på punkter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(2.3) Genomför outputgranskningen med det produktspecifika stödet – identifiera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eventuella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avvikande värden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(2.4)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Bedöm översiktligt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resultaten utifrån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ämnes-kännedom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, allmän erfarenhet och sunt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förnuft.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259632" y="116632"/>
            <a:ext cx="7430429" cy="1656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0213" algn="l"/>
              </a:tabLst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Del 3 – Följ upp misstänkt	 	avvikande värden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1331640" y="177281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1259632" y="1988840"/>
            <a:ext cx="7884368" cy="45365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Utred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avvikande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värden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, för endera slutsatsen:</a:t>
            </a:r>
            <a:endParaRPr lang="sv-SE" sz="2400" dirty="0" smtClean="0"/>
          </a:p>
          <a:p>
            <a:pPr marL="8001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−"/>
              <a:tabLst>
                <a:tab pos="625475" algn="l"/>
              </a:tabLst>
            </a:pPr>
            <a:r>
              <a:rPr lang="sv-SE" sz="2400" dirty="0" smtClean="0"/>
              <a:t>att processerna </a:t>
            </a:r>
            <a:r>
              <a:rPr lang="sv-SE" sz="2400" dirty="0" smtClean="0"/>
              <a:t>bedöms ha utförts </a:t>
            </a:r>
            <a:r>
              <a:rPr lang="sv-SE" sz="2400" dirty="0" smtClean="0"/>
              <a:t>korrekt</a:t>
            </a:r>
          </a:p>
          <a:p>
            <a:pPr marL="800100" lvl="0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−"/>
              <a:tabLst>
                <a:tab pos="625475" algn="l"/>
              </a:tabLst>
            </a:pPr>
            <a:r>
              <a:rPr lang="sv-SE" sz="2400" dirty="0" smtClean="0"/>
              <a:t>att </a:t>
            </a:r>
            <a:r>
              <a:rPr lang="sv-SE" sz="2400" dirty="0" smtClean="0"/>
              <a:t>fel eller misstag i processutförande </a:t>
            </a:r>
            <a:r>
              <a:rPr lang="sv-SE" sz="2400" dirty="0" smtClean="0"/>
              <a:t>har identifierats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Exempel på punkter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(3.1) Om någon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orsak är särskilt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tänkbar, utred den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(3.2) Ta reda på ev. driftstörning, kör om vid behov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(3.8) Ta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reda på ev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ändring i rutiner eller system – utred om den har utförts korrekt, anlita metod- och IT-kompetens vid behov.</a:t>
            </a:r>
            <a:endParaRPr kumimoji="0" lang="sv-SE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430429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Del 4 – Hantera slutsatser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259632" y="1700808"/>
            <a:ext cx="7884368" cy="45365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Exempel på punkter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(4.1) Vid fel eller misstag i processutförande: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Utred felets orsak och hur det ska undvikas framöver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(4.4)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Bedöm om tillräcklig klarhet har uppnåtts om orsakerna till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avvikande värden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Är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så inte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fallet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, dokumentera kommentarer om osäkerhet i statistiken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genom detta.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430429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Uppföljning</a:t>
            </a:r>
            <a:r>
              <a:rPr lang="sv-SE" sz="3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vidare utveckling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259632" y="1844824"/>
            <a:ext cx="7884368" cy="396044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vara på synpunkter från checklistans tillämpning</a:t>
            </a:r>
            <a:b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på statistikprodukter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endParaRPr kumimoji="0" lang="sv-SE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baseline="0" dirty="0" smtClean="0">
                <a:latin typeface="Arial" pitchFamily="34" charset="0"/>
                <a:cs typeface="Arial" pitchFamily="34" charset="0"/>
              </a:rPr>
              <a:t>Överväga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ev. modifieringar i checklistan, för bästa tillämplighet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30429" cy="1143000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800" b="1" dirty="0" smtClean="0"/>
              <a:t>Outputgranskningens roll 1</a:t>
            </a:r>
            <a:endParaRPr lang="sv-SE" sz="3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v-SE" dirty="0" smtClean="0"/>
              <a:t>Upptäcka fel i värden genom mätfel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sv-SE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v-SE" dirty="0" smtClean="0"/>
              <a:t>Upptäcka misstag, fel i processutförande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2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30429" cy="1143000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800" b="1" dirty="0" smtClean="0"/>
              <a:t>Outputgranskningens roll 2</a:t>
            </a:r>
            <a:endParaRPr lang="sv-SE" sz="3800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259632" y="1628801"/>
            <a:ext cx="7430429" cy="302433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 underlag för: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Korrigering i aktuell produktionsomgång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Kommentarer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 statistikredovisningen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Kvalitetsredovisning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Förbättring av processer, minska felrisker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Platshållare för datum 3"/>
          <p:cNvSpPr txBox="1">
            <a:spLocks/>
          </p:cNvSpPr>
          <p:nvPr/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Platshållare för bildnummer 4"/>
          <p:cNvSpPr txBox="1">
            <a:spLocks/>
          </p:cNvSpPr>
          <p:nvPr/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9467F-BE74-4AAD-857B-908E9ECDE9FD}" type="slidenum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Rak 8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Platshållare för bildnummer 3"/>
          <p:cNvSpPr txBox="1">
            <a:spLocks/>
          </p:cNvSpPr>
          <p:nvPr/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9467F-BE74-4AAD-857B-908E9ECDE9FD}" type="slidenum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30429" cy="1143000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800" b="1" dirty="0" smtClean="0"/>
              <a:t>Outputgranskningens roll 3</a:t>
            </a:r>
            <a:endParaRPr lang="sv-SE" sz="3800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1259632" y="1556792"/>
            <a:ext cx="7884368" cy="46085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Är granskning på makrodata –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statistikresultat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På engelska: Output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validation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, Output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editing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>
                <a:tab pos="625475" algn="l"/>
              </a:tabLst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Kompletterar föregående mikrogranskning</a:t>
            </a:r>
            <a:b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sv-SE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 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Obs:</a:t>
            </a:r>
            <a:r>
              <a:rPr kumimoji="0" lang="sv-SE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”makrogranskning” kan betyda antingen</a:t>
            </a:r>
            <a:br>
              <a:rPr kumimoji="0" lang="sv-SE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outputgranskning eller selektiv mikrogranskning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Säkrar inför efterföljande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leveranskontroll</a:t>
            </a:r>
          </a:p>
          <a:p>
            <a:pPr marL="342900" lvl="0" indent="-342900">
              <a:spcBef>
                <a:spcPts val="15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 så mycket fokuserad i metodlitteratur</a:t>
            </a:r>
            <a:b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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Selektiv mikrogranskning finns mera skrivet om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Väsentlig för kvalitetssäkring av statistiken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Platshållare för bildnummer 4"/>
          <p:cNvSpPr txBox="1">
            <a:spLocks/>
          </p:cNvSpPr>
          <p:nvPr/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9467F-BE74-4AAD-857B-908E9ECDE9FD}" type="slidenum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1" name="Rak 10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1263804" y="6492899"/>
            <a:ext cx="1326995" cy="365125"/>
          </a:xfrm>
        </p:spPr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z="850" dirty="0" smtClean="0"/>
              <a:t>2010-07-20</a:t>
            </a:r>
            <a:endParaRPr lang="sv-SE" sz="85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AutoShape 83"/>
          <p:cNvSpPr>
            <a:spLocks noChangeArrowheads="1"/>
          </p:cNvSpPr>
          <p:nvPr/>
        </p:nvSpPr>
        <p:spPr bwMode="auto">
          <a:xfrm>
            <a:off x="806450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Map customers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1.2</a:t>
            </a:r>
          </a:p>
        </p:txBody>
      </p:sp>
      <p:sp>
        <p:nvSpPr>
          <p:cNvPr id="7" name="AutoShape 84"/>
          <p:cNvSpPr>
            <a:spLocks noChangeArrowheads="1"/>
          </p:cNvSpPr>
          <p:nvPr/>
        </p:nvSpPr>
        <p:spPr bwMode="auto">
          <a:xfrm>
            <a:off x="808038" y="39020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Determine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Information needs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1.4</a:t>
            </a:r>
          </a:p>
        </p:txBody>
      </p:sp>
      <p:sp>
        <p:nvSpPr>
          <p:cNvPr id="8" name="AutoShape 85"/>
          <p:cNvSpPr>
            <a:spLocks noChangeArrowheads="1"/>
          </p:cNvSpPr>
          <p:nvPr/>
        </p:nvSpPr>
        <p:spPr bwMode="auto">
          <a:xfrm>
            <a:off x="808038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Establish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customer contact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1.3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808038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Negotiate and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contract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1.5</a:t>
            </a:r>
          </a:p>
        </p:txBody>
      </p:sp>
      <p:sp>
        <p:nvSpPr>
          <p:cNvPr id="10" name="AutoShape 88"/>
          <p:cNvSpPr>
            <a:spLocks noChangeArrowheads="1"/>
          </p:cNvSpPr>
          <p:nvPr/>
        </p:nvSpPr>
        <p:spPr bwMode="auto">
          <a:xfrm>
            <a:off x="7666038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Prepare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dissemination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7.1</a:t>
            </a:r>
          </a:p>
        </p:txBody>
      </p:sp>
      <p:sp>
        <p:nvSpPr>
          <p:cNvPr id="11" name="AutoShape 89"/>
          <p:cNvSpPr>
            <a:spLocks noChangeArrowheads="1"/>
          </p:cNvSpPr>
          <p:nvPr/>
        </p:nvSpPr>
        <p:spPr bwMode="auto">
          <a:xfrm>
            <a:off x="7667625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endParaRPr lang="en-GB" sz="850">
              <a:latin typeface="Arial" charset="0"/>
            </a:endParaRPr>
          </a:p>
          <a:p>
            <a:pPr algn="ctr" eaLnBrk="1" hangingPunct="1"/>
            <a:r>
              <a:rPr lang="en-GB" sz="850">
                <a:latin typeface="Arial" charset="0"/>
              </a:rPr>
              <a:t>Compile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end product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7.2</a:t>
            </a:r>
          </a:p>
          <a:p>
            <a:pPr algn="ctr" eaLnBrk="1" hangingPunct="1"/>
            <a:endParaRPr lang="en-GB" sz="850" b="1">
              <a:latin typeface="Arial" charset="0"/>
            </a:endParaRPr>
          </a:p>
        </p:txBody>
      </p:sp>
      <p:sp>
        <p:nvSpPr>
          <p:cNvPr id="12" name="AutoShape 90"/>
          <p:cNvSpPr>
            <a:spLocks noChangeArrowheads="1"/>
          </p:cNvSpPr>
          <p:nvPr/>
        </p:nvSpPr>
        <p:spPr bwMode="auto">
          <a:xfrm>
            <a:off x="7667625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endParaRPr lang="en-GB" sz="850">
              <a:latin typeface="Arial" charset="0"/>
            </a:endParaRPr>
          </a:p>
          <a:p>
            <a:pPr algn="ctr" eaLnBrk="1" hangingPunct="1"/>
            <a:r>
              <a:rPr lang="en-GB" sz="850">
                <a:latin typeface="Arial" charset="0"/>
              </a:rPr>
              <a:t>Disseminate product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to customer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7.3</a:t>
            </a:r>
          </a:p>
          <a:p>
            <a:pPr algn="ctr" eaLnBrk="1" hangingPunct="1"/>
            <a:endParaRPr lang="en-GB" sz="850" b="1">
              <a:latin typeface="Arial" charset="0"/>
            </a:endParaRPr>
          </a:p>
        </p:txBody>
      </p:sp>
      <p:sp>
        <p:nvSpPr>
          <p:cNvPr id="13" name="AutoShape 91"/>
          <p:cNvSpPr>
            <a:spLocks noChangeArrowheads="1"/>
          </p:cNvSpPr>
          <p:nvPr/>
        </p:nvSpPr>
        <p:spPr bwMode="auto">
          <a:xfrm>
            <a:off x="5370513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Classify and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code microdata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5.1</a:t>
            </a:r>
          </a:p>
        </p:txBody>
      </p:sp>
      <p:sp>
        <p:nvSpPr>
          <p:cNvPr id="14" name="AutoShape 92"/>
          <p:cNvSpPr>
            <a:spLocks noChangeArrowheads="1"/>
          </p:cNvSpPr>
          <p:nvPr/>
        </p:nvSpPr>
        <p:spPr bwMode="auto">
          <a:xfrm>
            <a:off x="5370513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 dirty="0">
                <a:latin typeface="Arial" charset="0"/>
              </a:rPr>
              <a:t>Edit </a:t>
            </a:r>
          </a:p>
          <a:p>
            <a:pPr algn="ctr" eaLnBrk="1" hangingPunct="1"/>
            <a:r>
              <a:rPr lang="en-GB" sz="850" dirty="0" err="1">
                <a:latin typeface="Arial" charset="0"/>
              </a:rPr>
              <a:t>microdata</a:t>
            </a:r>
            <a:endParaRPr lang="en-GB" sz="850" dirty="0">
              <a:latin typeface="Arial" charset="0"/>
            </a:endParaRPr>
          </a:p>
          <a:p>
            <a:pPr algn="ctr" eaLnBrk="1" hangingPunct="1"/>
            <a:r>
              <a:rPr lang="en-GB" sz="850" b="1" dirty="0">
                <a:latin typeface="Arial" charset="0"/>
              </a:rPr>
              <a:t>5.2</a:t>
            </a:r>
          </a:p>
        </p:txBody>
      </p:sp>
      <p:sp>
        <p:nvSpPr>
          <p:cNvPr id="15" name="AutoShape 93"/>
          <p:cNvSpPr>
            <a:spLocks noChangeArrowheads="1"/>
          </p:cNvSpPr>
          <p:nvPr/>
        </p:nvSpPr>
        <p:spPr bwMode="auto">
          <a:xfrm>
            <a:off x="5370513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Impute for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nonresponse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5.3</a:t>
            </a:r>
          </a:p>
        </p:txBody>
      </p:sp>
      <p:sp>
        <p:nvSpPr>
          <p:cNvPr id="16" name="AutoShape 94"/>
          <p:cNvSpPr>
            <a:spLocks noChangeArrowheads="1"/>
          </p:cNvSpPr>
          <p:nvPr/>
        </p:nvSpPr>
        <p:spPr bwMode="auto">
          <a:xfrm>
            <a:off x="5370513" y="39020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Complement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microdata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5.4</a:t>
            </a:r>
          </a:p>
        </p:txBody>
      </p:sp>
      <p:sp>
        <p:nvSpPr>
          <p:cNvPr id="17" name="AutoShape 95"/>
          <p:cNvSpPr>
            <a:spLocks noChangeArrowheads="1"/>
          </p:cNvSpPr>
          <p:nvPr/>
        </p:nvSpPr>
        <p:spPr bwMode="auto">
          <a:xfrm>
            <a:off x="5370513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Calculate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weights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5.5</a:t>
            </a:r>
          </a:p>
        </p:txBody>
      </p:sp>
      <p:sp>
        <p:nvSpPr>
          <p:cNvPr id="18" name="AutoShape 96"/>
          <p:cNvSpPr>
            <a:spLocks noChangeArrowheads="1"/>
          </p:cNvSpPr>
          <p:nvPr/>
        </p:nvSpPr>
        <p:spPr bwMode="auto">
          <a:xfrm>
            <a:off x="6519863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Conduct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disclosure control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6.3</a:t>
            </a:r>
          </a:p>
        </p:txBody>
      </p:sp>
      <p:sp>
        <p:nvSpPr>
          <p:cNvPr id="19" name="AutoShape 97"/>
          <p:cNvSpPr>
            <a:spLocks noChangeArrowheads="1"/>
          </p:cNvSpPr>
          <p:nvPr/>
        </p:nvSpPr>
        <p:spPr bwMode="auto">
          <a:xfrm>
            <a:off x="4232275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Generate frame and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register population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4.1</a:t>
            </a:r>
          </a:p>
        </p:txBody>
      </p:sp>
      <p:sp>
        <p:nvSpPr>
          <p:cNvPr id="20" name="AutoShape 98"/>
          <p:cNvSpPr>
            <a:spLocks noChangeArrowheads="1"/>
          </p:cNvSpPr>
          <p:nvPr/>
        </p:nvSpPr>
        <p:spPr bwMode="auto">
          <a:xfrm>
            <a:off x="4232275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Set up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data collection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4.3</a:t>
            </a:r>
          </a:p>
        </p:txBody>
      </p:sp>
      <p:sp>
        <p:nvSpPr>
          <p:cNvPr id="21" name="AutoShape 99"/>
          <p:cNvSpPr>
            <a:spLocks noChangeArrowheads="1"/>
          </p:cNvSpPr>
          <p:nvPr/>
        </p:nvSpPr>
        <p:spPr bwMode="auto">
          <a:xfrm>
            <a:off x="4232275" y="3903663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Run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data collection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4.4</a:t>
            </a:r>
          </a:p>
        </p:txBody>
      </p:sp>
      <p:sp>
        <p:nvSpPr>
          <p:cNvPr id="22" name="AutoShape 100"/>
          <p:cNvSpPr>
            <a:spLocks noChangeArrowheads="1"/>
          </p:cNvSpPr>
          <p:nvPr/>
        </p:nvSpPr>
        <p:spPr bwMode="auto">
          <a:xfrm>
            <a:off x="4232275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Transfer and storage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of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data electronically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4.5</a:t>
            </a:r>
          </a:p>
        </p:txBody>
      </p:sp>
      <p:sp>
        <p:nvSpPr>
          <p:cNvPr id="23" name="AutoShape 101"/>
          <p:cNvSpPr>
            <a:spLocks noChangeArrowheads="1"/>
          </p:cNvSpPr>
          <p:nvPr/>
        </p:nvSpPr>
        <p:spPr bwMode="auto">
          <a:xfrm>
            <a:off x="1946275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end product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2.1</a:t>
            </a:r>
          </a:p>
        </p:txBody>
      </p:sp>
      <p:sp>
        <p:nvSpPr>
          <p:cNvPr id="24" name="AutoShape 102"/>
          <p:cNvSpPr>
            <a:spLocks noChangeArrowheads="1"/>
          </p:cNvSpPr>
          <p:nvPr/>
        </p:nvSpPr>
        <p:spPr bwMode="auto">
          <a:xfrm>
            <a:off x="1946275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data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collection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2.3</a:t>
            </a:r>
          </a:p>
        </p:txBody>
      </p:sp>
      <p:sp>
        <p:nvSpPr>
          <p:cNvPr id="25" name="AutoShape 103"/>
          <p:cNvSpPr>
            <a:spLocks noChangeArrowheads="1"/>
          </p:cNvSpPr>
          <p:nvPr/>
        </p:nvSpPr>
        <p:spPr bwMode="auto">
          <a:xfrm>
            <a:off x="1946275" y="39020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processing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2.4</a:t>
            </a:r>
          </a:p>
        </p:txBody>
      </p:sp>
      <p:sp>
        <p:nvSpPr>
          <p:cNvPr id="26" name="AutoShape 104"/>
          <p:cNvSpPr>
            <a:spLocks noChangeArrowheads="1"/>
          </p:cNvSpPr>
          <p:nvPr/>
        </p:nvSpPr>
        <p:spPr bwMode="auto">
          <a:xfrm>
            <a:off x="1946275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analysis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2.5</a:t>
            </a:r>
          </a:p>
        </p:txBody>
      </p:sp>
      <p:sp>
        <p:nvSpPr>
          <p:cNvPr id="27" name="AutoShape 105"/>
          <p:cNvSpPr>
            <a:spLocks noChangeArrowheads="1"/>
          </p:cNvSpPr>
          <p:nvPr/>
        </p:nvSpPr>
        <p:spPr bwMode="auto">
          <a:xfrm>
            <a:off x="1946275" y="507523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dissemination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and communication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2.6</a:t>
            </a:r>
          </a:p>
        </p:txBody>
      </p:sp>
      <p:sp>
        <p:nvSpPr>
          <p:cNvPr id="28" name="AutoShape 106"/>
          <p:cNvSpPr>
            <a:spLocks noChangeArrowheads="1"/>
          </p:cNvSpPr>
          <p:nvPr/>
        </p:nvSpPr>
        <p:spPr bwMode="auto">
          <a:xfrm>
            <a:off x="1946275" y="5656263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workflow 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2.7</a:t>
            </a:r>
          </a:p>
        </p:txBody>
      </p:sp>
      <p:sp>
        <p:nvSpPr>
          <p:cNvPr id="29" name="AutoShape 107"/>
          <p:cNvSpPr>
            <a:spLocks noChangeArrowheads="1"/>
          </p:cNvSpPr>
          <p:nvPr/>
        </p:nvSpPr>
        <p:spPr bwMode="auto">
          <a:xfrm>
            <a:off x="3084513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Build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collection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instrument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3.1</a:t>
            </a:r>
          </a:p>
        </p:txBody>
      </p:sp>
      <p:sp>
        <p:nvSpPr>
          <p:cNvPr id="30" name="AutoShape 108"/>
          <p:cNvSpPr>
            <a:spLocks noChangeArrowheads="1"/>
          </p:cNvSpPr>
          <p:nvPr/>
        </p:nvSpPr>
        <p:spPr bwMode="auto">
          <a:xfrm>
            <a:off x="3084513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Build and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adapt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tools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3.2</a:t>
            </a:r>
          </a:p>
        </p:txBody>
      </p:sp>
      <p:sp>
        <p:nvSpPr>
          <p:cNvPr id="31" name="AutoShape 109"/>
          <p:cNvSpPr>
            <a:spLocks noChangeArrowheads="1"/>
          </p:cNvSpPr>
          <p:nvPr/>
        </p:nvSpPr>
        <p:spPr bwMode="auto">
          <a:xfrm>
            <a:off x="3084513" y="33115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Build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workflow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3.3</a:t>
            </a:r>
          </a:p>
        </p:txBody>
      </p:sp>
      <p:sp>
        <p:nvSpPr>
          <p:cNvPr id="32" name="AutoShape 110"/>
          <p:cNvSpPr>
            <a:spLocks noChangeArrowheads="1"/>
          </p:cNvSpPr>
          <p:nvPr/>
        </p:nvSpPr>
        <p:spPr bwMode="auto">
          <a:xfrm>
            <a:off x="3084513" y="39020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Test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collection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instrument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3.4</a:t>
            </a:r>
          </a:p>
        </p:txBody>
      </p:sp>
      <p:sp>
        <p:nvSpPr>
          <p:cNvPr id="33" name="AutoShape 111"/>
          <p:cNvSpPr>
            <a:spLocks noChangeArrowheads="1"/>
          </p:cNvSpPr>
          <p:nvPr/>
        </p:nvSpPr>
        <p:spPr bwMode="auto">
          <a:xfrm>
            <a:off x="3084513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Test tools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and workflow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3.5</a:t>
            </a:r>
          </a:p>
        </p:txBody>
      </p:sp>
      <p:sp>
        <p:nvSpPr>
          <p:cNvPr id="34" name="AutoShape 112"/>
          <p:cNvSpPr>
            <a:spLocks noChangeArrowheads="1"/>
          </p:cNvSpPr>
          <p:nvPr/>
        </p:nvSpPr>
        <p:spPr bwMode="auto">
          <a:xfrm>
            <a:off x="3084513" y="507523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Conduct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pilot study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3.6</a:t>
            </a:r>
          </a:p>
        </p:txBody>
      </p:sp>
      <p:sp>
        <p:nvSpPr>
          <p:cNvPr id="35" name="AutoShape 113"/>
          <p:cNvSpPr>
            <a:spLocks noChangeArrowheads="1"/>
          </p:cNvSpPr>
          <p:nvPr/>
        </p:nvSpPr>
        <p:spPr bwMode="auto">
          <a:xfrm>
            <a:off x="6518275" y="21304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Produce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statistics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6.1</a:t>
            </a:r>
          </a:p>
        </p:txBody>
      </p:sp>
      <p:sp>
        <p:nvSpPr>
          <p:cNvPr id="36" name="AutoShape 114"/>
          <p:cNvSpPr>
            <a:spLocks noChangeArrowheads="1"/>
          </p:cNvSpPr>
          <p:nvPr/>
        </p:nvSpPr>
        <p:spPr bwMode="auto">
          <a:xfrm>
            <a:off x="6518275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Edit</a:t>
            </a:r>
          </a:p>
          <a:p>
            <a:pPr algn="ctr" eaLnBrk="1" hangingPunct="1"/>
            <a:r>
              <a:rPr lang="en-GB" sz="13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macrodata</a:t>
            </a:r>
            <a:endParaRPr lang="en-GB" sz="13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GB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6.</a:t>
            </a:r>
            <a:r>
              <a:rPr lang="en-GB" sz="1200" b="1" dirty="0">
                <a:latin typeface="Arial" charset="0"/>
              </a:rPr>
              <a:t>2</a:t>
            </a:r>
          </a:p>
        </p:txBody>
      </p:sp>
      <p:sp>
        <p:nvSpPr>
          <p:cNvPr id="37" name="AutoShape 115"/>
          <p:cNvSpPr>
            <a:spLocks noChangeArrowheads="1"/>
          </p:cNvSpPr>
          <p:nvPr/>
        </p:nvSpPr>
        <p:spPr bwMode="auto">
          <a:xfrm>
            <a:off x="6519863" y="3903663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Finalise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observation register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6.4</a:t>
            </a:r>
          </a:p>
        </p:txBody>
      </p:sp>
      <p:sp>
        <p:nvSpPr>
          <p:cNvPr id="38" name="AutoShape 116"/>
          <p:cNvSpPr>
            <a:spLocks noChangeArrowheads="1"/>
          </p:cNvSpPr>
          <p:nvPr/>
        </p:nvSpPr>
        <p:spPr bwMode="auto">
          <a:xfrm>
            <a:off x="6518275" y="448468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Interpret and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explain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6.5</a:t>
            </a:r>
          </a:p>
        </p:txBody>
      </p:sp>
      <p:sp>
        <p:nvSpPr>
          <p:cNvPr id="39" name="AutoShape 117"/>
          <p:cNvSpPr>
            <a:spLocks noChangeArrowheads="1"/>
          </p:cNvSpPr>
          <p:nvPr/>
        </p:nvSpPr>
        <p:spPr bwMode="auto">
          <a:xfrm>
            <a:off x="1946275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Design frame,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register population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and sample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2.2</a:t>
            </a:r>
          </a:p>
        </p:txBody>
      </p:sp>
      <p:sp>
        <p:nvSpPr>
          <p:cNvPr id="40" name="AutoShape 118"/>
          <p:cNvSpPr>
            <a:spLocks noChangeArrowheads="1"/>
          </p:cNvSpPr>
          <p:nvPr/>
        </p:nvSpPr>
        <p:spPr bwMode="auto">
          <a:xfrm>
            <a:off x="811213" y="214153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Map information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needs and supply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1.1</a:t>
            </a:r>
          </a:p>
        </p:txBody>
      </p:sp>
      <p:sp>
        <p:nvSpPr>
          <p:cNvPr id="41" name="AutoShape 119"/>
          <p:cNvSpPr>
            <a:spLocks noChangeArrowheads="1"/>
          </p:cNvSpPr>
          <p:nvPr/>
        </p:nvSpPr>
        <p:spPr bwMode="auto">
          <a:xfrm>
            <a:off x="7667625" y="3903663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Communicate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product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7.4</a:t>
            </a:r>
          </a:p>
        </p:txBody>
      </p:sp>
      <p:sp>
        <p:nvSpPr>
          <p:cNvPr id="42" name="AutoShape 120"/>
          <p:cNvSpPr>
            <a:spLocks noChangeArrowheads="1"/>
          </p:cNvSpPr>
          <p:nvPr/>
        </p:nvSpPr>
        <p:spPr bwMode="auto">
          <a:xfrm>
            <a:off x="4232275" y="272097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Generate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sample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4.2</a:t>
            </a:r>
          </a:p>
        </p:txBody>
      </p:sp>
      <p:sp>
        <p:nvSpPr>
          <p:cNvPr id="43" name="AutoShape 121"/>
          <p:cNvSpPr>
            <a:spLocks noChangeArrowheads="1"/>
          </p:cNvSpPr>
          <p:nvPr/>
        </p:nvSpPr>
        <p:spPr bwMode="auto">
          <a:xfrm>
            <a:off x="1943100" y="6248400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Plan production cycle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2.8</a:t>
            </a:r>
          </a:p>
        </p:txBody>
      </p:sp>
      <p:sp>
        <p:nvSpPr>
          <p:cNvPr id="44" name="AutoShape 122"/>
          <p:cNvSpPr>
            <a:spLocks noChangeArrowheads="1"/>
          </p:cNvSpPr>
          <p:nvPr/>
        </p:nvSpPr>
        <p:spPr bwMode="auto">
          <a:xfrm>
            <a:off x="3081338" y="5657850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Initialise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workflow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3.7</a:t>
            </a:r>
          </a:p>
        </p:txBody>
      </p:sp>
      <p:sp>
        <p:nvSpPr>
          <p:cNvPr id="45" name="AutoShape 123"/>
          <p:cNvSpPr>
            <a:spLocks noChangeArrowheads="1"/>
          </p:cNvSpPr>
          <p:nvPr/>
        </p:nvSpPr>
        <p:spPr bwMode="auto">
          <a:xfrm>
            <a:off x="6519863" y="5076825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Finalise outputs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for dissemination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6.6</a:t>
            </a:r>
          </a:p>
        </p:txBody>
      </p:sp>
      <p:sp>
        <p:nvSpPr>
          <p:cNvPr id="46" name="AutoShape 124"/>
          <p:cNvSpPr>
            <a:spLocks noChangeArrowheads="1"/>
          </p:cNvSpPr>
          <p:nvPr/>
        </p:nvSpPr>
        <p:spPr bwMode="auto">
          <a:xfrm>
            <a:off x="825500" y="1289050"/>
            <a:ext cx="1150938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 Determine </a:t>
            </a:r>
          </a:p>
          <a:p>
            <a:pPr algn="ctr" eaLnBrk="1" hangingPunct="1"/>
            <a:r>
              <a:rPr lang="en-GB" sz="1000" b="1">
                <a:latin typeface="Arial" charset="0"/>
              </a:rPr>
              <a:t>needs</a:t>
            </a:r>
            <a:endParaRPr lang="en-GB" sz="400" b="1">
              <a:latin typeface="Arial" charset="0"/>
            </a:endParaRPr>
          </a:p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1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</p:txBody>
      </p:sp>
      <p:sp>
        <p:nvSpPr>
          <p:cNvPr id="47" name="AutoShape 125"/>
          <p:cNvSpPr>
            <a:spLocks noChangeArrowheads="1"/>
          </p:cNvSpPr>
          <p:nvPr/>
        </p:nvSpPr>
        <p:spPr bwMode="auto">
          <a:xfrm>
            <a:off x="1952625" y="1289050"/>
            <a:ext cx="1150938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000" b="1">
                <a:latin typeface="Arial" charset="0"/>
              </a:rPr>
              <a:t>   </a:t>
            </a:r>
          </a:p>
          <a:p>
            <a:pPr algn="ctr" eaLnBrk="1" hangingPunct="1"/>
            <a:r>
              <a:rPr lang="en-GB" sz="1000" b="1">
                <a:latin typeface="Arial" charset="0"/>
              </a:rPr>
              <a:t>Design and</a:t>
            </a:r>
          </a:p>
          <a:p>
            <a:pPr algn="ctr" eaLnBrk="1" hangingPunct="1"/>
            <a:r>
              <a:rPr lang="en-GB" sz="1000" b="1">
                <a:latin typeface="Arial" charset="0"/>
              </a:rPr>
              <a:t>   plan 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2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</p:txBody>
      </p:sp>
      <p:sp>
        <p:nvSpPr>
          <p:cNvPr id="48" name="AutoShape 126"/>
          <p:cNvSpPr>
            <a:spLocks noChangeArrowheads="1"/>
          </p:cNvSpPr>
          <p:nvPr/>
        </p:nvSpPr>
        <p:spPr bwMode="auto">
          <a:xfrm>
            <a:off x="3089275" y="1289050"/>
            <a:ext cx="1150938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000" b="1">
                <a:latin typeface="Arial" charset="0"/>
              </a:rPr>
              <a:t>Build and </a:t>
            </a:r>
          </a:p>
          <a:p>
            <a:pPr algn="ctr" eaLnBrk="1" hangingPunct="1"/>
            <a:r>
              <a:rPr lang="en-GB" sz="1000" b="1">
                <a:latin typeface="Arial" charset="0"/>
              </a:rPr>
              <a:t>Test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endParaRPr lang="en-GB" sz="4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3</a:t>
            </a:r>
          </a:p>
        </p:txBody>
      </p:sp>
      <p:sp>
        <p:nvSpPr>
          <p:cNvPr id="49" name="AutoShape 127"/>
          <p:cNvSpPr>
            <a:spLocks noChangeArrowheads="1"/>
          </p:cNvSpPr>
          <p:nvPr/>
        </p:nvSpPr>
        <p:spPr bwMode="auto">
          <a:xfrm>
            <a:off x="4240213" y="1289050"/>
            <a:ext cx="1150937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1000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  Collect</a:t>
            </a:r>
            <a:endParaRPr lang="en-GB" sz="4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    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4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</p:txBody>
      </p:sp>
      <p:sp>
        <p:nvSpPr>
          <p:cNvPr id="50" name="AutoShape 128"/>
          <p:cNvSpPr>
            <a:spLocks noChangeArrowheads="1"/>
          </p:cNvSpPr>
          <p:nvPr/>
        </p:nvSpPr>
        <p:spPr bwMode="auto">
          <a:xfrm>
            <a:off x="5378450" y="1289050"/>
            <a:ext cx="1150938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1000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   Process</a:t>
            </a:r>
            <a:endParaRPr lang="en-GB" sz="4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  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  <a:p>
            <a:pPr algn="ctr" eaLnBrk="1" hangingPunct="1"/>
            <a:r>
              <a:rPr lang="en-GB" sz="1000" b="1">
                <a:latin typeface="Arial" charset="0"/>
              </a:rPr>
              <a:t>5</a:t>
            </a:r>
          </a:p>
          <a:p>
            <a:pPr algn="ctr" eaLnBrk="1" hangingPunct="1"/>
            <a:endParaRPr lang="en-GB" sz="1000" b="1">
              <a:latin typeface="Arial" charset="0"/>
            </a:endParaRPr>
          </a:p>
        </p:txBody>
      </p:sp>
      <p:sp>
        <p:nvSpPr>
          <p:cNvPr id="51" name="AutoShape 129"/>
          <p:cNvSpPr>
            <a:spLocks noChangeArrowheads="1"/>
          </p:cNvSpPr>
          <p:nvPr/>
        </p:nvSpPr>
        <p:spPr bwMode="auto">
          <a:xfrm>
            <a:off x="6515100" y="1289050"/>
            <a:ext cx="1150938" cy="719138"/>
          </a:xfrm>
          <a:prstGeom prst="chevron">
            <a:avLst>
              <a:gd name="adj" fmla="val 400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300" b="1" dirty="0">
                <a:latin typeface="Arial" charset="0"/>
              </a:rPr>
              <a:t>Analyse</a:t>
            </a:r>
          </a:p>
          <a:p>
            <a:pPr algn="ctr"/>
            <a:endParaRPr lang="en-GB" sz="1000" b="1" dirty="0">
              <a:latin typeface="Arial" charset="0"/>
            </a:endParaRPr>
          </a:p>
          <a:p>
            <a:pPr algn="ctr"/>
            <a:endParaRPr lang="en-GB" sz="1000" b="1" dirty="0">
              <a:latin typeface="Arial" charset="0"/>
            </a:endParaRPr>
          </a:p>
          <a:p>
            <a:pPr algn="ctr"/>
            <a:r>
              <a:rPr lang="en-GB" sz="1000" b="1" dirty="0">
                <a:latin typeface="Arial" charset="0"/>
              </a:rPr>
              <a:t>6</a:t>
            </a:r>
          </a:p>
        </p:txBody>
      </p:sp>
      <p:sp>
        <p:nvSpPr>
          <p:cNvPr id="52" name="AutoShape 130"/>
          <p:cNvSpPr>
            <a:spLocks noChangeArrowheads="1"/>
          </p:cNvSpPr>
          <p:nvPr/>
        </p:nvSpPr>
        <p:spPr bwMode="auto">
          <a:xfrm>
            <a:off x="7672388" y="1289050"/>
            <a:ext cx="1331912" cy="719138"/>
          </a:xfrm>
          <a:prstGeom prst="chevron">
            <a:avLst>
              <a:gd name="adj" fmla="val 46302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tabLst>
                <a:tab pos="180975" algn="l"/>
              </a:tabLst>
            </a:pPr>
            <a:endParaRPr lang="en-GB" sz="1000">
              <a:latin typeface="Arial" charset="0"/>
            </a:endParaRPr>
          </a:p>
          <a:p>
            <a:pPr algn="ctr" eaLnBrk="1" hangingPunct="1">
              <a:tabLst>
                <a:tab pos="180975" algn="l"/>
              </a:tabLst>
            </a:pPr>
            <a:r>
              <a:rPr lang="en-GB" sz="1000" b="1">
                <a:latin typeface="Arial" charset="0"/>
              </a:rPr>
              <a:t>     Disseminate </a:t>
            </a:r>
          </a:p>
          <a:p>
            <a:pPr algn="ctr" eaLnBrk="1" hangingPunct="1">
              <a:tabLst>
                <a:tab pos="180975" algn="l"/>
              </a:tabLst>
            </a:pPr>
            <a:r>
              <a:rPr lang="en-GB" sz="1000" b="1">
                <a:latin typeface="Arial" charset="0"/>
              </a:rPr>
              <a:t>       and </a:t>
            </a:r>
          </a:p>
          <a:p>
            <a:pPr algn="ctr" eaLnBrk="1" hangingPunct="1">
              <a:tabLst>
                <a:tab pos="180975" algn="l"/>
              </a:tabLst>
            </a:pPr>
            <a:r>
              <a:rPr lang="en-GB" sz="1000" b="1">
                <a:latin typeface="Arial" charset="0"/>
              </a:rPr>
              <a:t>        communicate</a:t>
            </a:r>
            <a:endParaRPr lang="en-GB" sz="400" b="1">
              <a:latin typeface="Arial" charset="0"/>
            </a:endParaRPr>
          </a:p>
          <a:p>
            <a:pPr algn="ctr" eaLnBrk="1" hangingPunct="1">
              <a:tabLst>
                <a:tab pos="180975" algn="l"/>
              </a:tabLst>
            </a:pPr>
            <a:r>
              <a:rPr lang="en-GB" sz="1000" b="1">
                <a:latin typeface="Arial" charset="0"/>
              </a:rPr>
              <a:t>      7</a:t>
            </a:r>
          </a:p>
          <a:p>
            <a:pPr algn="ctr" eaLnBrk="1" hangingPunct="1">
              <a:tabLst>
                <a:tab pos="180975" algn="l"/>
              </a:tabLst>
            </a:pPr>
            <a:endParaRPr lang="en-GB" sz="1000" b="1">
              <a:latin typeface="Arial" charset="0"/>
            </a:endParaRPr>
          </a:p>
        </p:txBody>
      </p:sp>
      <p:sp>
        <p:nvSpPr>
          <p:cNvPr id="53" name="AutoShape 131"/>
          <p:cNvSpPr>
            <a:spLocks noChangeArrowheads="1"/>
          </p:cNvSpPr>
          <p:nvPr/>
        </p:nvSpPr>
        <p:spPr bwMode="auto">
          <a:xfrm>
            <a:off x="7683500" y="4491038"/>
            <a:ext cx="1079500" cy="5397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/>
            <a:r>
              <a:rPr lang="en-GB" sz="850">
                <a:latin typeface="Arial" charset="0"/>
              </a:rPr>
              <a:t>Dispose and </a:t>
            </a:r>
          </a:p>
          <a:p>
            <a:pPr algn="ctr" eaLnBrk="1" hangingPunct="1"/>
            <a:r>
              <a:rPr lang="en-GB" sz="850">
                <a:latin typeface="Arial" charset="0"/>
              </a:rPr>
              <a:t>archive</a:t>
            </a:r>
          </a:p>
          <a:p>
            <a:pPr algn="ctr" eaLnBrk="1" hangingPunct="1"/>
            <a:r>
              <a:rPr lang="en-GB" sz="850" b="1">
                <a:latin typeface="Arial" charset="0"/>
              </a:rPr>
              <a:t>7.5</a:t>
            </a:r>
          </a:p>
        </p:txBody>
      </p:sp>
      <p:sp>
        <p:nvSpPr>
          <p:cNvPr id="54" name="Rubrik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43000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Plats på </a:t>
            </a:r>
            <a:r>
              <a:rPr lang="sv-SE" sz="3800" b="1" dirty="0" smtClean="0"/>
              <a:t>processkartan </a:t>
            </a:r>
            <a:r>
              <a:rPr lang="sv-SE" sz="3800" b="1" dirty="0" smtClean="0"/>
              <a:t>(SCB:s )</a:t>
            </a:r>
            <a:endParaRPr lang="sv-SE" sz="3800" dirty="0"/>
          </a:p>
        </p:txBody>
      </p:sp>
      <p:cxnSp>
        <p:nvCxnSpPr>
          <p:cNvPr id="55" name="Rak 54"/>
          <p:cNvCxnSpPr/>
          <p:nvPr/>
        </p:nvCxnSpPr>
        <p:spPr>
          <a:xfrm>
            <a:off x="1403648" y="1196752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Ned 55"/>
          <p:cNvSpPr/>
          <p:nvPr/>
        </p:nvSpPr>
        <p:spPr>
          <a:xfrm rot="1200000">
            <a:off x="7369558" y="1087363"/>
            <a:ext cx="504056" cy="1710292"/>
          </a:xfrm>
          <a:prstGeom prst="downArrow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solidFill>
              <a:schemeClr val="accent4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30429" cy="1143000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Behov av k</a:t>
            </a:r>
            <a:r>
              <a:rPr lang="sv-SE" sz="3800" b="1" dirty="0" smtClean="0"/>
              <a:t>valitetsåtgärder</a:t>
            </a:r>
            <a:endParaRPr lang="sv-SE" sz="3800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1259632" y="1700808"/>
            <a:ext cx="7884368" cy="367240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Plan på certifiering av SCB enligt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ISO 20252</a:t>
            </a:r>
            <a:b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 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Standard för marknads-, opinions- och</a:t>
            </a:r>
            <a:br>
              <a:rPr lang="sv-SE" sz="2400" i="1" dirty="0" smtClean="0">
                <a:latin typeface="Arial" pitchFamily="34" charset="0"/>
                <a:cs typeface="Arial" pitchFamily="34" charset="0"/>
              </a:rPr>
            </a:b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		  samhällsundersökningar 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Inträffade fel genom misstag i publicerad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statistik</a:t>
            </a:r>
            <a:endParaRPr kumimoji="0" lang="sv-SE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Rak 8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30429" cy="1143000"/>
          </a:xfrm>
        </p:spPr>
        <p:txBody>
          <a:bodyPr>
            <a:normAutofit fontScale="90000"/>
          </a:bodyPr>
          <a:lstStyle/>
          <a:p>
            <a:r>
              <a:rPr lang="sv-SE" sz="2400" b="1" dirty="0" smtClean="0"/>
              <a:t>Checklista för outputgranskning: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800" b="1" dirty="0" smtClean="0"/>
              <a:t>Stärkta säkerhetsrutiner på SCB</a:t>
            </a:r>
            <a:endParaRPr lang="sv-SE" sz="3800" dirty="0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1259632" y="1700808"/>
            <a:ext cx="7884368" cy="3888432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på uppdrag av regeringen, efter KPI-fel:</a:t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Stärkta testrutiner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Loggning av systemändringar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Uppföljning av fel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Uppföljning av avvikande värden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  </a:t>
            </a:r>
            <a:r>
              <a:rPr lang="sv-SE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Berör outputgranskning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ed mera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430429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Checklistans idé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1259632" y="1700808"/>
            <a:ext cx="7884368" cy="45365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Ska säkra systematiken i outputgranskningen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Ska enl. GD-beslut tillämpas på alla statistikprodukter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Tillgänglig internt genom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sv-SE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Verksamhetsstödet 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  intranätbaserat system för 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stöddokument</a:t>
            </a: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Anpassas för varje statistikprodukt</a:t>
            </a:r>
            <a:endParaRPr kumimoji="0" lang="sv-SE" sz="24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Fokus på att identifiera och följa upp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avvikande värden</a:t>
            </a:r>
            <a:br>
              <a:rPr lang="sv-SE" sz="2400" i="1" dirty="0" smtClean="0">
                <a:latin typeface="Arial" pitchFamily="34" charset="0"/>
                <a:cs typeface="Arial" pitchFamily="34" charset="0"/>
              </a:rPr>
            </a:b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 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Värden som så avviker från förväntat/normalt,</a:t>
            </a:r>
            <a:br>
              <a:rPr lang="sv-SE" sz="2400" i="1" dirty="0" smtClean="0">
                <a:latin typeface="Arial" pitchFamily="34" charset="0"/>
                <a:cs typeface="Arial" pitchFamily="34" charset="0"/>
              </a:rPr>
            </a:b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		  att fel kan misstänkas i indata eller </a:t>
            </a:r>
            <a:r>
              <a:rPr lang="sv-SE" sz="2400" i="1" dirty="0" err="1" smtClean="0">
                <a:latin typeface="Arial" pitchFamily="34" charset="0"/>
                <a:cs typeface="Arial" pitchFamily="34" charset="0"/>
              </a:rPr>
              <a:t>processut-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v-SE" sz="2400" i="1" dirty="0" smtClean="0">
                <a:latin typeface="Arial" pitchFamily="34" charset="0"/>
                <a:cs typeface="Arial" pitchFamily="34" charset="0"/>
              </a:rPr>
            </a:b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		  förande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2010-07-20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259632" y="116632"/>
            <a:ext cx="7430429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 för outputgranskning:</a:t>
            </a:r>
            <a: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v-S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Checklistans struktur</a:t>
            </a:r>
            <a:endParaRPr kumimoji="0" lang="sv-SE" sz="3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259632" y="1700808"/>
            <a:ext cx="7884368" cy="3816424"/>
          </a:xfrm>
          <a:prstGeom prst="rect">
            <a:avLst/>
          </a:prstGeom>
        </p:spPr>
        <p:txBody>
          <a:bodyPr/>
          <a:lstStyle/>
          <a:p>
            <a:pPr marL="457200" lvl="0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Före produktion – Skapa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stöd produktspecifikt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I produktion – Identifiera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avvikande värden</a:t>
            </a:r>
          </a:p>
          <a:p>
            <a:pPr marL="457200" lvl="0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I produktion – Följ upp </a:t>
            </a: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misstänkt avvikande värden</a:t>
            </a:r>
          </a:p>
          <a:p>
            <a:pPr marL="457200" lvl="0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  <a:tabLst>
                <a:tab pos="625475" algn="l"/>
              </a:tabLs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I produktion – Hantera slutsatser</a:t>
            </a:r>
            <a:endParaRPr lang="sv-SE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364</TotalTime>
  <Words>668</Words>
  <Application>Microsoft Office PowerPoint</Application>
  <PresentationFormat>Bildspel på skärmen (4:3)</PresentationFormat>
  <Paragraphs>263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SCB-Mall 2010</vt:lpstr>
      <vt:lpstr>Checklista för outputgranskning </vt:lpstr>
      <vt:lpstr>Checklista för outputgranskning: Outputgranskningens roll 1</vt:lpstr>
      <vt:lpstr>Checklista för outputgranskning: Outputgranskningens roll 2</vt:lpstr>
      <vt:lpstr>Checklista för outputgranskning: Outputgranskningens roll 3</vt:lpstr>
      <vt:lpstr>Checklista för outputgranskning: Plats på processkartan (SCB:s )</vt:lpstr>
      <vt:lpstr>Checklista för outputgranskning: Behov av kvalitetsåtgärder</vt:lpstr>
      <vt:lpstr>Checklista för outputgranskning: Stärkta säkerhetsrutiner på SCB</vt:lpstr>
      <vt:lpstr>Bild 8</vt:lpstr>
      <vt:lpstr>Bild 9</vt:lpstr>
      <vt:lpstr>Bild 10</vt:lpstr>
      <vt:lpstr>Bild 11</vt:lpstr>
      <vt:lpstr>Bild 12</vt:lpstr>
      <vt:lpstr>Bild 13</vt:lpstr>
      <vt:lpstr>Bild 14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Tema 3: Statistikproduktionen:    Checklista för outputgranskning </dc:title>
  <dc:creator>scbribe</dc:creator>
  <cp:lastModifiedBy>scbribe</cp:lastModifiedBy>
  <cp:revision>39</cp:revision>
  <dcterms:created xsi:type="dcterms:W3CDTF">2010-07-18T15:06:23Z</dcterms:created>
  <dcterms:modified xsi:type="dcterms:W3CDTF">2010-07-20T16:47:03Z</dcterms:modified>
</cp:coreProperties>
</file>