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1" r:id="rId6"/>
    <p:sldId id="262" r:id="rId7"/>
    <p:sldId id="267" r:id="rId8"/>
    <p:sldId id="270" r:id="rId9"/>
    <p:sldId id="263" r:id="rId10"/>
    <p:sldId id="269" r:id="rId11"/>
    <p:sldId id="264" r:id="rId12"/>
    <p:sldId id="265" r:id="rId13"/>
    <p:sldId id="260" r:id="rId1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23B"/>
    <a:srgbClr val="0493AC"/>
    <a:srgbClr val="FAA50F"/>
    <a:srgbClr val="F0F0F0"/>
    <a:srgbClr val="9A9A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58EC1-D3CA-4AAF-85D8-453FC6584135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6E451-6709-4D2A-A865-15E7DC29798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sv-SE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Registervariabler</a:t>
            </a: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innebär att de variabler som finns på register avseende individer/hushåll används i första hand. Alla registervariablerna finns tillgängliga för alla undersökningar men urvalsundersökningarna gör ett urval av registervariabler som är intressanta för dess syfte (med beaktande av ämneskunskap och sekretess m.m.)</a:t>
            </a:r>
          </a:p>
          <a:p>
            <a:pPr lvl="0" hangingPunct="0"/>
            <a:endParaRPr lang="sv-SE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hangingPunct="0"/>
            <a:r>
              <a:rPr lang="sv-SE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Urvalsvariabler (undersökningsspecifika variabler) </a:t>
            </a: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innebär de variabler som endast finns i den unika undersökningen.</a:t>
            </a:r>
          </a:p>
          <a:p>
            <a:pPr lvl="0" hangingPunct="0"/>
            <a:endParaRPr lang="sv-SE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hangingPunct="0"/>
            <a:r>
              <a:rPr lang="sv-SE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Kärnvariabler</a:t>
            </a: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innebär de variabler enligt </a:t>
            </a:r>
            <a:r>
              <a:rPr lang="sv-S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EUROSTAT:s</a:t>
            </a: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definition av kärnvariabler som ska redovisas för varje land. De flesta kärnvariablerna finns som registervariabler men några är urvalsvariabler.</a:t>
            </a:r>
          </a:p>
          <a:p>
            <a:pPr lvl="0" hangingPunct="0"/>
            <a:endParaRPr lang="sv-SE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hangingPunct="0"/>
            <a:r>
              <a:rPr lang="sv-SE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Nationella kärnvariabler</a:t>
            </a: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innebär de variabler som vi anser bör finnas på nationellnivå i ett socialstatistiskt system. Det finns inga förslag eller beslut på vilka variabler som är aktuella som nationella kärnvariabler idag.</a:t>
            </a:r>
          </a:p>
          <a:p>
            <a:pPr lvl="0" hangingPunct="0"/>
            <a:endParaRPr lang="sv-SE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hangingPunct="0"/>
            <a:r>
              <a:rPr lang="sv-SE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</a:t>
            </a:r>
            <a:r>
              <a:rPr lang="sv-SE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Basvariabler</a:t>
            </a: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innebär att undersökningsgemensamma urvalsvariabler ska vara definierade på samma sätt och efterfrågas på samma sätt i olika un­dersökningar. Det finns inga förslag eller beslut på vilka variabler som är aktuella som basvariabler idag.</a:t>
            </a:r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44153-F3C8-4162-9E4A-59A65E5ADB6B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 hangingPunct="1"/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socialstatistiska systemet är ett samordnat system. Här har vi ett fokus</a:t>
            </a: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på system och </a:t>
            </a: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ämnesområden.</a:t>
            </a:r>
          </a:p>
          <a:p>
            <a:pPr fontAlgn="auto" hangingPunct="1"/>
            <a:endParaRPr lang="sv-S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fontAlgn="auto" hangingPunct="1"/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Registervariabelkartläggningen kommer ge ett nytt förslag på ämnesområden för det socialstatistiska systemet.</a:t>
            </a:r>
          </a:p>
          <a:p>
            <a:pPr fontAlgn="auto" hangingPunct="1"/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fontAlgn="auto" hangingPunct="1"/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är en tvåvägs användning av systemet, vilket innebär att från ämnesområdet upptäcks ett behov av exempelvis nya analysområden eller ”Vita fläckar”.</a:t>
            </a:r>
          </a:p>
          <a:p>
            <a:pPr fontAlgn="auto" hangingPunct="1"/>
            <a:endParaRPr lang="sv-S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fontAlgn="auto" hangingPunct="1"/>
            <a:r>
              <a:rPr lang="sv-SE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Hur ska vi få den här bilden i verkligheten?</a:t>
            </a:r>
          </a:p>
          <a:p>
            <a:pPr fontAlgn="auto" hangingPunct="1">
              <a:buFontTx/>
              <a:buChar char="-"/>
            </a:pP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Dokumentationen är a och o</a:t>
            </a:r>
          </a:p>
          <a:p>
            <a:pPr fontAlgn="auto" hangingPunct="1">
              <a:buFontTx/>
              <a:buChar char="-"/>
            </a:pP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Metaplus</a:t>
            </a:r>
          </a:p>
          <a:p>
            <a:pPr fontAlgn="auto" hangingPunct="1">
              <a:buFontTx/>
              <a:buChar char="-"/>
            </a:pP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Fortsättning på </a:t>
            </a:r>
            <a:r>
              <a:rPr lang="sv-S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ReKa</a:t>
            </a: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 Pilotstudie på ULF</a:t>
            </a:r>
          </a:p>
          <a:p>
            <a:pPr fontAlgn="auto" hangingPunct="1">
              <a:buFontTx/>
              <a:buChar char="-"/>
            </a:pP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Samarbete med KMI</a:t>
            </a:r>
          </a:p>
          <a:p>
            <a:pPr fontAlgn="auto" hangingPunct="1">
              <a:buFontTx/>
              <a:buChar char="-"/>
            </a:pP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Det här påverkar</a:t>
            </a: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 bara det socialstatistiska systemet</a:t>
            </a:r>
          </a:p>
          <a:p>
            <a:pPr lvl="1" fontAlgn="auto" hangingPunct="1">
              <a:buFontTx/>
              <a:buChar char="-"/>
            </a:pP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Det miljöstatistiska systemet</a:t>
            </a:r>
          </a:p>
          <a:p>
            <a:pPr lvl="1" fontAlgn="auto" hangingPunct="1">
              <a:buFontTx/>
              <a:buChar char="-"/>
            </a:pP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Det ekonomiskstatistiska systemet</a:t>
            </a:r>
          </a:p>
          <a:p>
            <a:pPr lvl="1" fontAlgn="auto" hangingPunct="1">
              <a:buFontTx/>
              <a:buChar char="-"/>
            </a:pP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RegSAM</a:t>
            </a:r>
            <a:endParaRPr lang="sv-S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fontAlgn="auto" hangingPunct="1">
              <a:buFontTx/>
              <a:buChar char="-"/>
            </a:pP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PCA</a:t>
            </a:r>
          </a:p>
          <a:p>
            <a:pPr lvl="1" fontAlgn="auto" hangingPunct="1">
              <a:buFontTx/>
              <a:buChar char="-"/>
            </a:pP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Ämnesenheterna på SCB </a:t>
            </a:r>
          </a:p>
          <a:p>
            <a:pPr lvl="1" fontAlgn="auto" hangingPunct="1">
              <a:buFontTx/>
              <a:buChar char="-"/>
            </a:pP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Externa användare</a:t>
            </a:r>
          </a:p>
          <a:p>
            <a:pPr lvl="1" fontAlgn="auto" hangingPunct="1">
              <a:buFontTx/>
              <a:buChar char="-"/>
            </a:pPr>
            <a:r>
              <a:rPr lang="sv-S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m.fl.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44153-F3C8-4162-9E4A-59A65E5ADB6B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grey.png"/>
          <p:cNvPicPr>
            <a:picLocks noChangeAspect="1"/>
          </p:cNvPicPr>
          <p:nvPr userDrawn="1"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rgbClr val="FAA5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orange.png"/>
          <p:cNvPicPr>
            <a:picLocks noChangeAspect="1"/>
          </p:cNvPicPr>
          <p:nvPr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  <p:pic>
        <p:nvPicPr>
          <p:cNvPr id="21" name="Bildobjekt 20" descr="SCB-logga_orange.png"/>
          <p:cNvPicPr>
            <a:picLocks noChangeAspect="1"/>
          </p:cNvPicPr>
          <p:nvPr userDrawn="1"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493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blue.png"/>
          <p:cNvPicPr>
            <a:picLocks noChangeAspect="1"/>
          </p:cNvPicPr>
          <p:nvPr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blue.png"/>
          <p:cNvPicPr>
            <a:picLocks noChangeAspect="1"/>
          </p:cNvPicPr>
          <p:nvPr userDrawn="1"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rgbClr val="9A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en.png"/>
          <p:cNvPicPr>
            <a:picLocks noChangeAspect="1"/>
          </p:cNvPicPr>
          <p:nvPr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  <p:pic>
        <p:nvPicPr>
          <p:cNvPr id="21" name="Bildobjekt 20" descr="SCB-logga_green.png"/>
          <p:cNvPicPr>
            <a:picLocks noChangeAspect="1"/>
          </p:cNvPicPr>
          <p:nvPr userDrawn="1"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4" name="Bildobjekt 13" descr="SCB-logga_lila.png"/>
          <p:cNvPicPr>
            <a:picLocks noChangeAspect="1"/>
          </p:cNvPicPr>
          <p:nvPr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  <p:pic>
        <p:nvPicPr>
          <p:cNvPr id="21" name="Bildobjekt 20" descr="SCB-logga_lila.png"/>
          <p:cNvPicPr>
            <a:picLocks noChangeAspect="1"/>
          </p:cNvPicPr>
          <p:nvPr userDrawn="1"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2010-08-11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F1F4D1-35E4-46BA-AF81-4FD86FB65BBB}" type="datetimeFigureOut">
              <a:rPr lang="sv-SE" smtClean="0"/>
              <a:pPr/>
              <a:t>2010-08-11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logga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-32" y="757556"/>
            <a:ext cx="652218" cy="5345750"/>
          </a:xfrm>
          <a:prstGeom prst="rect">
            <a:avLst/>
          </a:prstGeom>
        </p:spPr>
      </p:pic>
      <p:pic>
        <p:nvPicPr>
          <p:cNvPr id="11" name="Bildobjekt 10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  <p:pic>
        <p:nvPicPr>
          <p:cNvPr id="9" name="Bildobjekt 8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66" r:id="rId3"/>
    <p:sldLayoutId id="2147483667" r:id="rId4"/>
    <p:sldLayoutId id="2147483668" r:id="rId5"/>
    <p:sldLayoutId id="2147483669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ina.andersson@scb.s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Det socialstatistiska systemet</a:t>
            </a:r>
            <a:endParaRPr lang="sv-SE" dirty="0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ENAR-projektet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Stina Andersson</a:t>
            </a:r>
          </a:p>
          <a:p>
            <a:r>
              <a:rPr lang="sv-SE" sz="1400" dirty="0" err="1" smtClean="0">
                <a:hlinkClick r:id="rId2"/>
              </a:rPr>
              <a:t>Stina.andersson@scb.se</a:t>
            </a:r>
            <a:endParaRPr lang="sv-SE" sz="1400" dirty="0" smtClean="0"/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Ämnesprojekt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sv-SE" sz="2400" dirty="0" smtClean="0"/>
              <a:t>Registervariabelkartläggning</a:t>
            </a:r>
          </a:p>
          <a:p>
            <a:pPr marL="342900" lvl="1" indent="-342900"/>
            <a:r>
              <a:rPr lang="sv-SE" sz="2400" dirty="0" smtClean="0"/>
              <a:t>En pilotstudie av Registervariabelkartläggningen</a:t>
            </a:r>
          </a:p>
          <a:p>
            <a:pPr marL="342900" lvl="1" indent="-342900">
              <a:buNone/>
            </a:pPr>
            <a:endParaRPr lang="sv-SE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på gång nu?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Metodprojekt</a:t>
            </a:r>
          </a:p>
          <a:p>
            <a:pPr lvl="1"/>
            <a:r>
              <a:rPr lang="sv-SE" dirty="0" smtClean="0"/>
              <a:t>Förändrad mät- och referensperiod i HEK, del 2</a:t>
            </a:r>
          </a:p>
          <a:p>
            <a:r>
              <a:rPr lang="sv-SE" dirty="0" smtClean="0"/>
              <a:t>Ämnesprojekt</a:t>
            </a:r>
          </a:p>
          <a:p>
            <a:pPr lvl="1"/>
            <a:r>
              <a:rPr lang="sv-SE" dirty="0" smtClean="0"/>
              <a:t>Implementering av kärnvariabler</a:t>
            </a:r>
          </a:p>
          <a:p>
            <a:pPr lvl="1"/>
            <a:r>
              <a:rPr lang="sv-SE" dirty="0" smtClean="0"/>
              <a:t>Gemensam redovisning</a:t>
            </a:r>
            <a:endParaRPr lang="sv-S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Framtiden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Eurostat - EPSS</a:t>
            </a:r>
          </a:p>
          <a:p>
            <a:r>
              <a:rPr lang="sv-SE" dirty="0" smtClean="0"/>
              <a:t>Definitioner</a:t>
            </a:r>
          </a:p>
          <a:p>
            <a:pPr lvl="1"/>
            <a:r>
              <a:rPr lang="sv-SE" dirty="0" smtClean="0"/>
              <a:t>Vad har vi för olika hushållsdefinitioner?</a:t>
            </a:r>
          </a:p>
          <a:p>
            <a:pPr lvl="1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Visionen</a:t>
            </a:r>
          </a:p>
          <a:p>
            <a:pPr lvl="1"/>
            <a:r>
              <a:rPr lang="sv-SE" dirty="0" smtClean="0"/>
              <a:t>Hur hänger allt ihop?</a:t>
            </a:r>
          </a:p>
          <a:p>
            <a:r>
              <a:rPr lang="sv-SE" dirty="0" smtClean="0"/>
              <a:t>Metodprojekt</a:t>
            </a:r>
            <a:endParaRPr lang="sv-SE" dirty="0"/>
          </a:p>
          <a:p>
            <a:r>
              <a:rPr lang="sv-SE" dirty="0" smtClean="0"/>
              <a:t>Ämnesprojekt</a:t>
            </a:r>
          </a:p>
          <a:p>
            <a:endParaRPr lang="sv-SE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Det socialstatistiska systemet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Vision</a:t>
            </a:r>
          </a:p>
          <a:p>
            <a:r>
              <a:rPr lang="sv-SE" dirty="0" smtClean="0"/>
              <a:t>Vad har gjorts?</a:t>
            </a:r>
          </a:p>
          <a:p>
            <a:r>
              <a:rPr lang="sv-SE" dirty="0" smtClean="0"/>
              <a:t>Vad är på gång?</a:t>
            </a:r>
          </a:p>
          <a:p>
            <a:r>
              <a:rPr lang="sv-SE" dirty="0" smtClean="0"/>
              <a:t>Framtiden</a:t>
            </a:r>
          </a:p>
          <a:p>
            <a:r>
              <a:rPr lang="sv-SE" dirty="0" smtClean="0"/>
              <a:t>Sammanfattning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Visionen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dirty="0" smtClean="0"/>
              <a:t>	</a:t>
            </a:r>
          </a:p>
          <a:p>
            <a:pPr>
              <a:buNone/>
            </a:pPr>
            <a:endParaRPr lang="sv-SE" b="1" dirty="0" smtClean="0"/>
          </a:p>
          <a:p>
            <a:pPr>
              <a:buNone/>
            </a:pPr>
            <a:r>
              <a:rPr lang="sv-SE" b="1" dirty="0" smtClean="0"/>
              <a:t>	Utveckla ett system som ger en sammanhållen bild över samhället och som så långt som möjligt utgår från en samordnad statistikproduktion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Avgränsning av visionen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Steg 1: </a:t>
            </a:r>
          </a:p>
          <a:p>
            <a:pPr lvl="1"/>
            <a:r>
              <a:rPr lang="sv-SE" dirty="0" smtClean="0"/>
              <a:t>Arbetskraftsundersökningarna (AKU)</a:t>
            </a:r>
          </a:p>
          <a:p>
            <a:pPr lvl="1"/>
            <a:r>
              <a:rPr lang="sv-SE" dirty="0" smtClean="0"/>
              <a:t>Undersökningen om levnadsförhållanden (ULF)</a:t>
            </a:r>
          </a:p>
          <a:p>
            <a:pPr lvl="1"/>
            <a:r>
              <a:rPr lang="sv-SE" dirty="0" smtClean="0"/>
              <a:t>Hushållens ekonomi (HEK)</a:t>
            </a:r>
          </a:p>
          <a:p>
            <a:pPr lvl="1"/>
            <a:r>
              <a:rPr lang="sv-SE" dirty="0" smtClean="0"/>
              <a:t>Hushållens utgifter (HUT)</a:t>
            </a:r>
          </a:p>
          <a:p>
            <a:pPr lvl="1"/>
            <a:r>
              <a:rPr lang="sv-SE" dirty="0" smtClean="0"/>
              <a:t>Partisympatiundersökningen (PSU)</a:t>
            </a:r>
          </a:p>
          <a:p>
            <a:r>
              <a:rPr lang="sv-SE" dirty="0" smtClean="0"/>
              <a:t>Steg 2:</a:t>
            </a:r>
          </a:p>
          <a:p>
            <a:pPr lvl="1"/>
            <a:r>
              <a:rPr lang="sv-SE" dirty="0" smtClean="0"/>
              <a:t>Samtliga undersökningar inom avdelningen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Visionen</a:t>
            </a:r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4477" y="3103141"/>
            <a:ext cx="6253559" cy="15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3071802" y="1928802"/>
            <a:ext cx="4429128" cy="1123951"/>
          </a:xfrm>
          <a:prstGeom prst="flowChartAlternateProcess">
            <a:avLst/>
          </a:prstGeom>
          <a:solidFill>
            <a:srgbClr val="92D05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v-SE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Frågevariabler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071934" y="2643182"/>
            <a:ext cx="1743075" cy="790575"/>
          </a:xfrm>
          <a:prstGeom prst="flowChartAlternateProcess">
            <a:avLst/>
          </a:prstGeom>
          <a:solidFill>
            <a:srgbClr val="00B0F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Kärnvariabler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2357430"/>
            <a:ext cx="171291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40758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Det socialstatistiska systemet</a:t>
            </a:r>
            <a:endParaRPr lang="sv-SE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80" y="1628800"/>
            <a:ext cx="8907879" cy="477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Det socialstatistiska systemet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Ett arbetssätt – allt hänger ihop!</a:t>
            </a:r>
          </a:p>
          <a:p>
            <a:r>
              <a:rPr lang="sv-SE" dirty="0" smtClean="0"/>
              <a:t>Strukturerat datalager</a:t>
            </a:r>
          </a:p>
          <a:p>
            <a:r>
              <a:rPr lang="sv-SE" dirty="0" smtClean="0"/>
              <a:t>Dokumentation</a:t>
            </a:r>
          </a:p>
          <a:p>
            <a:r>
              <a:rPr lang="sv-SE" dirty="0" smtClean="0"/>
              <a:t>Gemensam redovisning</a:t>
            </a:r>
          </a:p>
          <a:p>
            <a:pPr lvl="1"/>
            <a:r>
              <a:rPr lang="sv-SE" dirty="0" smtClean="0"/>
              <a:t>Kärnvariabler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har vi gjort i projektet?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Metodprojekt</a:t>
            </a:r>
          </a:p>
          <a:p>
            <a:r>
              <a:rPr lang="sv-SE" dirty="0" smtClean="0"/>
              <a:t>Ämnesprojekt</a:t>
            </a:r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Metodprojekt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sv-SE" sz="2400" dirty="0" err="1" smtClean="0"/>
              <a:t>Estimation</a:t>
            </a:r>
            <a:r>
              <a:rPr lang="sv-SE" sz="2400" dirty="0" smtClean="0"/>
              <a:t> för konsistens mellan undersökningar inom ett socialstatistiskt system</a:t>
            </a:r>
          </a:p>
          <a:p>
            <a:pPr marL="342900" lvl="1" indent="-342900"/>
            <a:r>
              <a:rPr lang="sv-SE" sz="2400" dirty="0" smtClean="0"/>
              <a:t>Urvalssamordning</a:t>
            </a:r>
          </a:p>
          <a:p>
            <a:pPr marL="342900" lvl="1" indent="-342900"/>
            <a:r>
              <a:rPr lang="sv-SE" sz="2400" dirty="0" smtClean="0"/>
              <a:t>Samordning av referens- och mättider</a:t>
            </a:r>
          </a:p>
          <a:p>
            <a:pPr marL="342900" lvl="1" indent="-342900"/>
            <a:r>
              <a:rPr lang="sv-SE" sz="2400" dirty="0" smtClean="0"/>
              <a:t>Urvalssamordning</a:t>
            </a:r>
          </a:p>
          <a:p>
            <a:pPr marL="342900" lvl="1" indent="-342900"/>
            <a:r>
              <a:rPr lang="sv-SE" sz="2400" dirty="0" smtClean="0"/>
              <a:t>Samordning av referens- och mätperioder, etapp 2</a:t>
            </a:r>
          </a:p>
          <a:p>
            <a:pPr marL="342900" lvl="1" indent="-342900"/>
            <a:r>
              <a:rPr lang="sv-SE" sz="2400" dirty="0" smtClean="0"/>
              <a:t>Förändringar av mät- och referensperiod i Hushållens ekonomi (HEK)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B-Mall 2010">
  <a:themeElements>
    <a:clrScheme name="Temafärger-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A50F"/>
      </a:accent1>
      <a:accent2>
        <a:srgbClr val="9A9A9A"/>
      </a:accent2>
      <a:accent3>
        <a:srgbClr val="F0F0F0"/>
      </a:accent3>
      <a:accent4>
        <a:srgbClr val="0493AC"/>
      </a:accent4>
      <a:accent5>
        <a:srgbClr val="9AB23B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 2010</Template>
  <TotalTime>380</TotalTime>
  <Words>377</Words>
  <Application>Microsoft Office PowerPoint</Application>
  <PresentationFormat>Bildspel på skärmen (4:3)</PresentationFormat>
  <Paragraphs>92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SCB-Mall 2010</vt:lpstr>
      <vt:lpstr>Det socialstatistiska systemet</vt:lpstr>
      <vt:lpstr>Det socialstatistiska systemet</vt:lpstr>
      <vt:lpstr>Visionen</vt:lpstr>
      <vt:lpstr>Avgränsning av visionen</vt:lpstr>
      <vt:lpstr>Visionen</vt:lpstr>
      <vt:lpstr>Det socialstatistiska systemet</vt:lpstr>
      <vt:lpstr>Det socialstatistiska systemet</vt:lpstr>
      <vt:lpstr>Vad har vi gjort i projektet?</vt:lpstr>
      <vt:lpstr>Metodprojekt</vt:lpstr>
      <vt:lpstr>Ämnesprojekt</vt:lpstr>
      <vt:lpstr>Vad är på gång nu?</vt:lpstr>
      <vt:lpstr>Framtiden</vt:lpstr>
      <vt:lpstr>Sammanfattning</vt:lpstr>
    </vt:vector>
  </TitlesOfParts>
  <Company>SCB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socialstatistiska systemet</dc:title>
  <dc:creator>scbsust</dc:creator>
  <cp:lastModifiedBy>scbstna</cp:lastModifiedBy>
  <cp:revision>11</cp:revision>
  <dcterms:created xsi:type="dcterms:W3CDTF">2010-06-17T10:51:15Z</dcterms:created>
  <dcterms:modified xsi:type="dcterms:W3CDTF">2010-08-11T07:28:56Z</dcterms:modified>
</cp:coreProperties>
</file>