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0"/>
  </p:notesMasterIdLst>
  <p:handoutMasterIdLst>
    <p:handoutMasterId r:id="rId11"/>
  </p:handout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B23B"/>
    <a:srgbClr val="0493AC"/>
    <a:srgbClr val="FAA50F"/>
    <a:srgbClr val="F0F0F0"/>
    <a:srgbClr val="9A9A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8" autoAdjust="0"/>
  </p:normalViewPr>
  <p:slideViewPr>
    <p:cSldViewPr>
      <p:cViewPr varScale="1">
        <p:scale>
          <a:sx n="95" d="100"/>
          <a:sy n="95" d="100"/>
        </p:scale>
        <p:origin x="-9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DF23A-A570-444B-8FF5-5D00D3713898}" type="datetimeFigureOut">
              <a:rPr lang="sv-SE" smtClean="0"/>
              <a:pPr/>
              <a:t>2010-08-09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505A-ED9F-4832-B24D-A6432834F6C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D1E92-A0A3-4303-B239-28AE3905C26D}" type="datetimeFigureOut">
              <a:rPr lang="sv-SE" smtClean="0"/>
              <a:pPr/>
              <a:t>2010-08-09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29274-CAD4-4703-83F5-FE2C76A2268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Digitaliserade tryckta statistiska publikationer finns på </a:t>
            </a:r>
            <a:r>
              <a:rPr lang="sv-SE" dirty="0" err="1" smtClean="0"/>
              <a:t>www.scb.se</a:t>
            </a:r>
            <a:r>
              <a:rPr lang="sv-SE" dirty="0" smtClean="0"/>
              <a:t> under Hitta</a:t>
            </a:r>
            <a:r>
              <a:rPr lang="sv-SE" baseline="0" dirty="0" smtClean="0"/>
              <a:t> statistik &gt; Historisk statistik.</a:t>
            </a:r>
          </a:p>
          <a:p>
            <a:endParaRPr lang="sv-SE" baseline="0" dirty="0" smtClean="0"/>
          </a:p>
          <a:p>
            <a:r>
              <a:rPr lang="sv-SE" baseline="0" dirty="0" smtClean="0"/>
              <a:t>Mitt i bilden finns en kort </a:t>
            </a:r>
            <a:r>
              <a:rPr lang="sv-SE" baseline="0" dirty="0" err="1" smtClean="0"/>
              <a:t>presentaton</a:t>
            </a:r>
            <a:r>
              <a:rPr lang="sv-SE" baseline="0" dirty="0" smtClean="0"/>
              <a:t> av Lots- och fyrinrättningen … (</a:t>
            </a:r>
            <a:r>
              <a:rPr lang="sv-SE" baseline="0" dirty="0" err="1" smtClean="0"/>
              <a:t>BiSOS</a:t>
            </a:r>
            <a:r>
              <a:rPr lang="sv-SE" baseline="0" dirty="0" smtClean="0"/>
              <a:t> T)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9274-CAD4-4703-83F5-FE2C76A22684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BiSOS</a:t>
            </a:r>
            <a:r>
              <a:rPr lang="sv-SE" baseline="0" dirty="0" smtClean="0"/>
              <a:t> innehåller text och tabeller, liksom bilder i svartvit, gråskala och färg.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9274-CAD4-4703-83F5-FE2C76A22684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Karta utvisande</a:t>
            </a:r>
            <a:r>
              <a:rPr lang="sv-SE" baseline="0" dirty="0" smtClean="0"/>
              <a:t> rödsotens och </a:t>
            </a:r>
            <a:r>
              <a:rPr lang="sv-SE" baseline="0" dirty="0" err="1" smtClean="0"/>
              <a:t>difteritens</a:t>
            </a:r>
            <a:r>
              <a:rPr lang="sv-SE" baseline="0" dirty="0" smtClean="0"/>
              <a:t> utbredning i Sverige 1865. </a:t>
            </a:r>
          </a:p>
          <a:p>
            <a:r>
              <a:rPr lang="sv-SE" baseline="0" dirty="0" smtClean="0"/>
              <a:t>Färger tillagda förhand vid publiceringen..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9274-CAD4-4703-83F5-FE2C76A22684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För att få en bra presentation utnyttjar vi bokmärken till vänster.</a:t>
            </a:r>
          </a:p>
          <a:p>
            <a:r>
              <a:rPr lang="sv-SE" dirty="0" smtClean="0"/>
              <a:t>Till höger finns bokuppslaget.</a:t>
            </a:r>
          </a:p>
          <a:p>
            <a:r>
              <a:rPr lang="sv-SE" dirty="0" smtClean="0"/>
              <a:t>Här visar vi titelsidan till höger. </a:t>
            </a:r>
          </a:p>
          <a:p>
            <a:r>
              <a:rPr lang="sv-SE" dirty="0" smtClean="0"/>
              <a:t>Mitt emot titelsidan finns alltid en inledning med F</a:t>
            </a:r>
            <a:r>
              <a:rPr lang="sv-SE" baseline="0" dirty="0" smtClean="0"/>
              <a:t>öregångare, Efterföljare och Översiktspublikation, </a:t>
            </a:r>
          </a:p>
          <a:p>
            <a:r>
              <a:rPr lang="sv-SE" baseline="0" dirty="0" smtClean="0"/>
              <a:t>samt digitaliseringsinformation (t.ex. att </a:t>
            </a:r>
            <a:r>
              <a:rPr lang="sv-SE" baseline="0" dirty="0" err="1" smtClean="0"/>
              <a:t>serrieuppgift</a:t>
            </a:r>
            <a:r>
              <a:rPr lang="sv-SE" baseline="0" dirty="0" smtClean="0"/>
              <a:t> lagts till, innehållsförteckning har skapats) </a:t>
            </a:r>
            <a:r>
              <a:rPr lang="sv-SE" baseline="0" dirty="0" err="1" smtClean="0"/>
              <a:t>ooh</a:t>
            </a:r>
            <a:endParaRPr lang="sv-SE" baseline="0" dirty="0" smtClean="0"/>
          </a:p>
          <a:p>
            <a:r>
              <a:rPr lang="sv-SE" baseline="0" dirty="0" smtClean="0"/>
              <a:t>med den unika </a:t>
            </a:r>
            <a:r>
              <a:rPr lang="sv-SE" baseline="0" dirty="0" err="1" smtClean="0"/>
              <a:t>identifikatorn</a:t>
            </a:r>
            <a:r>
              <a:rPr lang="sv-SE" baseline="0" dirty="0" smtClean="0"/>
              <a:t> URN:NBN.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9274-CAD4-4703-83F5-FE2C76A22684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Tabeller i löpande text</a:t>
            </a:r>
            <a:r>
              <a:rPr lang="sv-SE" baseline="0" dirty="0" smtClean="0"/>
              <a:t> och med rubrik i högermarginalen.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9274-CAD4-4703-83F5-FE2C76A22684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Tabeller</a:t>
            </a:r>
            <a:r>
              <a:rPr lang="sv-SE" baseline="0" dirty="0" smtClean="0"/>
              <a:t> över uppslag. Viktigt att rader håller ihop över uppslaget.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9274-CAD4-4703-83F5-FE2C76A22684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2010-08-09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2" name="Grupp 12"/>
          <p:cNvGrpSpPr/>
          <p:nvPr/>
        </p:nvGrpSpPr>
        <p:grpSpPr>
          <a:xfrm>
            <a:off x="8604504" y="3342694"/>
            <a:ext cx="539496" cy="3158140"/>
            <a:chOff x="1643042" y="428604"/>
            <a:chExt cx="539496" cy="3158140"/>
          </a:xfrm>
        </p:grpSpPr>
        <p:pic>
          <p:nvPicPr>
            <p:cNvPr id="7" name="Bildobjekt 6" descr="BA10756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43042" y="428604"/>
              <a:ext cx="539496" cy="539496"/>
            </a:xfrm>
            <a:prstGeom prst="rect">
              <a:avLst/>
            </a:prstGeom>
          </p:spPr>
        </p:pic>
        <p:pic>
          <p:nvPicPr>
            <p:cNvPr id="8" name="Bildobjekt 7" descr="iStock_000002716975XSmall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43042" y="2382004"/>
              <a:ext cx="539496" cy="539496"/>
            </a:xfrm>
            <a:prstGeom prst="rect">
              <a:avLst/>
            </a:prstGeom>
          </p:spPr>
        </p:pic>
        <p:pic>
          <p:nvPicPr>
            <p:cNvPr id="9" name="Bildobjekt 8" descr="iStock_000006202820XSmall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43042" y="1721922"/>
              <a:ext cx="539496" cy="539496"/>
            </a:xfrm>
            <a:prstGeom prst="rect">
              <a:avLst/>
            </a:prstGeom>
          </p:spPr>
        </p:pic>
        <p:pic>
          <p:nvPicPr>
            <p:cNvPr id="10" name="Bildobjekt 9" descr="MK10676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43042" y="1071546"/>
              <a:ext cx="539496" cy="539496"/>
            </a:xfrm>
            <a:prstGeom prst="rect">
              <a:avLst/>
            </a:prstGeom>
          </p:spPr>
        </p:pic>
        <p:pic>
          <p:nvPicPr>
            <p:cNvPr id="11" name="Bildobjekt 10" descr="iStock_000000753328XSmall.jp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643042" y="3047248"/>
              <a:ext cx="539496" cy="539496"/>
            </a:xfrm>
            <a:prstGeom prst="rect">
              <a:avLst/>
            </a:prstGeom>
          </p:spPr>
        </p:pic>
      </p:grpSp>
      <p:pic>
        <p:nvPicPr>
          <p:cNvPr id="15" name="Bildobjekt 14" descr="SCB-logga_grey.png"/>
          <p:cNvPicPr>
            <a:picLocks noChangeAspect="1"/>
          </p:cNvPicPr>
          <p:nvPr/>
        </p:nvPicPr>
        <p:blipFill>
          <a:blip r:embed="rId7" cstate="print"/>
          <a:srcRect t="5209" r="15358" b="2083"/>
          <a:stretch>
            <a:fillRect/>
          </a:stretch>
        </p:blipFill>
        <p:spPr>
          <a:xfrm>
            <a:off x="0" y="0"/>
            <a:ext cx="1142976" cy="6357958"/>
          </a:xfrm>
          <a:prstGeom prst="rect">
            <a:avLst/>
          </a:prstGeom>
        </p:spPr>
      </p:pic>
      <p:pic>
        <p:nvPicPr>
          <p:cNvPr id="21" name="Bildobjekt 20" descr="SCB-logga_grey.png"/>
          <p:cNvPicPr>
            <a:picLocks noChangeAspect="1"/>
          </p:cNvPicPr>
          <p:nvPr userDrawn="1"/>
        </p:nvPicPr>
        <p:blipFill>
          <a:blip r:embed="rId7" cstate="print"/>
          <a:srcRect t="5209" r="15358" b="2083"/>
          <a:stretch>
            <a:fillRect/>
          </a:stretch>
        </p:blipFill>
        <p:spPr>
          <a:xfrm>
            <a:off x="0" y="0"/>
            <a:ext cx="1142976" cy="63579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2010-08-09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2010-08-09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489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25069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2010-08-09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2010-08-09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2010-08-09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2010-08-09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2010-08-09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">
    <p:bg>
      <p:bgPr>
        <a:solidFill>
          <a:srgbClr val="FAA5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2010-08-09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2" name="Grupp 12"/>
          <p:cNvGrpSpPr/>
          <p:nvPr/>
        </p:nvGrpSpPr>
        <p:grpSpPr>
          <a:xfrm>
            <a:off x="8604504" y="3342694"/>
            <a:ext cx="539496" cy="3158140"/>
            <a:chOff x="1643042" y="428604"/>
            <a:chExt cx="539496" cy="3158140"/>
          </a:xfrm>
        </p:grpSpPr>
        <p:pic>
          <p:nvPicPr>
            <p:cNvPr id="7" name="Bildobjekt 6" descr="BA10756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43042" y="428604"/>
              <a:ext cx="539496" cy="539496"/>
            </a:xfrm>
            <a:prstGeom prst="rect">
              <a:avLst/>
            </a:prstGeom>
          </p:spPr>
        </p:pic>
        <p:pic>
          <p:nvPicPr>
            <p:cNvPr id="8" name="Bildobjekt 7" descr="iStock_000002716975XSmall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43042" y="2382004"/>
              <a:ext cx="539496" cy="539496"/>
            </a:xfrm>
            <a:prstGeom prst="rect">
              <a:avLst/>
            </a:prstGeom>
          </p:spPr>
        </p:pic>
        <p:pic>
          <p:nvPicPr>
            <p:cNvPr id="9" name="Bildobjekt 8" descr="iStock_000006202820XSmall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43042" y="1721922"/>
              <a:ext cx="539496" cy="539496"/>
            </a:xfrm>
            <a:prstGeom prst="rect">
              <a:avLst/>
            </a:prstGeom>
          </p:spPr>
        </p:pic>
        <p:pic>
          <p:nvPicPr>
            <p:cNvPr id="10" name="Bildobjekt 9" descr="MK10676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43042" y="1071546"/>
              <a:ext cx="539496" cy="539496"/>
            </a:xfrm>
            <a:prstGeom prst="rect">
              <a:avLst/>
            </a:prstGeom>
          </p:spPr>
        </p:pic>
        <p:pic>
          <p:nvPicPr>
            <p:cNvPr id="11" name="Bildobjekt 10" descr="iStock_000000753328XSmall.jp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643042" y="3047248"/>
              <a:ext cx="539496" cy="539496"/>
            </a:xfrm>
            <a:prstGeom prst="rect">
              <a:avLst/>
            </a:prstGeom>
          </p:spPr>
        </p:pic>
      </p:grpSp>
      <p:pic>
        <p:nvPicPr>
          <p:cNvPr id="15" name="Bildobjekt 14" descr="SCB-logga_orange.png"/>
          <p:cNvPicPr>
            <a:picLocks noChangeAspect="1"/>
          </p:cNvPicPr>
          <p:nvPr/>
        </p:nvPicPr>
        <p:blipFill>
          <a:blip r:embed="rId7" cstate="print"/>
          <a:srcRect t="5209" r="20649" b="2106"/>
          <a:stretch>
            <a:fillRect/>
          </a:stretch>
        </p:blipFill>
        <p:spPr>
          <a:xfrm>
            <a:off x="0" y="7200"/>
            <a:ext cx="1071538" cy="6286520"/>
          </a:xfrm>
          <a:prstGeom prst="rect">
            <a:avLst/>
          </a:prstGeom>
        </p:spPr>
      </p:pic>
      <p:pic>
        <p:nvPicPr>
          <p:cNvPr id="21" name="Bildobjekt 20" descr="SCB-logga_orange.png"/>
          <p:cNvPicPr>
            <a:picLocks noChangeAspect="1"/>
          </p:cNvPicPr>
          <p:nvPr userDrawn="1"/>
        </p:nvPicPr>
        <p:blipFill>
          <a:blip r:embed="rId7" cstate="print"/>
          <a:srcRect t="5209" r="20649" b="2106"/>
          <a:stretch>
            <a:fillRect/>
          </a:stretch>
        </p:blipFill>
        <p:spPr>
          <a:xfrm>
            <a:off x="0" y="7200"/>
            <a:ext cx="1071538" cy="6286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Rubrikbild">
    <p:bg>
      <p:bgPr>
        <a:solidFill>
          <a:srgbClr val="049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2010-08-09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2" name="Grupp 12"/>
          <p:cNvGrpSpPr/>
          <p:nvPr/>
        </p:nvGrpSpPr>
        <p:grpSpPr>
          <a:xfrm>
            <a:off x="8604504" y="3342694"/>
            <a:ext cx="539496" cy="3158140"/>
            <a:chOff x="1643042" y="428604"/>
            <a:chExt cx="539496" cy="3158140"/>
          </a:xfrm>
        </p:grpSpPr>
        <p:pic>
          <p:nvPicPr>
            <p:cNvPr id="7" name="Bildobjekt 6" descr="BA10756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43042" y="428604"/>
              <a:ext cx="539496" cy="539496"/>
            </a:xfrm>
            <a:prstGeom prst="rect">
              <a:avLst/>
            </a:prstGeom>
          </p:spPr>
        </p:pic>
        <p:pic>
          <p:nvPicPr>
            <p:cNvPr id="8" name="Bildobjekt 7" descr="iStock_000002716975XSmall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43042" y="2382004"/>
              <a:ext cx="539496" cy="539496"/>
            </a:xfrm>
            <a:prstGeom prst="rect">
              <a:avLst/>
            </a:prstGeom>
          </p:spPr>
        </p:pic>
        <p:pic>
          <p:nvPicPr>
            <p:cNvPr id="9" name="Bildobjekt 8" descr="iStock_000006202820XSmall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43042" y="1721922"/>
              <a:ext cx="539496" cy="539496"/>
            </a:xfrm>
            <a:prstGeom prst="rect">
              <a:avLst/>
            </a:prstGeom>
          </p:spPr>
        </p:pic>
        <p:pic>
          <p:nvPicPr>
            <p:cNvPr id="10" name="Bildobjekt 9" descr="MK10676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43042" y="1071546"/>
              <a:ext cx="539496" cy="539496"/>
            </a:xfrm>
            <a:prstGeom prst="rect">
              <a:avLst/>
            </a:prstGeom>
          </p:spPr>
        </p:pic>
        <p:pic>
          <p:nvPicPr>
            <p:cNvPr id="11" name="Bildobjekt 10" descr="iStock_000000753328XSmall.jp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643042" y="3047248"/>
              <a:ext cx="539496" cy="539496"/>
            </a:xfrm>
            <a:prstGeom prst="rect">
              <a:avLst/>
            </a:prstGeom>
          </p:spPr>
        </p:pic>
      </p:grpSp>
      <p:pic>
        <p:nvPicPr>
          <p:cNvPr id="15" name="Bildobjekt 14" descr="SCB-logga_blue.png"/>
          <p:cNvPicPr>
            <a:picLocks noChangeAspect="1"/>
          </p:cNvPicPr>
          <p:nvPr/>
        </p:nvPicPr>
        <p:blipFill>
          <a:blip r:embed="rId7" cstate="print"/>
          <a:srcRect t="5209" r="15790" b="2083"/>
          <a:stretch>
            <a:fillRect/>
          </a:stretch>
        </p:blipFill>
        <p:spPr>
          <a:xfrm>
            <a:off x="0" y="0"/>
            <a:ext cx="1142976" cy="6357958"/>
          </a:xfrm>
          <a:prstGeom prst="rect">
            <a:avLst/>
          </a:prstGeom>
        </p:spPr>
      </p:pic>
      <p:pic>
        <p:nvPicPr>
          <p:cNvPr id="21" name="Bildobjekt 20" descr="SCB-logga_blue.png"/>
          <p:cNvPicPr>
            <a:picLocks noChangeAspect="1"/>
          </p:cNvPicPr>
          <p:nvPr userDrawn="1"/>
        </p:nvPicPr>
        <p:blipFill>
          <a:blip r:embed="rId7" cstate="print"/>
          <a:srcRect t="5209" r="15790" b="2083"/>
          <a:stretch>
            <a:fillRect/>
          </a:stretch>
        </p:blipFill>
        <p:spPr>
          <a:xfrm>
            <a:off x="0" y="0"/>
            <a:ext cx="1142976" cy="63579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Rubrikbild">
    <p:bg>
      <p:bgPr>
        <a:solidFill>
          <a:srgbClr val="9AB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2010-08-09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2" name="Grupp 12"/>
          <p:cNvGrpSpPr/>
          <p:nvPr/>
        </p:nvGrpSpPr>
        <p:grpSpPr>
          <a:xfrm>
            <a:off x="8604504" y="3342694"/>
            <a:ext cx="539496" cy="3158140"/>
            <a:chOff x="1643042" y="428604"/>
            <a:chExt cx="539496" cy="3158140"/>
          </a:xfrm>
        </p:grpSpPr>
        <p:pic>
          <p:nvPicPr>
            <p:cNvPr id="7" name="Bildobjekt 6" descr="BA10756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43042" y="428604"/>
              <a:ext cx="539496" cy="539496"/>
            </a:xfrm>
            <a:prstGeom prst="rect">
              <a:avLst/>
            </a:prstGeom>
          </p:spPr>
        </p:pic>
        <p:pic>
          <p:nvPicPr>
            <p:cNvPr id="8" name="Bildobjekt 7" descr="iStock_000002716975XSmall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43042" y="2382004"/>
              <a:ext cx="539496" cy="539496"/>
            </a:xfrm>
            <a:prstGeom prst="rect">
              <a:avLst/>
            </a:prstGeom>
          </p:spPr>
        </p:pic>
        <p:pic>
          <p:nvPicPr>
            <p:cNvPr id="9" name="Bildobjekt 8" descr="iStock_000006202820XSmall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43042" y="1721922"/>
              <a:ext cx="539496" cy="539496"/>
            </a:xfrm>
            <a:prstGeom prst="rect">
              <a:avLst/>
            </a:prstGeom>
          </p:spPr>
        </p:pic>
        <p:pic>
          <p:nvPicPr>
            <p:cNvPr id="10" name="Bildobjekt 9" descr="MK10676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43042" y="1071546"/>
              <a:ext cx="539496" cy="539496"/>
            </a:xfrm>
            <a:prstGeom prst="rect">
              <a:avLst/>
            </a:prstGeom>
          </p:spPr>
        </p:pic>
        <p:pic>
          <p:nvPicPr>
            <p:cNvPr id="11" name="Bildobjekt 10" descr="iStock_000000753328XSmall.jp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643042" y="3047248"/>
              <a:ext cx="539496" cy="539496"/>
            </a:xfrm>
            <a:prstGeom prst="rect">
              <a:avLst/>
            </a:prstGeom>
          </p:spPr>
        </p:pic>
      </p:grpSp>
      <p:pic>
        <p:nvPicPr>
          <p:cNvPr id="15" name="Bildobjekt 14" descr="SCB-logga_green.png"/>
          <p:cNvPicPr>
            <a:picLocks noChangeAspect="1"/>
          </p:cNvPicPr>
          <p:nvPr/>
        </p:nvPicPr>
        <p:blipFill>
          <a:blip r:embed="rId7" cstate="print"/>
          <a:srcRect t="21192" r="39131" b="23179"/>
          <a:stretch>
            <a:fillRect/>
          </a:stretch>
        </p:blipFill>
        <p:spPr>
          <a:xfrm>
            <a:off x="0" y="691076"/>
            <a:ext cx="857255" cy="6000792"/>
          </a:xfrm>
          <a:prstGeom prst="rect">
            <a:avLst/>
          </a:prstGeom>
        </p:spPr>
      </p:pic>
      <p:pic>
        <p:nvPicPr>
          <p:cNvPr id="21" name="Bildobjekt 20" descr="SCB-logga_green.png"/>
          <p:cNvPicPr>
            <a:picLocks noChangeAspect="1"/>
          </p:cNvPicPr>
          <p:nvPr userDrawn="1"/>
        </p:nvPicPr>
        <p:blipFill>
          <a:blip r:embed="rId7" cstate="print"/>
          <a:srcRect t="21192" r="39131" b="23179"/>
          <a:stretch>
            <a:fillRect/>
          </a:stretch>
        </p:blipFill>
        <p:spPr>
          <a:xfrm>
            <a:off x="0" y="691076"/>
            <a:ext cx="857255" cy="60007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Rubrikbil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2010-08-09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2" name="Grupp 12"/>
          <p:cNvGrpSpPr/>
          <p:nvPr/>
        </p:nvGrpSpPr>
        <p:grpSpPr>
          <a:xfrm>
            <a:off x="8604504" y="3342694"/>
            <a:ext cx="539496" cy="3158140"/>
            <a:chOff x="1643042" y="428604"/>
            <a:chExt cx="539496" cy="3158140"/>
          </a:xfrm>
        </p:grpSpPr>
        <p:pic>
          <p:nvPicPr>
            <p:cNvPr id="7" name="Bildobjekt 6" descr="BA10756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43042" y="428604"/>
              <a:ext cx="539496" cy="539496"/>
            </a:xfrm>
            <a:prstGeom prst="rect">
              <a:avLst/>
            </a:prstGeom>
          </p:spPr>
        </p:pic>
        <p:pic>
          <p:nvPicPr>
            <p:cNvPr id="8" name="Bildobjekt 7" descr="iStock_000002716975XSmall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43042" y="2382004"/>
              <a:ext cx="539496" cy="539496"/>
            </a:xfrm>
            <a:prstGeom prst="rect">
              <a:avLst/>
            </a:prstGeom>
          </p:spPr>
        </p:pic>
        <p:pic>
          <p:nvPicPr>
            <p:cNvPr id="9" name="Bildobjekt 8" descr="iStock_000006202820XSmall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43042" y="1721922"/>
              <a:ext cx="539496" cy="539496"/>
            </a:xfrm>
            <a:prstGeom prst="rect">
              <a:avLst/>
            </a:prstGeom>
          </p:spPr>
        </p:pic>
        <p:pic>
          <p:nvPicPr>
            <p:cNvPr id="10" name="Bildobjekt 9" descr="MK10676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43042" y="1071546"/>
              <a:ext cx="539496" cy="539496"/>
            </a:xfrm>
            <a:prstGeom prst="rect">
              <a:avLst/>
            </a:prstGeom>
          </p:spPr>
        </p:pic>
        <p:pic>
          <p:nvPicPr>
            <p:cNvPr id="11" name="Bildobjekt 10" descr="iStock_000000753328XSmall.jp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643042" y="3047248"/>
              <a:ext cx="539496" cy="539496"/>
            </a:xfrm>
            <a:prstGeom prst="rect">
              <a:avLst/>
            </a:prstGeom>
          </p:spPr>
        </p:pic>
      </p:grpSp>
      <p:pic>
        <p:nvPicPr>
          <p:cNvPr id="14" name="Bildobjekt 13" descr="SCB-logga_lila.png"/>
          <p:cNvPicPr>
            <a:picLocks noChangeAspect="1"/>
          </p:cNvPicPr>
          <p:nvPr/>
        </p:nvPicPr>
        <p:blipFill>
          <a:blip r:embed="rId7" cstate="print"/>
          <a:srcRect t="3335"/>
          <a:stretch>
            <a:fillRect/>
          </a:stretch>
        </p:blipFill>
        <p:spPr>
          <a:xfrm>
            <a:off x="-32" y="71414"/>
            <a:ext cx="1181227" cy="6629286"/>
          </a:xfrm>
          <a:prstGeom prst="rect">
            <a:avLst/>
          </a:prstGeom>
        </p:spPr>
      </p:pic>
      <p:pic>
        <p:nvPicPr>
          <p:cNvPr id="21" name="Bildobjekt 20" descr="SCB-logga_lila.png"/>
          <p:cNvPicPr>
            <a:picLocks noChangeAspect="1"/>
          </p:cNvPicPr>
          <p:nvPr userDrawn="1"/>
        </p:nvPicPr>
        <p:blipFill>
          <a:blip r:embed="rId7" cstate="print"/>
          <a:srcRect t="3335"/>
          <a:stretch>
            <a:fillRect/>
          </a:stretch>
        </p:blipFill>
        <p:spPr>
          <a:xfrm>
            <a:off x="-32" y="71414"/>
            <a:ext cx="1181227" cy="66292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8887" y="4406900"/>
            <a:ext cx="72358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8887" y="2906713"/>
            <a:ext cx="72358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2010-08-09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6370" y="274638"/>
            <a:ext cx="6628743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236912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247571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2010-08-09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6371" y="274638"/>
            <a:ext cx="663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8888" y="1535113"/>
            <a:ext cx="32385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258888" y="2174875"/>
            <a:ext cx="32385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236231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2362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2010-08-09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56370" y="378212"/>
            <a:ext cx="74304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6370" y="1600200"/>
            <a:ext cx="74304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263804" y="6492899"/>
            <a:ext cx="1326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2F1F4D1-35E4-46BA-AF81-4FD86FB65BBB}" type="datetimeFigureOut">
              <a:rPr lang="sv-SE" smtClean="0"/>
              <a:pPr/>
              <a:t>2010-08-09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10432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logga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32" y="757556"/>
            <a:ext cx="652218" cy="5345750"/>
          </a:xfrm>
          <a:prstGeom prst="rect">
            <a:avLst/>
          </a:prstGeom>
        </p:spPr>
      </p:pic>
      <p:pic>
        <p:nvPicPr>
          <p:cNvPr id="11" name="Bildobjekt 10" descr="kvadrater_lodrat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856032" y="4347304"/>
            <a:ext cx="288000" cy="1796340"/>
          </a:xfrm>
          <a:prstGeom prst="rect">
            <a:avLst/>
          </a:prstGeom>
        </p:spPr>
      </p:pic>
      <p:pic>
        <p:nvPicPr>
          <p:cNvPr id="9" name="Bildobjekt 8" descr="kvadrater_lodrat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856032" y="4347304"/>
            <a:ext cx="288000" cy="17963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862477" cy="396468"/>
          </a:xfrm>
        </p:spPr>
        <p:txBody>
          <a:bodyPr>
            <a:noAutofit/>
          </a:bodyPr>
          <a:lstStyle/>
          <a:p>
            <a:pPr algn="ctr" hangingPunct="0"/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>Digitalisering och tillgängliggörande av Bidrag till Sveriges officiella statistik (</a:t>
            </a:r>
            <a:r>
              <a:rPr lang="sv-SE" sz="3200" b="1" dirty="0" err="1" smtClean="0"/>
              <a:t>BiSOS</a:t>
            </a:r>
            <a:r>
              <a:rPr lang="sv-SE" sz="3200" b="1" dirty="0" smtClean="0"/>
              <a:t>)</a:t>
            </a:r>
            <a:br>
              <a:rPr lang="sv-SE" sz="3200" b="1" dirty="0" smtClean="0"/>
            </a:b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b="1" dirty="0" smtClean="0"/>
              <a:t>Rolf-Allan Norrmosse, SCB:s bibliotek</a:t>
            </a:r>
            <a:br>
              <a:rPr lang="sv-SE" sz="3200" b="1" dirty="0" smtClean="0"/>
            </a:b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2400" b="1" dirty="0" err="1" smtClean="0"/>
              <a:t>rolf-allan.norrmosse@scb.se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427824</a:t>
            </a:r>
            <a:endParaRPr lang="sv-SE" dirty="0"/>
          </a:p>
        </p:txBody>
      </p:sp>
      <p:pic>
        <p:nvPicPr>
          <p:cNvPr id="12" name="Bildobjekt 11"/>
          <p:cNvPicPr/>
          <p:nvPr/>
        </p:nvPicPr>
        <p:blipFill>
          <a:blip r:embed="rId3" cstate="print"/>
          <a:srcRect l="1210" r="26411" b="17884"/>
          <a:stretch>
            <a:fillRect/>
          </a:stretch>
        </p:blipFill>
        <p:spPr bwMode="auto">
          <a:xfrm>
            <a:off x="0" y="0"/>
            <a:ext cx="9144000" cy="861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/>
          <p:nvPr/>
        </p:nvPicPr>
        <p:blipFill>
          <a:blip r:embed="rId3" cstate="print"/>
          <a:srcRect l="23791" t="5037" r="22177" b="3778"/>
          <a:stretch>
            <a:fillRect/>
          </a:stretch>
        </p:blipFill>
        <p:spPr bwMode="auto">
          <a:xfrm>
            <a:off x="1976437" y="-76946"/>
            <a:ext cx="5191125" cy="701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/>
          <p:nvPr/>
        </p:nvPicPr>
        <p:blipFill>
          <a:blip r:embed="rId3" cstate="print"/>
          <a:srcRect l="23791" t="5037" r="22177" b="3778"/>
          <a:stretch>
            <a:fillRect/>
          </a:stretch>
        </p:blipFill>
        <p:spPr bwMode="auto">
          <a:xfrm>
            <a:off x="1976437" y="-76946"/>
            <a:ext cx="5191125" cy="701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4" cstate="print"/>
          <a:srcRect l="22984" t="4282" r="20564" b="2771"/>
          <a:stretch>
            <a:fillRect/>
          </a:stretch>
        </p:blipFill>
        <p:spPr bwMode="auto">
          <a:xfrm>
            <a:off x="1835696" y="-243408"/>
            <a:ext cx="5544616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6370" y="1600200"/>
            <a:ext cx="7430429" cy="5257800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Bokmärken – Inledningssida - Titelsida</a:t>
            </a:r>
            <a:endParaRPr lang="sv-SE" dirty="0"/>
          </a:p>
        </p:txBody>
      </p:sp>
      <p:pic>
        <p:nvPicPr>
          <p:cNvPr id="7" name="Bildobjekt 6"/>
          <p:cNvPicPr/>
          <p:nvPr/>
        </p:nvPicPr>
        <p:blipFill>
          <a:blip r:embed="rId3" cstate="print"/>
          <a:srcRect t="14764" b="11073"/>
          <a:stretch>
            <a:fillRect/>
          </a:stretch>
        </p:blipFill>
        <p:spPr bwMode="auto">
          <a:xfrm>
            <a:off x="827584" y="188640"/>
            <a:ext cx="799288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6370" y="1600200"/>
            <a:ext cx="7430429" cy="5141168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Tabeller i löpande text och med rubrik i högermarginalen.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8" name="Bildobjekt 7"/>
          <p:cNvPicPr/>
          <p:nvPr/>
        </p:nvPicPr>
        <p:blipFill>
          <a:blip r:embed="rId3" cstate="print"/>
          <a:srcRect l="27621" t="19647" r="25202" b="14764"/>
          <a:stretch>
            <a:fillRect/>
          </a:stretch>
        </p:blipFill>
        <p:spPr bwMode="auto">
          <a:xfrm>
            <a:off x="1838325" y="-243409"/>
            <a:ext cx="5467350" cy="648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6370" y="1600200"/>
            <a:ext cx="7430429" cy="5141168"/>
          </a:xfrm>
        </p:spPr>
        <p:txBody>
          <a:bodyPr>
            <a:normAutofit fontScale="85000" lnSpcReduction="10000"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Tabeller över uppslag. Viktigt att rader kan följas över uppslaget</a:t>
            </a:r>
          </a:p>
          <a:p>
            <a:endParaRPr lang="sv-SE" dirty="0"/>
          </a:p>
        </p:txBody>
      </p:sp>
      <p:pic>
        <p:nvPicPr>
          <p:cNvPr id="5" name="Bildobjekt 4"/>
          <p:cNvPicPr/>
          <p:nvPr/>
        </p:nvPicPr>
        <p:blipFill>
          <a:blip r:embed="rId3" cstate="print"/>
          <a:srcRect l="4234" t="20151" r="2016" b="14764"/>
          <a:stretch>
            <a:fillRect/>
          </a:stretch>
        </p:blipFill>
        <p:spPr bwMode="auto">
          <a:xfrm>
            <a:off x="611560" y="-171400"/>
            <a:ext cx="820891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696744" cy="936104"/>
          </a:xfrm>
        </p:spPr>
        <p:txBody>
          <a:bodyPr>
            <a:normAutofit/>
          </a:bodyPr>
          <a:lstStyle/>
          <a:p>
            <a:r>
              <a:rPr lang="sv-SE" dirty="0" smtClean="0"/>
              <a:t>Förbättringar i digitala </a:t>
            </a:r>
            <a:r>
              <a:rPr lang="sv-SE" dirty="0" err="1" smtClean="0"/>
              <a:t>BiSOS</a:t>
            </a:r>
            <a:r>
              <a:rPr lang="sv-SE" dirty="0" smtClean="0"/>
              <a:t> jämfört med den tryckta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475656" y="1124744"/>
            <a:ext cx="6480720" cy="5047456"/>
          </a:xfrm>
        </p:spPr>
        <p:txBody>
          <a:bodyPr>
            <a:normAutofit fontScale="92500" lnSpcReduction="20000"/>
          </a:bodyPr>
          <a:lstStyle/>
          <a:p>
            <a:pPr marL="180975" lvl="0" indent="-180975" hangingPunct="0">
              <a:buFont typeface="Arial" pitchFamily="34" charset="0"/>
              <a:buChar char="•"/>
              <a:tabLst>
                <a:tab pos="180975" algn="l"/>
              </a:tabLst>
            </a:pPr>
            <a:r>
              <a:rPr lang="sv-SE" sz="2300" dirty="0" smtClean="0"/>
              <a:t>Skapad innehållsförteckning </a:t>
            </a:r>
            <a:r>
              <a:rPr lang="sv-SE" sz="2300" smtClean="0"/>
              <a:t>om </a:t>
            </a:r>
            <a:r>
              <a:rPr lang="sv-SE" sz="2300" smtClean="0"/>
              <a:t>sådan </a:t>
            </a:r>
            <a:r>
              <a:rPr lang="sv-SE" sz="2300" dirty="0" smtClean="0"/>
              <a:t>saknas</a:t>
            </a:r>
          </a:p>
          <a:p>
            <a:pPr marL="180975" lvl="0" indent="-180975" hangingPunct="0">
              <a:buFont typeface="Arial" pitchFamily="34" charset="0"/>
              <a:buChar char="•"/>
              <a:tabLst>
                <a:tab pos="180975" algn="l"/>
              </a:tabLst>
            </a:pPr>
            <a:r>
              <a:rPr lang="sv-SE" sz="2300" dirty="0" smtClean="0"/>
              <a:t>Innehållsförteckning finns alltid i början av ett häfte</a:t>
            </a:r>
          </a:p>
          <a:p>
            <a:pPr marL="180975" lvl="0" indent="-180975" hangingPunct="0">
              <a:buFont typeface="Arial" pitchFamily="34" charset="0"/>
              <a:buChar char="•"/>
              <a:tabLst>
                <a:tab pos="180975" algn="l"/>
              </a:tabLst>
            </a:pPr>
            <a:r>
              <a:rPr lang="sv-SE" sz="2300" dirty="0" smtClean="0"/>
              <a:t>Innehållsförteckningarna är klickbara</a:t>
            </a:r>
          </a:p>
          <a:p>
            <a:pPr marL="180975" lvl="0" indent="-180975" hangingPunct="0">
              <a:buFont typeface="Arial" pitchFamily="34" charset="0"/>
              <a:buChar char="•"/>
              <a:tabLst>
                <a:tab pos="180975" algn="l"/>
              </a:tabLst>
            </a:pPr>
            <a:r>
              <a:rPr lang="sv-SE" sz="2300" dirty="0" smtClean="0"/>
              <a:t>I innehållsförteckningen har vid behov även länkats till annan innehålls- eller tabellförteckning</a:t>
            </a:r>
          </a:p>
          <a:p>
            <a:pPr marL="180975" lvl="0" indent="-180975" hangingPunct="0">
              <a:buFont typeface="Arial" pitchFamily="34" charset="0"/>
              <a:buChar char="•"/>
              <a:tabLst>
                <a:tab pos="180975" algn="l"/>
              </a:tabLst>
            </a:pPr>
            <a:r>
              <a:rPr lang="sv-SE" sz="2300" dirty="0" smtClean="0"/>
              <a:t>Bokmärken har länkats till lägsta nivå</a:t>
            </a:r>
          </a:p>
          <a:p>
            <a:pPr marL="180975" lvl="0" indent="-180975" hangingPunct="0">
              <a:buFont typeface="Arial" pitchFamily="34" charset="0"/>
              <a:buChar char="•"/>
              <a:tabLst>
                <a:tab pos="180975" algn="l"/>
              </a:tabLst>
            </a:pPr>
            <a:r>
              <a:rPr lang="sv-SE" sz="2300" dirty="0" smtClean="0"/>
              <a:t>Liggande tabeller eller text har vridits till stående</a:t>
            </a:r>
          </a:p>
          <a:p>
            <a:pPr marL="180975" lvl="0" indent="-180975" hangingPunct="0">
              <a:buFont typeface="Arial" pitchFamily="34" charset="0"/>
              <a:buChar char="•"/>
              <a:tabLst>
                <a:tab pos="180975" algn="l"/>
              </a:tabLst>
            </a:pPr>
            <a:r>
              <a:rPr lang="sv-SE" sz="2300" dirty="0" smtClean="0"/>
              <a:t>Serie- och/eller volymuppgift har lagts till titelsidan om de saknas i den tryckta förlagan</a:t>
            </a:r>
          </a:p>
          <a:p>
            <a:pPr marL="180975" lvl="0" indent="-180975" hangingPunct="0">
              <a:buFont typeface="Arial" pitchFamily="34" charset="0"/>
              <a:buChar char="•"/>
              <a:tabLst>
                <a:tab pos="180975" algn="l"/>
              </a:tabLst>
            </a:pPr>
            <a:r>
              <a:rPr lang="sv-SE" sz="2300" dirty="0" smtClean="0"/>
              <a:t>Inledningssida – vänstersida till titelsidan – med föregångare, efterföljare och översiktspublikation samt med digitaliseringsinformation och URN:NBN</a:t>
            </a:r>
          </a:p>
          <a:p>
            <a:pPr marL="180975" lvl="0" indent="-180975" hangingPunct="0">
              <a:buFont typeface="Arial" pitchFamily="34" charset="0"/>
              <a:buChar char="•"/>
              <a:tabLst>
                <a:tab pos="180975" algn="l"/>
              </a:tabLst>
            </a:pPr>
            <a:r>
              <a:rPr lang="sv-SE" sz="2300" dirty="0" smtClean="0"/>
              <a:t>Om en karta, utvikssida eller sida i ett häfte saknades, har inför digitalisering inlån skett från ett annat bibliotek. Det finns exempel på att den digitala versionen har blivit det enda fullständiga exemplaret</a:t>
            </a:r>
            <a:r>
              <a:rPr lang="sv-SE" sz="1600" dirty="0" smtClean="0"/>
              <a:t>.</a:t>
            </a:r>
            <a:endParaRPr lang="sv-S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B-Mall 2010">
  <a:themeElements>
    <a:clrScheme name="Temafärger-SC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50F"/>
      </a:accent1>
      <a:accent2>
        <a:srgbClr val="9A9A9A"/>
      </a:accent2>
      <a:accent3>
        <a:srgbClr val="F0F0F0"/>
      </a:accent3>
      <a:accent4>
        <a:srgbClr val="0493AC"/>
      </a:accent4>
      <a:accent5>
        <a:srgbClr val="9AB23B"/>
      </a:accent5>
      <a:accent6>
        <a:srgbClr val="71277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SCB-Mall 2010</Template>
  <TotalTime>113</TotalTime>
  <Words>293</Words>
  <Application>Microsoft Office PowerPoint</Application>
  <PresentationFormat>Bildspel på skärmen (4:3)</PresentationFormat>
  <Paragraphs>78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SCB-Mall 2010</vt:lpstr>
      <vt:lpstr>          Digitalisering och tillgängliggörande av Bidrag till Sveriges officiella statistik (BiSOS)  Rolf-Allan Norrmosse, SCB:s bibliotek      rolf-allan.norrmosse@scb.se</vt:lpstr>
      <vt:lpstr>Bild 2</vt:lpstr>
      <vt:lpstr>Bild 3</vt:lpstr>
      <vt:lpstr>Bild 4</vt:lpstr>
      <vt:lpstr>Bild 5</vt:lpstr>
      <vt:lpstr>Bild 6</vt:lpstr>
      <vt:lpstr>Bild 7</vt:lpstr>
      <vt:lpstr>Förbättringar i digitala BiSOS jämfört med den tryckta </vt:lpstr>
    </vt:vector>
  </TitlesOfParts>
  <Company>SCB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scbrono</dc:creator>
  <cp:lastModifiedBy>scbrono</cp:lastModifiedBy>
  <cp:revision>14</cp:revision>
  <dcterms:created xsi:type="dcterms:W3CDTF">2010-08-09T10:11:50Z</dcterms:created>
  <dcterms:modified xsi:type="dcterms:W3CDTF">2010-08-09T12:43:31Z</dcterms:modified>
</cp:coreProperties>
</file>