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3" r:id="rId1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23B"/>
    <a:srgbClr val="0493AC"/>
    <a:srgbClr val="FAA50F"/>
    <a:srgbClr val="F0F0F0"/>
    <a:srgbClr val="9A9A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6292E-9BF4-4CD8-B336-A4B5C14EAD23}" type="datetimeFigureOut">
              <a:rPr lang="en-GB" smtClean="0"/>
              <a:t>09/08/2010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B30AD-7F46-4583-AF7F-3472D56C1D5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B30AD-7F46-4583-AF7F-3472D56C1D56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grey.png"/>
          <p:cNvPicPr>
            <a:picLocks noChangeAspect="1"/>
          </p:cNvPicPr>
          <p:nvPr userDrawn="1"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rgbClr val="FAA5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orange.png"/>
          <p:cNvPicPr>
            <a:picLocks noChangeAspect="1"/>
          </p:cNvPicPr>
          <p:nvPr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  <p:pic>
        <p:nvPicPr>
          <p:cNvPr id="21" name="Bildobjekt 20" descr="SCB-logga_orange.png"/>
          <p:cNvPicPr>
            <a:picLocks noChangeAspect="1"/>
          </p:cNvPicPr>
          <p:nvPr userDrawn="1"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493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blue.png"/>
          <p:cNvPicPr>
            <a:picLocks noChangeAspect="1"/>
          </p:cNvPicPr>
          <p:nvPr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blue.png"/>
          <p:cNvPicPr>
            <a:picLocks noChangeAspect="1"/>
          </p:cNvPicPr>
          <p:nvPr userDrawn="1"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rgbClr val="9A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en.png"/>
          <p:cNvPicPr>
            <a:picLocks noChangeAspect="1"/>
          </p:cNvPicPr>
          <p:nvPr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  <p:pic>
        <p:nvPicPr>
          <p:cNvPr id="21" name="Bildobjekt 20" descr="SCB-logga_green.png"/>
          <p:cNvPicPr>
            <a:picLocks noChangeAspect="1"/>
          </p:cNvPicPr>
          <p:nvPr userDrawn="1"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  <p:pic>
        <p:nvPicPr>
          <p:cNvPr id="21" name="Bildobjekt 20" descr="SCB-logga_lila.png"/>
          <p:cNvPicPr>
            <a:picLocks noChangeAspect="1"/>
          </p:cNvPicPr>
          <p:nvPr userDrawn="1"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2010-08-12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Nordisk Statistikermøde, København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1" name="Bildobjekt 10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  <p:pic>
        <p:nvPicPr>
          <p:cNvPr id="9" name="Bildobjekt 8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66" r:id="rId3"/>
    <p:sldLayoutId id="2147483667" r:id="rId4"/>
    <p:sldLayoutId id="2147483668" r:id="rId5"/>
    <p:sldLayoutId id="2147483669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7057528" cy="1470025"/>
          </a:xfrm>
        </p:spPr>
        <p:txBody>
          <a:bodyPr/>
          <a:lstStyle/>
          <a:p>
            <a:r>
              <a:rPr lang="sv-SE" smtClean="0"/>
              <a:t>The Litter Survey in Sweden</a:t>
            </a:r>
            <a:endParaRPr lang="sv-SE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/>
          <a:lstStyle/>
          <a:p>
            <a:r>
              <a:rPr lang="sv-SE" smtClean="0"/>
              <a:t>Joakim Malmdin, Statistics Sweden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</a:t>
            </a:r>
            <a:r>
              <a:rPr lang="en-GB" smtClean="0"/>
              <a:t>ø</a:t>
            </a:r>
            <a:r>
              <a:rPr lang="sv-SE" smtClean="0"/>
              <a:t>de, K</a:t>
            </a:r>
            <a:r>
              <a:rPr lang="en-GB" smtClean="0"/>
              <a:t>ø</a:t>
            </a:r>
            <a:r>
              <a:rPr lang="sv-SE" smtClean="0"/>
              <a:t>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Observation period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The recommended length of the observation period is two to four weeks.</a:t>
            </a:r>
          </a:p>
          <a:p>
            <a:endParaRPr lang="sv-SE" smtClean="0"/>
          </a:p>
          <a:p>
            <a:r>
              <a:rPr lang="sv-SE" smtClean="0"/>
              <a:t>This in order to cover variation in weather and other possible conditions.</a:t>
            </a:r>
          </a:p>
          <a:p>
            <a:endParaRPr lang="sv-SE" smtClean="0"/>
          </a:p>
          <a:p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Rejected sites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Sites were rejected if they were located on</a:t>
            </a:r>
          </a:p>
          <a:p>
            <a:pPr lvl="1"/>
            <a:r>
              <a:rPr lang="sv-SE" smtClean="0"/>
              <a:t>major European highways/motorways,</a:t>
            </a:r>
          </a:p>
          <a:p>
            <a:pPr lvl="1"/>
            <a:r>
              <a:rPr lang="sv-SE" smtClean="0"/>
              <a:t>a construction area,</a:t>
            </a:r>
          </a:p>
          <a:p>
            <a:pPr lvl="1"/>
            <a:r>
              <a:rPr lang="sv-SE" smtClean="0"/>
              <a:t>industrial/private land,</a:t>
            </a:r>
          </a:p>
          <a:p>
            <a:pPr lvl="1"/>
            <a:r>
              <a:rPr lang="sv-SE" smtClean="0"/>
              <a:t>within  a tunnel or bridge,</a:t>
            </a:r>
          </a:p>
          <a:p>
            <a:pPr lvl="1"/>
            <a:r>
              <a:rPr lang="sv-SE" smtClean="0"/>
              <a:t>an  outdoor restaurant or café,</a:t>
            </a:r>
          </a:p>
          <a:p>
            <a:pPr lvl="1"/>
            <a:r>
              <a:rPr lang="sv-SE" smtClean="0"/>
              <a:t>parked  cars or containers,</a:t>
            </a:r>
          </a:p>
          <a:p>
            <a:pPr lvl="1"/>
            <a:r>
              <a:rPr lang="sv-SE" smtClean="0"/>
              <a:t>a railway or tramway.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Equipment and technique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Measuring tape, paper, pen, map and a GPS-receiver.</a:t>
            </a:r>
          </a:p>
          <a:p>
            <a:endParaRPr lang="sv-SE" smtClean="0"/>
          </a:p>
          <a:p>
            <a:r>
              <a:rPr lang="sv-SE" smtClean="0"/>
              <a:t>Coordinates of  where the sample points located accesible on a web page with links to satellite images.</a:t>
            </a:r>
          </a:p>
          <a:p>
            <a:endParaRPr lang="sv-SE" smtClean="0"/>
          </a:p>
          <a:p>
            <a:r>
              <a:rPr lang="sv-SE" smtClean="0"/>
              <a:t>If a spot is located alongside the pavement, the nearest pavement is chosen.</a:t>
            </a:r>
            <a:endParaRPr lang="sv-SE" smtClean="0"/>
          </a:p>
          <a:p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Technique, cont.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mtClean="0"/>
              <a:t>The direction of the pavement to be measured is chosen in turn; north, east, south, and west.</a:t>
            </a:r>
          </a:p>
          <a:p>
            <a:endParaRPr lang="sv-SE" smtClean="0"/>
          </a:p>
          <a:p>
            <a:r>
              <a:rPr lang="sv-SE" smtClean="0"/>
              <a:t>If the road has two pavements, both are measured.</a:t>
            </a:r>
          </a:p>
          <a:p>
            <a:endParaRPr lang="sv-SE" smtClean="0"/>
          </a:p>
          <a:p>
            <a:r>
              <a:rPr lang="sv-SE" smtClean="0"/>
              <a:t>The maximum width of a pavement is set to five metres.</a:t>
            </a:r>
          </a:p>
          <a:p>
            <a:endParaRPr lang="sv-SE" smtClean="0"/>
          </a:p>
          <a:p>
            <a:r>
              <a:rPr lang="sv-SE" smtClean="0"/>
              <a:t>All kind of litter is registred and classified according to a list in the field. Results transmitted to the data base via a web page, maintained by Statistics Sweden.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Categories of litter, example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Cigarette butts</a:t>
            </a:r>
          </a:p>
          <a:p>
            <a:r>
              <a:rPr lang="sv-SE" smtClean="0"/>
              <a:t>Paper</a:t>
            </a:r>
          </a:p>
          <a:p>
            <a:r>
              <a:rPr lang="sv-SE" smtClean="0"/>
              <a:t>Glass</a:t>
            </a:r>
          </a:p>
          <a:p>
            <a:r>
              <a:rPr lang="sv-SE" smtClean="0"/>
              <a:t>Hard plastic</a:t>
            </a:r>
          </a:p>
          <a:p>
            <a:r>
              <a:rPr lang="sv-SE" smtClean="0"/>
              <a:t>Soft plastic</a:t>
            </a:r>
          </a:p>
          <a:p>
            <a:r>
              <a:rPr lang="sv-SE" smtClean="0"/>
              <a:t>Metal – bottle caps</a:t>
            </a:r>
          </a:p>
          <a:p>
            <a:r>
              <a:rPr lang="sv-SE" smtClean="0"/>
              <a:t>Organic material</a:t>
            </a:r>
          </a:p>
          <a:p>
            <a:r>
              <a:rPr lang="sv-SE" smtClean="0"/>
              <a:t>Candy packaging</a:t>
            </a:r>
          </a:p>
          <a:p>
            <a:r>
              <a:rPr lang="sv-SE" smtClean="0"/>
              <a:t>Other materials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Interpreting the results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It is not straightforward to compare the results between the cities. </a:t>
            </a:r>
          </a:p>
          <a:p>
            <a:endParaRPr lang="sv-SE" smtClean="0"/>
          </a:p>
          <a:p>
            <a:r>
              <a:rPr lang="sv-SE" smtClean="0"/>
              <a:t>The criteria for which areas that are to be chosen are not given in the design plan, but decided upon by the representatives from each city.</a:t>
            </a:r>
          </a:p>
          <a:p>
            <a:endParaRPr lang="sv-SE" smtClean="0"/>
          </a:p>
          <a:p>
            <a:r>
              <a:rPr lang="sv-SE" smtClean="0"/>
              <a:t>The strength lies in the collection of time series and thereby comparable estimates from year to year.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Communicating the results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The results are published by The Keep Sweden Tidy Foundation in cooperation with Statistics Sweden for statistical and methodological advices.</a:t>
            </a:r>
          </a:p>
          <a:p>
            <a:endParaRPr lang="sv-SE" smtClean="0"/>
          </a:p>
          <a:p>
            <a:r>
              <a:rPr lang="sv-SE" smtClean="0"/>
              <a:t>In the information sheet we present the five categories with the most numer of litter items found.</a:t>
            </a:r>
          </a:p>
          <a:p>
            <a:endParaRPr lang="sv-SE" smtClean="0"/>
          </a:p>
          <a:p>
            <a:r>
              <a:rPr lang="sv-SE" smtClean="0"/>
              <a:t>We also provide a table where the litter found is categorised by the days of the week (Monday to Friday).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mtClean="0"/>
          </a:p>
          <a:p>
            <a:endParaRPr lang="sv-SE" smtClean="0"/>
          </a:p>
          <a:p>
            <a:endParaRPr lang="sv-SE" smtClean="0"/>
          </a:p>
          <a:p>
            <a:pPr>
              <a:buNone/>
            </a:pPr>
            <a:r>
              <a:rPr lang="sv-SE" sz="4800" smtClean="0"/>
              <a:t>Thank you for listening!</a:t>
            </a:r>
            <a:endParaRPr lang="en-GB" sz="480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Background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The littering in Swedish cities has probably increased the last years. The assumption is not confirmed.</a:t>
            </a:r>
          </a:p>
          <a:p>
            <a:endParaRPr lang="sv-SE" smtClean="0"/>
          </a:p>
          <a:p>
            <a:r>
              <a:rPr lang="sv-SE" smtClean="0"/>
              <a:t>In 2007 commission by </a:t>
            </a:r>
            <a:r>
              <a:rPr lang="sv-SE" i="1" smtClean="0"/>
              <a:t>The Keep Sweden Tidy Foundation</a:t>
            </a:r>
            <a:r>
              <a:rPr lang="sv-SE" smtClean="0"/>
              <a:t> to develop a method for measuring the littering.</a:t>
            </a:r>
          </a:p>
          <a:p>
            <a:endParaRPr lang="sv-SE" smtClean="0"/>
          </a:p>
          <a:p>
            <a:r>
              <a:rPr lang="sv-SE" smtClean="0"/>
              <a:t>We are interested in the littering in central city areas.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Keep Sweden Tiny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The Keep Sweden Tidy Foundation started 1983 and is a non-profit organisation.</a:t>
            </a:r>
          </a:p>
          <a:p>
            <a:endParaRPr lang="sv-SE" smtClean="0"/>
          </a:p>
          <a:p>
            <a:r>
              <a:rPr lang="sv-SE" smtClean="0"/>
              <a:t>The foundation creates public opinion and focus on environmental issues and extensive campaigns.</a:t>
            </a:r>
          </a:p>
          <a:p>
            <a:endParaRPr lang="sv-SE" smtClean="0"/>
          </a:p>
          <a:p>
            <a:r>
              <a:rPr lang="sv-SE" smtClean="0"/>
              <a:t>Influence people´s attitudes and behavior.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The task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The task for Statistics Sweden – find at method for measurement of litter in central city areas.</a:t>
            </a:r>
          </a:p>
          <a:p>
            <a:endParaRPr lang="sv-SE" smtClean="0"/>
          </a:p>
          <a:p>
            <a:r>
              <a:rPr lang="sv-SE" smtClean="0"/>
              <a:t>We strive for </a:t>
            </a:r>
          </a:p>
          <a:p>
            <a:pPr lvl="1"/>
            <a:r>
              <a:rPr lang="sv-SE" smtClean="0"/>
              <a:t>an unbiased method of selection,</a:t>
            </a:r>
          </a:p>
          <a:p>
            <a:pPr lvl="1"/>
            <a:r>
              <a:rPr lang="sv-SE" smtClean="0"/>
              <a:t>an effective pre-selection technique,</a:t>
            </a:r>
          </a:p>
          <a:p>
            <a:pPr lvl="1"/>
            <a:r>
              <a:rPr lang="sv-SE" smtClean="0"/>
              <a:t> </a:t>
            </a:r>
            <a:r>
              <a:rPr lang="sv-SE" smtClean="0"/>
              <a:t>to measure neither the dirtiest nor the cleanest locations in the central city areas,</a:t>
            </a:r>
          </a:p>
          <a:p>
            <a:pPr lvl="1"/>
            <a:r>
              <a:rPr lang="sv-SE" smtClean="0"/>
              <a:t>w</a:t>
            </a:r>
            <a:r>
              <a:rPr lang="sv-SE" smtClean="0"/>
              <a:t>orking with educated survey teams who count the litter.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Where to measure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Measure the littering on pavements – </a:t>
            </a:r>
            <a:r>
              <a:rPr lang="sv-SE" i="1" smtClean="0"/>
              <a:t>an area of asphalt, cobbles or concrete located adjacented next to a road</a:t>
            </a:r>
            <a:r>
              <a:rPr lang="sv-SE" smtClean="0"/>
              <a:t>.</a:t>
            </a:r>
          </a:p>
          <a:p>
            <a:endParaRPr lang="sv-SE" smtClean="0"/>
          </a:p>
          <a:p>
            <a:r>
              <a:rPr lang="sv-SE" smtClean="0"/>
              <a:t>The pavement is demarcated by the kerb and an obstruction (house wall, flower border etc.).</a:t>
            </a:r>
          </a:p>
          <a:p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mtClean="0"/>
              <a:t>Finding the observation spots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mtClean="0"/>
              <a:t>The National Road Database (NVDB) with road/street centre-lines from Swedish Road Administration is used for sampling.</a:t>
            </a:r>
          </a:p>
          <a:p>
            <a:endParaRPr lang="sv-SE" smtClean="0"/>
          </a:p>
          <a:p>
            <a:r>
              <a:rPr lang="sv-SE" smtClean="0"/>
              <a:t>The information from NVDB is combined with the definition of </a:t>
            </a:r>
            <a:r>
              <a:rPr lang="sv-SE" i="1" smtClean="0"/>
              <a:t>central city core</a:t>
            </a:r>
            <a:r>
              <a:rPr lang="sv-SE" smtClean="0"/>
              <a:t> from the municipality.</a:t>
            </a:r>
          </a:p>
          <a:p>
            <a:endParaRPr lang="sv-SE" smtClean="0"/>
          </a:p>
          <a:p>
            <a:r>
              <a:rPr lang="sv-SE" smtClean="0"/>
              <a:t>Centre-line coordinates every fifth meters.</a:t>
            </a:r>
          </a:p>
          <a:p>
            <a:endParaRPr lang="sv-SE" smtClean="0"/>
          </a:p>
          <a:p>
            <a:r>
              <a:rPr lang="sv-SE" smtClean="0"/>
              <a:t>A random selection of 200 potential litter sites is generated.</a:t>
            </a:r>
          </a:p>
          <a:p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Sample points in central city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  <p:pic>
        <p:nvPicPr>
          <p:cNvPr id="6" name="Platshållare för innehåll 5" descr="Gävle_centrum_punkter_20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772816"/>
            <a:ext cx="5328592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smtClean="0"/>
              <a:t>Target population: </a:t>
            </a:r>
            <a:r>
              <a:rPr lang="sv-SE" smtClean="0"/>
              <a:t>Pavements in central city</a:t>
            </a:r>
          </a:p>
          <a:p>
            <a:endParaRPr lang="sv-SE" b="1" smtClean="0"/>
          </a:p>
          <a:p>
            <a:r>
              <a:rPr lang="sv-SE" b="1" smtClean="0"/>
              <a:t>Frame population: </a:t>
            </a:r>
            <a:r>
              <a:rPr lang="sv-SE" smtClean="0"/>
              <a:t>Objects in the frame population (line objects from NVDB) are spots every fifth metre along the line objects.</a:t>
            </a:r>
          </a:p>
          <a:p>
            <a:endParaRPr lang="sv-SE" b="1" smtClean="0"/>
          </a:p>
          <a:p>
            <a:r>
              <a:rPr lang="sv-SE" b="1" smtClean="0"/>
              <a:t>Sample design: </a:t>
            </a:r>
            <a:r>
              <a:rPr lang="sv-SE" smtClean="0"/>
              <a:t>Stratified systematic sample. The stratification is decided by the municipality. Within each strata, central city area, is a systematic sample drawn.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Sampling and data collection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mtClean="0"/>
              <a:t>200 sample points within the central city is taken.</a:t>
            </a:r>
          </a:p>
          <a:p>
            <a:endParaRPr lang="sv-SE" smtClean="0"/>
          </a:p>
          <a:p>
            <a:r>
              <a:rPr lang="sv-SE" smtClean="0"/>
              <a:t>Each sample point is a five metre long section of the pavement of varying width. The surface is measured every half metre.</a:t>
            </a:r>
          </a:p>
          <a:p>
            <a:endParaRPr lang="sv-SE" smtClean="0"/>
          </a:p>
          <a:p>
            <a:r>
              <a:rPr lang="sv-SE" smtClean="0"/>
              <a:t>The coordinates are drawn systematically and then sorted by when they were drawn.</a:t>
            </a:r>
          </a:p>
          <a:p>
            <a:endParaRPr lang="sv-SE" smtClean="0"/>
          </a:p>
          <a:p>
            <a:r>
              <a:rPr lang="sv-SE" smtClean="0"/>
              <a:t>We avoid systematically biased effects of weather and street-cleaning.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2010-08-12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Nordisk Statistikermøde, København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Mall 2010">
  <a:themeElements>
    <a:clrScheme name="Temafärger-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A50F"/>
      </a:accent1>
      <a:accent2>
        <a:srgbClr val="9A9A9A"/>
      </a:accent2>
      <a:accent3>
        <a:srgbClr val="F0F0F0"/>
      </a:accent3>
      <a:accent4>
        <a:srgbClr val="0493AC"/>
      </a:accent4>
      <a:accent5>
        <a:srgbClr val="9AB23B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2010</Template>
  <TotalTime>351</TotalTime>
  <Words>823</Words>
  <Application>Microsoft Office PowerPoint</Application>
  <PresentationFormat>Bildspel på skärmen (4:3)</PresentationFormat>
  <Paragraphs>136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SCB-Mall 2010</vt:lpstr>
      <vt:lpstr>The Litter Survey in Sweden</vt:lpstr>
      <vt:lpstr>Background</vt:lpstr>
      <vt:lpstr>Keep Sweden Tiny</vt:lpstr>
      <vt:lpstr>The task</vt:lpstr>
      <vt:lpstr>Where to measure</vt:lpstr>
      <vt:lpstr>Finding the observation spots</vt:lpstr>
      <vt:lpstr>Sample points in central city</vt:lpstr>
      <vt:lpstr>Bild 8</vt:lpstr>
      <vt:lpstr>Sampling and data collection</vt:lpstr>
      <vt:lpstr>Observation period</vt:lpstr>
      <vt:lpstr>Rejected sites</vt:lpstr>
      <vt:lpstr>Equipment and technique</vt:lpstr>
      <vt:lpstr>Technique, cont.</vt:lpstr>
      <vt:lpstr>Categories of litter, example</vt:lpstr>
      <vt:lpstr>Interpreting the results</vt:lpstr>
      <vt:lpstr>Communicating the results</vt:lpstr>
      <vt:lpstr>Bild 17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Litter Survey in Sweden</dc:title>
  <dc:creator>scbjoam</dc:creator>
  <cp:lastModifiedBy>scbjoam</cp:lastModifiedBy>
  <cp:revision>18</cp:revision>
  <dcterms:created xsi:type="dcterms:W3CDTF">2010-08-09T13:56:12Z</dcterms:created>
  <dcterms:modified xsi:type="dcterms:W3CDTF">2010-08-09T19:47:25Z</dcterms:modified>
</cp:coreProperties>
</file>