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3" r:id="rId1"/>
  </p:sldMasterIdLst>
  <p:notesMasterIdLst>
    <p:notesMasterId r:id="rId12"/>
  </p:notesMasterIdLst>
  <p:handoutMasterIdLst>
    <p:handoutMasterId r:id="rId13"/>
  </p:handoutMasterIdLst>
  <p:sldIdLst>
    <p:sldId id="282" r:id="rId2"/>
    <p:sldId id="276" r:id="rId3"/>
    <p:sldId id="292" r:id="rId4"/>
    <p:sldId id="291" r:id="rId5"/>
    <p:sldId id="293" r:id="rId6"/>
    <p:sldId id="294" r:id="rId7"/>
    <p:sldId id="296" r:id="rId8"/>
    <p:sldId id="298" r:id="rId9"/>
    <p:sldId id="300" r:id="rId10"/>
    <p:sldId id="302" r:id="rId11"/>
  </p:sldIdLst>
  <p:sldSz cx="9906000" cy="6858000" type="A4"/>
  <p:notesSz cx="6732588" cy="9855200"/>
  <p:defaultTextStyle>
    <a:defPPr>
      <a:defRPr lang="fi-FI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E28546"/>
    <a:srgbClr val="BEEB3A"/>
    <a:srgbClr val="A6BCEA"/>
    <a:srgbClr val="1668B1"/>
    <a:srgbClr val="EF99A7"/>
    <a:srgbClr val="FFDC8D"/>
    <a:srgbClr val="66FF99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9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352" y="-90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6336A4-3619-4B6A-ACD3-4073BB6AB7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 noProof="1"/>
            </a:lvl1pPr>
          </a:lstStyle>
          <a:p>
            <a:endParaRPr lang="en-GB" noProof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 noProof="1"/>
            </a:lvl1pPr>
          </a:lstStyle>
          <a:p>
            <a:endParaRPr lang="en-GB" noProof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8188"/>
            <a:ext cx="533876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38712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Muokkaa tekstin perustyylejä napsauttamalla</a:t>
            </a:r>
          </a:p>
          <a:p>
            <a:pPr lvl="1"/>
            <a:r>
              <a:rPr lang="en-GB" noProof="0" smtClean="0"/>
              <a:t>toinen taso</a:t>
            </a:r>
          </a:p>
          <a:p>
            <a:pPr lvl="2"/>
            <a:r>
              <a:rPr lang="en-GB" noProof="0" smtClean="0"/>
              <a:t>kolmas taso</a:t>
            </a:r>
          </a:p>
          <a:p>
            <a:pPr lvl="3"/>
            <a:r>
              <a:rPr lang="en-GB" noProof="0" smtClean="0"/>
              <a:t>neljäs taso</a:t>
            </a:r>
          </a:p>
          <a:p>
            <a:pPr lvl="4"/>
            <a:r>
              <a:rPr lang="en-GB" noProof="0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 noProof="1"/>
            </a:lvl1pPr>
          </a:lstStyle>
          <a:p>
            <a:endParaRPr lang="en-GB" noProof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noProof="1"/>
            </a:lvl1pPr>
          </a:lstStyle>
          <a:p>
            <a:fld id="{1CC46C3B-0571-40A6-B182-410B4A75D3AD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93675" indent="-193675" algn="l" rtl="0" eaLnBrk="0" fontAlgn="base" hangingPunct="0">
      <a:spcBef>
        <a:spcPct val="30000"/>
      </a:spcBef>
      <a:spcAft>
        <a:spcPct val="0"/>
      </a:spcAft>
      <a:buChar char="–"/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565150" indent="-1079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8" name="Picture 36" descr="D:\TP\viestinta\grafi\mallit\pitkapaksuviiva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7313"/>
            <a:ext cx="9926638" cy="5730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28800"/>
            <a:ext cx="7315200" cy="1143000"/>
          </a:xfrm>
        </p:spPr>
        <p:txBody>
          <a:bodyPr/>
          <a:lstStyle>
            <a:lvl1pPr>
              <a:defRPr sz="3700"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048000"/>
            <a:ext cx="73152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fi-FI" noProof="0" smtClean="0"/>
              <a:t>Muokkaa alaotsikon perustyyliä napsautt.</a:t>
            </a:r>
            <a:endParaRPr lang="en-GB" noProof="0"/>
          </a:p>
        </p:txBody>
      </p:sp>
      <p:pic>
        <p:nvPicPr>
          <p:cNvPr id="6" name="Picture 43" descr="D:\2004\tp\grafi\kalvopohjat\englanti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6800"/>
            <a:ext cx="4267200" cy="7604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B05934-8F8F-4B47-9D9A-134130D678A1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58025" y="838200"/>
            <a:ext cx="2105025" cy="5257800"/>
          </a:xfrm>
        </p:spPr>
        <p:txBody>
          <a:bodyPr vert="eaVert"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42950" y="838200"/>
            <a:ext cx="6162675" cy="5257800"/>
          </a:xfrm>
        </p:spPr>
        <p:txBody>
          <a:bodyPr vert="eaVert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900885-0FE6-4F60-9AF5-925BBFC8D26D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2950" y="838200"/>
            <a:ext cx="8420100" cy="1219200"/>
          </a:xfr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Kaavion paikkamerkki 2"/>
          <p:cNvSpPr>
            <a:spLocks noGrp="1"/>
          </p:cNvSpPr>
          <p:nvPr>
            <p:ph type="chart" idx="1"/>
          </p:nvPr>
        </p:nvSpPr>
        <p:spPr>
          <a:xfrm>
            <a:off x="742950" y="2133600"/>
            <a:ext cx="8420100" cy="3962400"/>
          </a:xfrm>
        </p:spPr>
        <p:txBody>
          <a:bodyPr/>
          <a:lstStyle/>
          <a:p>
            <a:r>
              <a:rPr lang="fi-FI" noProof="0" smtClean="0"/>
              <a:t>Lisää kaavio napsauttamalla kuvaketta</a:t>
            </a:r>
            <a:endParaRPr lang="en-GB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96200" y="6553200"/>
            <a:ext cx="1530350" cy="381000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>
          <a:xfrm>
            <a:off x="9201150" y="6553200"/>
            <a:ext cx="552450" cy="381000"/>
          </a:xfrm>
        </p:spPr>
        <p:txBody>
          <a:bodyPr/>
          <a:lstStyle>
            <a:lvl1pPr>
              <a:defRPr/>
            </a:lvl1pPr>
          </a:lstStyle>
          <a:p>
            <a:fld id="{B46DB798-2C00-4ACE-96B4-5E8FA6B2B48D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209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303E0B-4109-415A-BF94-AB899F112BC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935A5C-9B69-4C27-8AF9-7843682CC87B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42950" y="2133600"/>
            <a:ext cx="413385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2133600"/>
            <a:ext cx="413385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998CC1-2AA4-414C-AA12-958FD73DF6B5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5714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714488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357431"/>
            <a:ext cx="4376738" cy="37687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714488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357431"/>
            <a:ext cx="4378325" cy="37687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4B0DAE-94A5-4ABA-B91E-8A8A3AAC411B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BD60-AA0D-4DF7-808B-E50E7897628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ADFDAD-66FC-4993-B372-BD41049F39E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3ADD0-704C-43B9-9478-41727213B28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4E748A-FE0F-4435-8C05-F5AEA24CC9C9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838200"/>
            <a:ext cx="84201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Muokkaa</a:t>
            </a:r>
            <a:r>
              <a:rPr lang="en-GB" noProof="0" dirty="0" smtClean="0"/>
              <a:t> </a:t>
            </a:r>
            <a:r>
              <a:rPr lang="en-GB" noProof="0" dirty="0" err="1" smtClean="0"/>
              <a:t>otsikon</a:t>
            </a:r>
            <a:r>
              <a:rPr lang="en-GB" noProof="0" dirty="0" smtClean="0"/>
              <a:t> </a:t>
            </a:r>
            <a:r>
              <a:rPr lang="en-GB" noProof="0" dirty="0" err="1" smtClean="0"/>
              <a:t>perustyyliä</a:t>
            </a:r>
            <a:r>
              <a:rPr lang="en-GB" noProof="0" dirty="0" smtClean="0"/>
              <a:t> </a:t>
            </a:r>
            <a:r>
              <a:rPr lang="en-GB" noProof="0" dirty="0" err="1" smtClean="0"/>
              <a:t>napsauttamalla</a:t>
            </a:r>
            <a:endParaRPr lang="en-GB" noProof="0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33600"/>
            <a:ext cx="84201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Muokkaa</a:t>
            </a:r>
            <a:r>
              <a:rPr lang="en-GB" noProof="0" dirty="0" smtClean="0"/>
              <a:t> </a:t>
            </a:r>
            <a:r>
              <a:rPr lang="en-GB" noProof="0" dirty="0" err="1" smtClean="0"/>
              <a:t>tekstin</a:t>
            </a:r>
            <a:r>
              <a:rPr lang="en-GB" noProof="0" dirty="0" smtClean="0"/>
              <a:t> </a:t>
            </a:r>
            <a:r>
              <a:rPr lang="en-GB" noProof="0" dirty="0" err="1" smtClean="0"/>
              <a:t>perustyylejä</a:t>
            </a:r>
            <a:r>
              <a:rPr lang="en-GB" noProof="0" dirty="0" smtClean="0"/>
              <a:t> </a:t>
            </a:r>
            <a:r>
              <a:rPr lang="en-GB" noProof="0" dirty="0" err="1" smtClean="0"/>
              <a:t>napsauttamalla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toinen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taso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kolmas</a:t>
            </a:r>
            <a:r>
              <a:rPr lang="en-GB" noProof="0" dirty="0" smtClean="0"/>
              <a:t> </a:t>
            </a:r>
            <a:r>
              <a:rPr lang="en-GB" noProof="0" dirty="0" err="1" smtClean="0"/>
              <a:t>taso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neljäs</a:t>
            </a:r>
            <a:r>
              <a:rPr lang="en-GB" noProof="0" dirty="0" smtClean="0"/>
              <a:t> </a:t>
            </a:r>
            <a:r>
              <a:rPr lang="en-GB" noProof="0" dirty="0" err="1" smtClean="0"/>
              <a:t>taso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viides</a:t>
            </a:r>
            <a:r>
              <a:rPr lang="en-GB" noProof="0" dirty="0" smtClean="0"/>
              <a:t> </a:t>
            </a:r>
            <a:r>
              <a:rPr lang="en-GB" noProof="0" dirty="0" err="1" smtClean="0"/>
              <a:t>taso</a:t>
            </a:r>
            <a:endParaRPr lang="en-GB" noProof="0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96200" y="65532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01150" y="6553200"/>
            <a:ext cx="552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60EEC27-B4A1-498C-A47A-F30DA403FA2E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5532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noProof="1"/>
            </a:lvl1pPr>
          </a:lstStyle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pic>
        <p:nvPicPr>
          <p:cNvPr id="1052" name="Picture 28" descr="D:\TP\viestinta\grafi\mallit\lyhyt viiva.t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459413" y="6516688"/>
            <a:ext cx="4446587" cy="36512"/>
          </a:xfrm>
          <a:prstGeom prst="rect">
            <a:avLst/>
          </a:prstGeom>
          <a:noFill/>
        </p:spPr>
      </p:pic>
      <p:pic>
        <p:nvPicPr>
          <p:cNvPr id="9" name="Picture 38" descr="D:\2004\tp\grafi\kalvopohjat\englanti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6000" y="226800"/>
            <a:ext cx="3070225" cy="5461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185738" indent="-1857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5150" indent="-184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41388" indent="-1857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330325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4pPr>
      <a:lvl5pPr marL="17192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1764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6pPr>
      <a:lvl7pPr marL="26336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7pPr>
      <a:lvl8pPr marL="30908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8pPr>
      <a:lvl9pPr marL="35480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tilastokeskus.fi/til/ashi/2010/02/ashi_2010_02_2010-07-30_tie_001_en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tilastokeskus.fi/til/ashi/2010/02/ashi_2010_02_2010-07-30_en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pxweb2.stat.fi/database/StatFin/databasetree_en.asp" TargetMode="External"/><Relationship Id="rId4" Type="http://schemas.openxmlformats.org/officeDocument/2006/relationships/hyperlink" Target="http://pxweb2.stat.fi/Database/StatFin/Asu/ashi/ashi_fi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064568" y="2204864"/>
            <a:ext cx="8460432" cy="1143000"/>
          </a:xfrm>
        </p:spPr>
        <p:txBody>
          <a:bodyPr/>
          <a:lstStyle/>
          <a:p>
            <a:r>
              <a:rPr lang="en-GB" sz="3200" b="1" i="1" dirty="0" smtClean="0"/>
              <a:t>Effect of the revised publishing system on the development of the contents of Statistics Finland’s free data supply</a:t>
            </a:r>
            <a:endParaRPr lang="fi-FI" sz="3200" b="1" i="1" dirty="0"/>
          </a:p>
        </p:txBody>
      </p:sp>
      <p:sp>
        <p:nvSpPr>
          <p:cNvPr id="4609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784648" y="4509120"/>
            <a:ext cx="7315200" cy="1143000"/>
          </a:xfrm>
        </p:spPr>
        <p:txBody>
          <a:bodyPr/>
          <a:lstStyle/>
          <a:p>
            <a:r>
              <a:rPr lang="fi-FI" sz="2000" smtClean="0"/>
              <a:t>Nordisk Statistikermøde, København, august 2010</a:t>
            </a:r>
          </a:p>
          <a:p>
            <a:r>
              <a:rPr lang="en-GB" sz="2000" smtClean="0"/>
              <a:t>Tema 4: Formidlingen</a:t>
            </a:r>
          </a:p>
          <a:p>
            <a:r>
              <a:rPr lang="en-GB" sz="2000" smtClean="0"/>
              <a:t>Riia Arvela</a:t>
            </a:r>
          </a:p>
          <a:p>
            <a:r>
              <a:rPr lang="en-GB" sz="2000" smtClean="0"/>
              <a:t>riia.arvela@stat.fi</a:t>
            </a:r>
            <a:endParaRPr lang="en-GB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What will users of data get because of the change?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04528" y="1844824"/>
            <a:ext cx="8314506" cy="4464496"/>
          </a:xfrm>
        </p:spPr>
        <p:txBody>
          <a:bodyPr/>
          <a:lstStyle/>
          <a:p>
            <a:r>
              <a:rPr lang="fi-FI" smtClean="0"/>
              <a:t>Now:</a:t>
            </a:r>
          </a:p>
          <a:p>
            <a:pPr lvl="1"/>
            <a:r>
              <a:rPr lang="fi-FI" smtClean="0"/>
              <a:t>More uniform data supply from statistics with more uniform appearance</a:t>
            </a:r>
          </a:p>
          <a:p>
            <a:pPr lvl="1"/>
            <a:r>
              <a:rPr lang="fi-FI" smtClean="0"/>
              <a:t>Closer connection between the content of basic publications and database tables</a:t>
            </a:r>
          </a:p>
          <a:p>
            <a:pPr lvl="1"/>
            <a:r>
              <a:rPr lang="fi-FI" smtClean="0"/>
              <a:t>More comprehensive data in Swedish and English</a:t>
            </a:r>
          </a:p>
          <a:p>
            <a:r>
              <a:rPr lang="fi-FI" smtClean="0"/>
              <a:t>In future:</a:t>
            </a:r>
          </a:p>
          <a:p>
            <a:pPr lvl="1"/>
            <a:r>
              <a:rPr lang="fi-FI" smtClean="0"/>
              <a:t>Even more uniform and high quality basic publications</a:t>
            </a:r>
          </a:p>
          <a:p>
            <a:pPr lvl="1"/>
            <a:r>
              <a:rPr lang="fi-FI" smtClean="0"/>
              <a:t>Ever easier to find data</a:t>
            </a:r>
          </a:p>
          <a:p>
            <a:pPr lvl="1"/>
            <a:r>
              <a:rPr lang="fi-FI" smtClean="0"/>
              <a:t>Services focused more precisely on customer groups</a:t>
            </a:r>
          </a:p>
          <a:p>
            <a:pPr lvl="1"/>
            <a:endParaRPr lang="fi-FI" smtClean="0"/>
          </a:p>
          <a:p>
            <a:pPr lvl="1"/>
            <a:endParaRPr lang="fi-FI" smtClean="0"/>
          </a:p>
          <a:p>
            <a:pPr lvl="1"/>
            <a:endParaRPr lang="fi-FI" smtClean="0"/>
          </a:p>
          <a:p>
            <a:endParaRPr lang="fi-FI" smtClean="0"/>
          </a:p>
          <a:p>
            <a:pPr>
              <a:buNone/>
            </a:pPr>
            <a:endParaRPr lang="fi-FI" dirty="0" smtClean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10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420100" cy="3962400"/>
          </a:xfrm>
        </p:spPr>
        <p:txBody>
          <a:bodyPr/>
          <a:lstStyle/>
          <a:p>
            <a:r>
              <a:rPr lang="en-GB" smtClean="0"/>
              <a:t>Statistics Finland aims to bring statistical data into use by extending free data supply on the Internet</a:t>
            </a:r>
          </a:p>
          <a:p>
            <a:r>
              <a:rPr lang="en-GB" smtClean="0"/>
              <a:t>This is supported by the new Fast-Web-XML publishing system suited for multi-channel publishing by means of which basic statistical publications are produced</a:t>
            </a:r>
          </a:p>
          <a:p>
            <a:endParaRPr lang="en-GB" smtClean="0"/>
          </a:p>
          <a:p>
            <a:endParaRPr lang="en-GB" smtClean="0"/>
          </a:p>
          <a:p>
            <a:r>
              <a:rPr lang="en-GB" smtClean="0"/>
              <a:t>What effects has the change had?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pPr>
              <a:buNone/>
            </a:pPr>
            <a:endParaRPr lang="en-GB" smtClean="0"/>
          </a:p>
          <a:p>
            <a:endParaRPr lang="en-GB" smtClean="0"/>
          </a:p>
          <a:p>
            <a:pPr>
              <a:buNone/>
            </a:pPr>
            <a:endParaRPr lang="en-GB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959154" y="6553200"/>
            <a:ext cx="1530350" cy="381000"/>
          </a:xfrm>
        </p:spPr>
        <p:txBody>
          <a:bodyPr/>
          <a:lstStyle/>
          <a:p>
            <a:r>
              <a:rPr lang="fi-FI" smtClean="0"/>
              <a:t>12/08/2010</a:t>
            </a:r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042610-6FDB-4F4E-A0A5-9F4FB3F5201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>
          <a:xfrm>
            <a:off x="5385048" y="6553200"/>
            <a:ext cx="259228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4528" y="764704"/>
            <a:ext cx="8420100" cy="792088"/>
          </a:xfrm>
        </p:spPr>
        <p:txBody>
          <a:bodyPr/>
          <a:lstStyle/>
          <a:p>
            <a:r>
              <a:rPr lang="fi-FI" smtClean="0"/>
              <a:t>Formation of the basic publication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303E0B-4109-415A-BF94-AB899F112BC9}" type="slidenum">
              <a:rPr lang="en-GB" noProof="0" smtClean="0"/>
              <a:pPr/>
              <a:t>3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grpSp>
        <p:nvGrpSpPr>
          <p:cNvPr id="41" name="Ryhmä 40"/>
          <p:cNvGrpSpPr/>
          <p:nvPr/>
        </p:nvGrpSpPr>
        <p:grpSpPr>
          <a:xfrm>
            <a:off x="1496616" y="1844824"/>
            <a:ext cx="2706094" cy="4603018"/>
            <a:chOff x="785786" y="1643050"/>
            <a:chExt cx="2514600" cy="48768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785786" y="1643050"/>
              <a:ext cx="2514600" cy="4876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43" name="Text Box 46"/>
            <p:cNvSpPr txBox="1">
              <a:spLocks noChangeArrowheads="1"/>
            </p:cNvSpPr>
            <p:nvPr/>
          </p:nvSpPr>
          <p:spPr bwMode="auto">
            <a:xfrm>
              <a:off x="827584" y="1678438"/>
              <a:ext cx="2472802" cy="5382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600" b="1" smtClean="0">
                  <a:solidFill>
                    <a:schemeClr val="tx1"/>
                  </a:solidFill>
                </a:rPr>
                <a:t>Basic publication</a:t>
              </a:r>
              <a:r>
                <a:rPr lang="fi-FI" sz="1400" smtClean="0">
                  <a:solidFill>
                    <a:schemeClr val="tx1"/>
                  </a:solidFill>
                </a:rPr>
                <a:t> </a:t>
              </a:r>
              <a:r>
                <a:rPr lang="fi-FI" sz="1400">
                  <a:solidFill>
                    <a:schemeClr val="tx1"/>
                  </a:solidFill>
                </a:rPr>
                <a:t/>
              </a:r>
              <a:br>
                <a:rPr lang="fi-FI" sz="1400">
                  <a:solidFill>
                    <a:schemeClr val="tx1"/>
                  </a:solidFill>
                </a:rPr>
              </a:br>
              <a:r>
                <a:rPr lang="fi-FI" sz="1400">
                  <a:solidFill>
                    <a:schemeClr val="tx1"/>
                  </a:solidFill>
                </a:rPr>
                <a:t>(</a:t>
              </a:r>
              <a:r>
                <a:rPr lang="fi-FI" sz="1400" smtClean="0">
                  <a:solidFill>
                    <a:schemeClr val="tx1"/>
                  </a:solidFill>
                </a:rPr>
                <a:t>XML document)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1023911" y="2209788"/>
              <a:ext cx="1981200" cy="2357437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45" name="Rectangle 48"/>
            <p:cNvSpPr>
              <a:spLocks noChangeArrowheads="1"/>
            </p:cNvSpPr>
            <p:nvPr/>
          </p:nvSpPr>
          <p:spPr bwMode="auto">
            <a:xfrm>
              <a:off x="1090586" y="2786050"/>
              <a:ext cx="183834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Title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46" name="Text Box 49"/>
            <p:cNvSpPr txBox="1">
              <a:spLocks noChangeArrowheads="1"/>
            </p:cNvSpPr>
            <p:nvPr/>
          </p:nvSpPr>
          <p:spPr bwMode="auto">
            <a:xfrm>
              <a:off x="1090586" y="2264624"/>
              <a:ext cx="1676400" cy="4992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Statistical release</a:t>
              </a:r>
              <a:r>
                <a:rPr lang="fi-FI" sz="1400" smtClean="0">
                  <a:solidFill>
                    <a:schemeClr val="tx1"/>
                  </a:solidFill>
                </a:rPr>
                <a:t> </a:t>
              </a:r>
              <a:r>
                <a:rPr lang="fi-FI" sz="1400">
                  <a:solidFill>
                    <a:schemeClr val="tx1"/>
                  </a:solidFill>
                </a:rPr>
                <a:t/>
              </a:r>
              <a:br>
                <a:rPr lang="fi-FI" sz="1400">
                  <a:solidFill>
                    <a:schemeClr val="tx1"/>
                  </a:solidFill>
                </a:rPr>
              </a:br>
              <a:r>
                <a:rPr lang="fi-FI" sz="1400" smtClean="0">
                  <a:solidFill>
                    <a:schemeClr val="tx1"/>
                  </a:solidFill>
                </a:rPr>
                <a:t>Fi</a:t>
              </a:r>
              <a:r>
                <a:rPr lang="fi-FI" sz="1400">
                  <a:solidFill>
                    <a:schemeClr val="tx1"/>
                  </a:solidFill>
                </a:rPr>
                <a:t>, </a:t>
              </a:r>
              <a:r>
                <a:rPr lang="fi-FI" sz="1400" smtClean="0"/>
                <a:t>Sw</a:t>
              </a:r>
              <a:r>
                <a:rPr lang="fi-FI" sz="1400" smtClean="0">
                  <a:solidFill>
                    <a:schemeClr val="tx1"/>
                  </a:solidFill>
                </a:rPr>
                <a:t>, (En</a:t>
              </a:r>
              <a:r>
                <a:rPr lang="fi-FI" sz="1400">
                  <a:solidFill>
                    <a:schemeClr val="tx1"/>
                  </a:solidFill>
                </a:rPr>
                <a:t>)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1071538" y="3143248"/>
              <a:ext cx="1857388" cy="35719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Lead (first paragraph)</a:t>
              </a:r>
              <a:endParaRPr lang="fi-FI" sz="1400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1095324" y="3924292"/>
              <a:ext cx="1833602" cy="2857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Short text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49" name="Rectangle 52"/>
            <p:cNvSpPr>
              <a:spLocks noChangeArrowheads="1"/>
            </p:cNvSpPr>
            <p:nvPr/>
          </p:nvSpPr>
          <p:spPr bwMode="auto">
            <a:xfrm>
              <a:off x="1095348" y="4281482"/>
              <a:ext cx="1833577" cy="233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Contact details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1023911" y="4638663"/>
              <a:ext cx="1981200" cy="95250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1023911" y="5638788"/>
              <a:ext cx="1981200" cy="3429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Figures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1014386" y="6067413"/>
              <a:ext cx="1981200" cy="376237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Quality descriptions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53" name="Rectangle 57"/>
            <p:cNvSpPr>
              <a:spLocks noChangeArrowheads="1"/>
            </p:cNvSpPr>
            <p:nvPr/>
          </p:nvSpPr>
          <p:spPr bwMode="auto">
            <a:xfrm>
              <a:off x="1238224" y="4763280"/>
              <a:ext cx="1571625" cy="7048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Extensive</a:t>
              </a:r>
              <a:r>
                <a:rPr lang="fi-FI" sz="1400" smtClean="0">
                  <a:solidFill>
                    <a:schemeClr val="tx1"/>
                  </a:solidFill>
                </a:rPr>
                <a:t> text and/or appendix tables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1095324" y="3567102"/>
              <a:ext cx="1833602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 Figure or table</a:t>
              </a:r>
              <a:endParaRPr lang="fi-FI" sz="1400">
                <a:solidFill>
                  <a:schemeClr val="tx1"/>
                </a:solidFill>
              </a:endParaRPr>
            </a:p>
          </p:txBody>
        </p:sp>
      </p:grpSp>
      <p:pic>
        <p:nvPicPr>
          <p:cNvPr id="33" name="Kuva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6976" y="1484784"/>
            <a:ext cx="3096344" cy="252028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pic>
        <p:nvPicPr>
          <p:cNvPr id="34" name="Kuva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9184" y="2708920"/>
            <a:ext cx="2520280" cy="3312368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sp>
        <p:nvSpPr>
          <p:cNvPr id="28" name="Rectangle 66"/>
          <p:cNvSpPr>
            <a:spLocks noChangeArrowheads="1"/>
          </p:cNvSpPr>
          <p:nvPr/>
        </p:nvSpPr>
        <p:spPr bwMode="auto">
          <a:xfrm>
            <a:off x="4880992" y="3068960"/>
            <a:ext cx="1600200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sz="1400" smtClean="0">
                <a:solidFill>
                  <a:schemeClr val="tx1"/>
                </a:solidFill>
              </a:rPr>
              <a:t>HTML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sz="1400" smtClean="0"/>
              <a:t>Fi, Sw, (En)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1" name="Line 70"/>
          <p:cNvSpPr>
            <a:spLocks noChangeShapeType="1"/>
          </p:cNvSpPr>
          <p:nvPr/>
        </p:nvSpPr>
        <p:spPr bwMode="auto">
          <a:xfrm>
            <a:off x="4160912" y="3501008"/>
            <a:ext cx="720080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7" name="Line 70"/>
          <p:cNvSpPr>
            <a:spLocks noChangeShapeType="1"/>
          </p:cNvSpPr>
          <p:nvPr/>
        </p:nvSpPr>
        <p:spPr bwMode="auto">
          <a:xfrm>
            <a:off x="4160912" y="5445224"/>
            <a:ext cx="2088232" cy="0"/>
          </a:xfrm>
          <a:prstGeom prst="lin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i-FI"/>
          </a:p>
        </p:txBody>
      </p:sp>
      <p:grpSp>
        <p:nvGrpSpPr>
          <p:cNvPr id="40" name="Ryhmä 39"/>
          <p:cNvGrpSpPr/>
          <p:nvPr/>
        </p:nvGrpSpPr>
        <p:grpSpPr>
          <a:xfrm>
            <a:off x="6249144" y="4149080"/>
            <a:ext cx="2133600" cy="2304256"/>
            <a:chOff x="5096150" y="4166166"/>
            <a:chExt cx="2133600" cy="2169222"/>
          </a:xfrm>
        </p:grpSpPr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5096150" y="4166166"/>
              <a:ext cx="2133600" cy="216922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4" name="Text Box 62"/>
            <p:cNvSpPr txBox="1">
              <a:spLocks noChangeArrowheads="1"/>
            </p:cNvSpPr>
            <p:nvPr/>
          </p:nvSpPr>
          <p:spPr bwMode="auto">
            <a:xfrm>
              <a:off x="5168158" y="4233954"/>
              <a:ext cx="1921768" cy="28096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400" smtClean="0"/>
                <a:t>PDF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5324750" y="5399418"/>
              <a:ext cx="1600200" cy="74539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GB" sz="1400" smtClean="0"/>
                <a:t>Printed publication</a:t>
              </a:r>
              <a:endParaRPr lang="fi-FI" sz="2000" smtClean="0"/>
            </a:p>
            <a:p>
              <a:r>
                <a:rPr lang="fi-FI" sz="1400" smtClean="0"/>
                <a:t>( Fi, Sw</a:t>
              </a:r>
              <a:r>
                <a:rPr lang="fi-FI" sz="1200" smtClean="0"/>
                <a:t>, </a:t>
              </a:r>
              <a:r>
                <a:rPr lang="fi-FI" sz="1400" dirty="0" smtClean="0"/>
                <a:t>En)</a:t>
              </a:r>
              <a:endParaRPr lang="fi-FI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Rectangle 63"/>
          <p:cNvSpPr>
            <a:spLocks noChangeArrowheads="1"/>
          </p:cNvSpPr>
          <p:nvPr/>
        </p:nvSpPr>
        <p:spPr bwMode="auto">
          <a:xfrm>
            <a:off x="6465168" y="4653136"/>
            <a:ext cx="1600200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sz="1400" dirty="0">
                <a:solidFill>
                  <a:schemeClr val="tx1"/>
                </a:solidFill>
              </a:rPr>
              <a:t>PDF</a:t>
            </a:r>
            <a:r>
              <a:rPr lang="fi-FI" sz="1400">
                <a:solidFill>
                  <a:schemeClr val="tx1"/>
                </a:solidFill>
              </a:rPr>
              <a:t/>
            </a:r>
            <a:br>
              <a:rPr lang="fi-FI" sz="1400">
                <a:solidFill>
                  <a:schemeClr val="tx1"/>
                </a:solidFill>
              </a:rPr>
            </a:br>
            <a:r>
              <a:rPr lang="fi-FI" sz="1400" smtClean="0"/>
              <a:t>F</a:t>
            </a:r>
            <a:r>
              <a:rPr lang="fi-FI" sz="1400" smtClean="0">
                <a:solidFill>
                  <a:schemeClr val="tx1"/>
                </a:solidFill>
              </a:rPr>
              <a:t>i, ( Sw</a:t>
            </a:r>
            <a:r>
              <a:rPr lang="fi-FI" sz="1200" dirty="0" smtClean="0"/>
              <a:t>,</a:t>
            </a:r>
            <a:r>
              <a:rPr lang="fi-FI" sz="1200" dirty="0" smtClean="0">
                <a:solidFill>
                  <a:schemeClr val="tx1"/>
                </a:solidFill>
              </a:rPr>
              <a:t> </a:t>
            </a:r>
            <a:r>
              <a:rPr lang="fi-FI" sz="1400" dirty="0" smtClean="0"/>
              <a:t>E</a:t>
            </a:r>
            <a:r>
              <a:rPr lang="fi-FI" sz="1400" dirty="0" smtClean="0">
                <a:solidFill>
                  <a:schemeClr val="tx1"/>
                </a:solidFill>
              </a:rPr>
              <a:t>n)</a:t>
            </a:r>
            <a:endParaRPr lang="fi-FI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3" name="Rectangle 11"/>
          <p:cNvSpPr>
            <a:spLocks noGrp="1" noChangeArrowheads="1"/>
          </p:cNvSpPr>
          <p:nvPr>
            <p:ph type="title"/>
          </p:nvPr>
        </p:nvSpPr>
        <p:spPr>
          <a:xfrm>
            <a:off x="776536" y="764704"/>
            <a:ext cx="8420100" cy="1219200"/>
          </a:xfrm>
        </p:spPr>
        <p:txBody>
          <a:bodyPr/>
          <a:lstStyle/>
          <a:p>
            <a:r>
              <a:rPr lang="en-GB" smtClean="0"/>
              <a:t>Connections of the basic publication to the rest of the website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smtClean="0"/>
              <a:t>12/08/2010</a:t>
            </a:r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1B878-9C0F-469B-B890-4A1B2B6930C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grpSp>
        <p:nvGrpSpPr>
          <p:cNvPr id="8" name="Ryhmä 7"/>
          <p:cNvGrpSpPr/>
          <p:nvPr/>
        </p:nvGrpSpPr>
        <p:grpSpPr>
          <a:xfrm>
            <a:off x="1424608" y="1844824"/>
            <a:ext cx="2706094" cy="4603018"/>
            <a:chOff x="785786" y="1643050"/>
            <a:chExt cx="2514600" cy="48768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9" name="Rectangle 45"/>
            <p:cNvSpPr>
              <a:spLocks noChangeArrowheads="1"/>
            </p:cNvSpPr>
            <p:nvPr/>
          </p:nvSpPr>
          <p:spPr bwMode="auto">
            <a:xfrm>
              <a:off x="785786" y="1643050"/>
              <a:ext cx="2514600" cy="4876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10" name="Text Box 46"/>
            <p:cNvSpPr txBox="1">
              <a:spLocks noChangeArrowheads="1"/>
            </p:cNvSpPr>
            <p:nvPr/>
          </p:nvSpPr>
          <p:spPr bwMode="auto">
            <a:xfrm>
              <a:off x="827584" y="1678438"/>
              <a:ext cx="2472802" cy="5382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600" b="1" smtClean="0">
                  <a:solidFill>
                    <a:schemeClr val="tx1"/>
                  </a:solidFill>
                </a:rPr>
                <a:t>Basic publication</a:t>
              </a:r>
              <a:r>
                <a:rPr lang="fi-FI" sz="1400" smtClean="0">
                  <a:solidFill>
                    <a:schemeClr val="tx1"/>
                  </a:solidFill>
                </a:rPr>
                <a:t> </a:t>
              </a:r>
              <a:r>
                <a:rPr lang="fi-FI" sz="1400">
                  <a:solidFill>
                    <a:schemeClr val="tx1"/>
                  </a:solidFill>
                </a:rPr>
                <a:t/>
              </a:r>
              <a:br>
                <a:rPr lang="fi-FI" sz="1400">
                  <a:solidFill>
                    <a:schemeClr val="tx1"/>
                  </a:solidFill>
                </a:rPr>
              </a:br>
              <a:r>
                <a:rPr lang="fi-FI" sz="1400">
                  <a:solidFill>
                    <a:schemeClr val="tx1"/>
                  </a:solidFill>
                </a:rPr>
                <a:t>(</a:t>
              </a:r>
              <a:r>
                <a:rPr lang="fi-FI" sz="1400" smtClean="0">
                  <a:solidFill>
                    <a:schemeClr val="tx1"/>
                  </a:solidFill>
                </a:rPr>
                <a:t>XML document)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11" name="Rectangle 47"/>
            <p:cNvSpPr>
              <a:spLocks noChangeArrowheads="1"/>
            </p:cNvSpPr>
            <p:nvPr/>
          </p:nvSpPr>
          <p:spPr bwMode="auto">
            <a:xfrm>
              <a:off x="1023911" y="2209788"/>
              <a:ext cx="1981200" cy="2357437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12" name="Rectangle 48"/>
            <p:cNvSpPr>
              <a:spLocks noChangeArrowheads="1"/>
            </p:cNvSpPr>
            <p:nvPr/>
          </p:nvSpPr>
          <p:spPr bwMode="auto">
            <a:xfrm>
              <a:off x="1090586" y="2786050"/>
              <a:ext cx="183834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Title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13" name="Text Box 49"/>
            <p:cNvSpPr txBox="1">
              <a:spLocks noChangeArrowheads="1"/>
            </p:cNvSpPr>
            <p:nvPr/>
          </p:nvSpPr>
          <p:spPr bwMode="auto">
            <a:xfrm>
              <a:off x="1090586" y="2264624"/>
              <a:ext cx="1676400" cy="4992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Statistical release</a:t>
              </a:r>
              <a:r>
                <a:rPr lang="fi-FI" sz="1400" smtClean="0">
                  <a:solidFill>
                    <a:schemeClr val="tx1"/>
                  </a:solidFill>
                </a:rPr>
                <a:t> </a:t>
              </a:r>
              <a:r>
                <a:rPr lang="fi-FI" sz="1400">
                  <a:solidFill>
                    <a:schemeClr val="tx1"/>
                  </a:solidFill>
                </a:rPr>
                <a:t/>
              </a:r>
              <a:br>
                <a:rPr lang="fi-FI" sz="1400">
                  <a:solidFill>
                    <a:schemeClr val="tx1"/>
                  </a:solidFill>
                </a:rPr>
              </a:br>
              <a:r>
                <a:rPr lang="fi-FI" sz="1400" smtClean="0">
                  <a:solidFill>
                    <a:schemeClr val="tx1"/>
                  </a:solidFill>
                </a:rPr>
                <a:t>Fi</a:t>
              </a:r>
              <a:r>
                <a:rPr lang="fi-FI" sz="1400">
                  <a:solidFill>
                    <a:schemeClr val="tx1"/>
                  </a:solidFill>
                </a:rPr>
                <a:t>, </a:t>
              </a:r>
              <a:r>
                <a:rPr lang="fi-FI" sz="1400" smtClean="0"/>
                <a:t>Sw</a:t>
              </a:r>
              <a:r>
                <a:rPr lang="fi-FI" sz="1400" smtClean="0">
                  <a:solidFill>
                    <a:schemeClr val="tx1"/>
                  </a:solidFill>
                </a:rPr>
                <a:t>, (En</a:t>
              </a:r>
              <a:r>
                <a:rPr lang="fi-FI" sz="1400">
                  <a:solidFill>
                    <a:schemeClr val="tx1"/>
                  </a:solidFill>
                </a:rPr>
                <a:t>)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14" name="Rectangle 50"/>
            <p:cNvSpPr>
              <a:spLocks noChangeArrowheads="1"/>
            </p:cNvSpPr>
            <p:nvPr/>
          </p:nvSpPr>
          <p:spPr bwMode="auto">
            <a:xfrm>
              <a:off x="1071538" y="3143248"/>
              <a:ext cx="1857388" cy="35719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Lead (first paragraph)</a:t>
              </a:r>
              <a:endParaRPr lang="fi-FI" sz="1400"/>
            </a:p>
          </p:txBody>
        </p:sp>
        <p:sp>
          <p:nvSpPr>
            <p:cNvPr id="15" name="Rectangle 51"/>
            <p:cNvSpPr>
              <a:spLocks noChangeArrowheads="1"/>
            </p:cNvSpPr>
            <p:nvPr/>
          </p:nvSpPr>
          <p:spPr bwMode="auto">
            <a:xfrm>
              <a:off x="1095324" y="3924292"/>
              <a:ext cx="1833602" cy="2857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Short text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16" name="Rectangle 52"/>
            <p:cNvSpPr>
              <a:spLocks noChangeArrowheads="1"/>
            </p:cNvSpPr>
            <p:nvPr/>
          </p:nvSpPr>
          <p:spPr bwMode="auto">
            <a:xfrm>
              <a:off x="1095348" y="4281482"/>
              <a:ext cx="1833577" cy="23335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Contact details</a:t>
              </a:r>
              <a:endParaRPr lang="fi-FI" sz="2000">
                <a:solidFill>
                  <a:schemeClr val="tx1"/>
                </a:solidFill>
              </a:endParaRPr>
            </a:p>
          </p:txBody>
        </p:sp>
        <p:sp>
          <p:nvSpPr>
            <p:cNvPr id="17" name="Rectangle 53"/>
            <p:cNvSpPr>
              <a:spLocks noChangeArrowheads="1"/>
            </p:cNvSpPr>
            <p:nvPr/>
          </p:nvSpPr>
          <p:spPr bwMode="auto">
            <a:xfrm>
              <a:off x="1023911" y="4638663"/>
              <a:ext cx="1981200" cy="95250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18" name="Rectangle 54"/>
            <p:cNvSpPr>
              <a:spLocks noChangeArrowheads="1"/>
            </p:cNvSpPr>
            <p:nvPr/>
          </p:nvSpPr>
          <p:spPr bwMode="auto">
            <a:xfrm>
              <a:off x="1023911" y="5638788"/>
              <a:ext cx="1981200" cy="3429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Figures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19" name="Rectangle 55"/>
            <p:cNvSpPr>
              <a:spLocks noChangeArrowheads="1"/>
            </p:cNvSpPr>
            <p:nvPr/>
          </p:nvSpPr>
          <p:spPr bwMode="auto">
            <a:xfrm>
              <a:off x="1014386" y="6067413"/>
              <a:ext cx="1981200" cy="376237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Quality descriptions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20" name="Rectangle 57"/>
            <p:cNvSpPr>
              <a:spLocks noChangeArrowheads="1"/>
            </p:cNvSpPr>
            <p:nvPr/>
          </p:nvSpPr>
          <p:spPr bwMode="auto">
            <a:xfrm>
              <a:off x="1238224" y="4763280"/>
              <a:ext cx="1571625" cy="70485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/>
                <a:t>Extensive</a:t>
              </a:r>
              <a:r>
                <a:rPr lang="fi-FI" sz="1400" smtClean="0">
                  <a:solidFill>
                    <a:schemeClr val="tx1"/>
                  </a:solidFill>
                </a:rPr>
                <a:t> text and/or appendix tables</a:t>
              </a:r>
              <a:endParaRPr lang="fi-FI" sz="1600">
                <a:solidFill>
                  <a:schemeClr val="tx1"/>
                </a:solidFill>
              </a:endParaRPr>
            </a:p>
          </p:txBody>
        </p:sp>
        <p:sp>
          <p:nvSpPr>
            <p:cNvPr id="21" name="Rectangle 50"/>
            <p:cNvSpPr>
              <a:spLocks noChangeArrowheads="1"/>
            </p:cNvSpPr>
            <p:nvPr/>
          </p:nvSpPr>
          <p:spPr bwMode="auto">
            <a:xfrm>
              <a:off x="1095324" y="3567102"/>
              <a:ext cx="1833602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 Figure or table</a:t>
              </a:r>
              <a:endParaRPr lang="fi-FI" sz="1400">
                <a:solidFill>
                  <a:schemeClr val="tx1"/>
                </a:solidFill>
              </a:endParaRPr>
            </a:p>
          </p:txBody>
        </p:sp>
      </p:grp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4880992" y="1628800"/>
            <a:ext cx="3453534" cy="32427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4" name="Rectangle 59"/>
          <p:cNvSpPr>
            <a:spLocks noChangeArrowheads="1"/>
          </p:cNvSpPr>
          <p:nvPr/>
        </p:nvSpPr>
        <p:spPr bwMode="auto">
          <a:xfrm>
            <a:off x="5096839" y="2041157"/>
            <a:ext cx="2949894" cy="4123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5" name="Text Box 60"/>
          <p:cNvSpPr txBox="1">
            <a:spLocks noChangeArrowheads="1"/>
          </p:cNvSpPr>
          <p:nvPr/>
        </p:nvSpPr>
        <p:spPr bwMode="auto">
          <a:xfrm>
            <a:off x="5384633" y="2125535"/>
            <a:ext cx="2212421" cy="2772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fi-FI" sz="1400" smtClean="0">
                <a:solidFill>
                  <a:schemeClr val="tx1"/>
                </a:solidFill>
              </a:rPr>
              <a:t>StatFin-database</a:t>
            </a:r>
            <a:endParaRPr lang="fi-FI" sz="1400">
              <a:solidFill>
                <a:schemeClr val="tx1"/>
              </a:solidFill>
            </a:endParaRPr>
          </a:p>
        </p:txBody>
      </p:sp>
      <p:sp>
        <p:nvSpPr>
          <p:cNvPr id="41" name="Rectangle 59"/>
          <p:cNvSpPr>
            <a:spLocks noChangeArrowheads="1"/>
          </p:cNvSpPr>
          <p:nvPr/>
        </p:nvSpPr>
        <p:spPr bwMode="auto">
          <a:xfrm>
            <a:off x="4880992" y="4941168"/>
            <a:ext cx="3453534" cy="588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42" name="Text Box 60"/>
          <p:cNvSpPr txBox="1">
            <a:spLocks noChangeArrowheads="1"/>
          </p:cNvSpPr>
          <p:nvPr/>
        </p:nvSpPr>
        <p:spPr bwMode="auto">
          <a:xfrm>
            <a:off x="4971111" y="4964743"/>
            <a:ext cx="3363416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fi-FI" sz="1400" smtClean="0">
                <a:solidFill>
                  <a:schemeClr val="tx1"/>
                </a:solidFill>
              </a:rPr>
              <a:t>Tables and figures of </a:t>
            </a:r>
            <a:r>
              <a:rPr lang="fi-FI" sz="1400" smtClean="0"/>
              <a:t>chargeable services</a:t>
            </a:r>
            <a:endParaRPr lang="fi-FI" sz="1400">
              <a:solidFill>
                <a:schemeClr val="tx1"/>
              </a:solidFill>
            </a:endParaRPr>
          </a:p>
        </p:txBody>
      </p:sp>
      <p:grpSp>
        <p:nvGrpSpPr>
          <p:cNvPr id="27" name="Ryhmä 26"/>
          <p:cNvGrpSpPr/>
          <p:nvPr/>
        </p:nvGrpSpPr>
        <p:grpSpPr>
          <a:xfrm>
            <a:off x="4880992" y="5589240"/>
            <a:ext cx="3453534" cy="323942"/>
            <a:chOff x="4218295" y="4214818"/>
            <a:chExt cx="2996911" cy="74083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9" name="Rectangle 59"/>
            <p:cNvSpPr>
              <a:spLocks noChangeArrowheads="1"/>
            </p:cNvSpPr>
            <p:nvPr/>
          </p:nvSpPr>
          <p:spPr bwMode="auto">
            <a:xfrm>
              <a:off x="4218295" y="4214818"/>
              <a:ext cx="2996911" cy="74083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40" name="Text Box 60"/>
            <p:cNvSpPr txBox="1">
              <a:spLocks noChangeArrowheads="1"/>
            </p:cNvSpPr>
            <p:nvPr/>
          </p:nvSpPr>
          <p:spPr bwMode="auto">
            <a:xfrm>
              <a:off x="4643438" y="4252255"/>
              <a:ext cx="2214578" cy="51864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Articles</a:t>
              </a:r>
              <a:endParaRPr lang="fi-FI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Ryhmä 38"/>
          <p:cNvGrpSpPr/>
          <p:nvPr/>
        </p:nvGrpSpPr>
        <p:grpSpPr>
          <a:xfrm>
            <a:off x="5096839" y="2522242"/>
            <a:ext cx="2949894" cy="2267970"/>
            <a:chOff x="4429124" y="4071942"/>
            <a:chExt cx="2643206" cy="235745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2" name="Rectangle 59"/>
            <p:cNvSpPr>
              <a:spLocks noChangeArrowheads="1"/>
            </p:cNvSpPr>
            <p:nvPr/>
          </p:nvSpPr>
          <p:spPr bwMode="auto">
            <a:xfrm>
              <a:off x="4429124" y="4071942"/>
              <a:ext cx="2643206" cy="235745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3" name="Text Box 60"/>
            <p:cNvSpPr txBox="1">
              <a:spLocks noChangeArrowheads="1"/>
            </p:cNvSpPr>
            <p:nvPr/>
          </p:nvSpPr>
          <p:spPr bwMode="auto">
            <a:xfrm>
              <a:off x="4643438" y="4586689"/>
              <a:ext cx="2214578" cy="288138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Description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34" name="Text Box 60"/>
            <p:cNvSpPr txBox="1">
              <a:spLocks noChangeArrowheads="1"/>
            </p:cNvSpPr>
            <p:nvPr/>
          </p:nvSpPr>
          <p:spPr bwMode="auto">
            <a:xfrm>
              <a:off x="4643438" y="6015449"/>
              <a:ext cx="2214578" cy="28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Datalists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35" name="Text Box 60"/>
            <p:cNvSpPr txBox="1">
              <a:spLocks noChangeArrowheads="1"/>
            </p:cNvSpPr>
            <p:nvPr/>
          </p:nvSpPr>
          <p:spPr bwMode="auto">
            <a:xfrm>
              <a:off x="4643438" y="5658259"/>
              <a:ext cx="2214578" cy="28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Classifications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36" name="Text Box 60"/>
            <p:cNvSpPr txBox="1">
              <a:spLocks noChangeArrowheads="1"/>
            </p:cNvSpPr>
            <p:nvPr/>
          </p:nvSpPr>
          <p:spPr bwMode="auto">
            <a:xfrm>
              <a:off x="4643438" y="4158061"/>
              <a:ext cx="2214578" cy="2881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>
                  <a:solidFill>
                    <a:schemeClr val="tx1"/>
                  </a:solidFill>
                </a:rPr>
                <a:t>Metadata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37" name="Text Box 60"/>
            <p:cNvSpPr txBox="1">
              <a:spLocks noChangeArrowheads="1"/>
            </p:cNvSpPr>
            <p:nvPr/>
          </p:nvSpPr>
          <p:spPr bwMode="auto">
            <a:xfrm>
              <a:off x="4643438" y="4943879"/>
              <a:ext cx="2214578" cy="28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Methodological descriptions</a:t>
              </a:r>
              <a:endParaRPr lang="fi-FI" sz="1400">
                <a:solidFill>
                  <a:schemeClr val="tx1"/>
                </a:solidFill>
              </a:endParaRPr>
            </a:p>
          </p:txBody>
        </p:sp>
        <p:sp>
          <p:nvSpPr>
            <p:cNvPr id="38" name="Text Box 60"/>
            <p:cNvSpPr txBox="1">
              <a:spLocks noChangeArrowheads="1"/>
            </p:cNvSpPr>
            <p:nvPr/>
          </p:nvSpPr>
          <p:spPr bwMode="auto">
            <a:xfrm>
              <a:off x="4643438" y="5301070"/>
              <a:ext cx="2214578" cy="288138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fi-FI" sz="1400" smtClean="0"/>
                <a:t>Concepts and definitions</a:t>
              </a:r>
              <a:endParaRPr lang="fi-FI" sz="1400">
                <a:solidFill>
                  <a:schemeClr val="tx1"/>
                </a:solidFill>
              </a:endParaRPr>
            </a:p>
          </p:txBody>
        </p:sp>
      </p:grpSp>
      <p:sp>
        <p:nvSpPr>
          <p:cNvPr id="29" name="Rectangle 54"/>
          <p:cNvSpPr>
            <a:spLocks noChangeArrowheads="1"/>
          </p:cNvSpPr>
          <p:nvPr/>
        </p:nvSpPr>
        <p:spPr bwMode="auto">
          <a:xfrm>
            <a:off x="5240736" y="1697525"/>
            <a:ext cx="2590150" cy="261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sz="1600" b="1" smtClean="0"/>
              <a:t>Sections supplementing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i-FI" sz="1600" b="1" smtClean="0"/>
              <a:t>the basic publication</a:t>
            </a:r>
            <a:endParaRPr lang="fi-FI" sz="1600" b="1"/>
          </a:p>
        </p:txBody>
      </p:sp>
      <p:sp>
        <p:nvSpPr>
          <p:cNvPr id="30" name="Rectangle 59"/>
          <p:cNvSpPr>
            <a:spLocks noChangeArrowheads="1"/>
          </p:cNvSpPr>
          <p:nvPr/>
        </p:nvSpPr>
        <p:spPr bwMode="auto">
          <a:xfrm>
            <a:off x="4880992" y="6021288"/>
            <a:ext cx="3453534" cy="3561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31" name="Text Box 60"/>
          <p:cNvSpPr txBox="1">
            <a:spLocks noChangeArrowheads="1"/>
          </p:cNvSpPr>
          <p:nvPr/>
        </p:nvSpPr>
        <p:spPr bwMode="auto">
          <a:xfrm>
            <a:off x="5385048" y="6057292"/>
            <a:ext cx="255200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fi-FI" sz="1400" smtClean="0">
                <a:solidFill>
                  <a:schemeClr val="tx1"/>
                </a:solidFill>
              </a:rPr>
              <a:t>Compendiums</a:t>
            </a:r>
            <a:endParaRPr lang="fi-FI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16496" y="692696"/>
            <a:ext cx="9289032" cy="790600"/>
          </a:xfrm>
        </p:spPr>
        <p:txBody>
          <a:bodyPr/>
          <a:lstStyle/>
          <a:p>
            <a:r>
              <a:rPr lang="fi-FI" smtClean="0"/>
              <a:t>Production of an XML document for a basic publication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5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1025" name="Kuva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544" y="1556792"/>
            <a:ext cx="8496944" cy="4824536"/>
          </a:xfrm>
          <a:prstGeom prst="rect">
            <a:avLst/>
          </a:prstGeom>
          <a:noFill/>
        </p:spPr>
      </p:pic>
      <p:sp>
        <p:nvSpPr>
          <p:cNvPr id="10" name="Suorakulmio 9"/>
          <p:cNvSpPr/>
          <p:nvPr/>
        </p:nvSpPr>
        <p:spPr>
          <a:xfrm>
            <a:off x="632520" y="1340768"/>
            <a:ext cx="388843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smtClean="0">
                <a:solidFill>
                  <a:schemeClr val="tx1"/>
                </a:solidFill>
              </a:rPr>
              <a:t>Arbortext</a:t>
            </a:r>
            <a:r>
              <a:rPr lang="fi-FI" sz="2400" smtClean="0"/>
              <a:t>  </a:t>
            </a:r>
            <a:r>
              <a:rPr lang="fi-FI" sz="2400" smtClean="0">
                <a:solidFill>
                  <a:schemeClr val="tx1"/>
                </a:solidFill>
              </a:rPr>
              <a:t>Editor:</a:t>
            </a:r>
            <a:endParaRPr lang="fi-FI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4528" y="692696"/>
            <a:ext cx="8420100" cy="790600"/>
          </a:xfrm>
        </p:spPr>
        <p:txBody>
          <a:bodyPr/>
          <a:lstStyle/>
          <a:p>
            <a:r>
              <a:rPr lang="fi-FI" smtClean="0"/>
              <a:t>Basic publication </a:t>
            </a:r>
            <a:r>
              <a:rPr lang="fi-FI" smtClean="0">
                <a:hlinkClick r:id="rId2"/>
              </a:rPr>
              <a:t>html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6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6976" y="260648"/>
            <a:ext cx="4536504" cy="5544616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9184" y="3789040"/>
            <a:ext cx="3296816" cy="2582813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pic>
        <p:nvPicPr>
          <p:cNvPr id="23554" name="Kuva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488" y="1412776"/>
            <a:ext cx="4608512" cy="5184576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cxnSp>
        <p:nvCxnSpPr>
          <p:cNvPr id="14" name="Suora nuoliyhdysviiva 13"/>
          <p:cNvCxnSpPr/>
          <p:nvPr/>
        </p:nvCxnSpPr>
        <p:spPr>
          <a:xfrm rot="16200000" flipH="1">
            <a:off x="6249144" y="3501008"/>
            <a:ext cx="432048" cy="43204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i 20"/>
          <p:cNvSpPr/>
          <p:nvPr/>
        </p:nvSpPr>
        <p:spPr>
          <a:xfrm>
            <a:off x="5025008" y="1700808"/>
            <a:ext cx="1224136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13040" y="116632"/>
            <a:ext cx="3816424" cy="790600"/>
          </a:xfrm>
        </p:spPr>
        <p:txBody>
          <a:bodyPr/>
          <a:lstStyle/>
          <a:p>
            <a:r>
              <a:rPr lang="fi-FI" smtClean="0"/>
              <a:t>Basic publication </a:t>
            </a:r>
            <a:r>
              <a:rPr lang="fi-FI" smtClean="0">
                <a:hlinkClick r:id="rId2"/>
              </a:rPr>
              <a:t>PDF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7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8984" y="764704"/>
            <a:ext cx="5097016" cy="575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Kuva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472" y="836712"/>
            <a:ext cx="4608512" cy="5904656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2950" y="838200"/>
            <a:ext cx="8420100" cy="790600"/>
          </a:xfrm>
        </p:spPr>
        <p:txBody>
          <a:bodyPr/>
          <a:lstStyle/>
          <a:p>
            <a:r>
              <a:rPr lang="fi-FI" smtClean="0"/>
              <a:t>StatFin database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8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96" y="1700808"/>
            <a:ext cx="410413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8984" y="2492896"/>
            <a:ext cx="489654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isällön paikkamerkki 3"/>
          <p:cNvSpPr txBox="1">
            <a:spLocks/>
          </p:cNvSpPr>
          <p:nvPr/>
        </p:nvSpPr>
        <p:spPr bwMode="auto">
          <a:xfrm>
            <a:off x="4808984" y="1340768"/>
            <a:ext cx="363398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85738" indent="-185738" algn="l" eaLnBrk="1" hangingPunct="1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</a:pPr>
            <a:r>
              <a:rPr lang="en-US" sz="1600" smtClean="0">
                <a:hlinkClick r:id="rId4"/>
              </a:rPr>
              <a:t>Database tables of prices of dwellings (only in Finnish) </a:t>
            </a:r>
            <a:endParaRPr lang="en-US" sz="1600" smtClean="0"/>
          </a:p>
          <a:p>
            <a:pPr marL="185738" marR="0" lvl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fi-FI" sz="1600" kern="0" smtClean="0">
                <a:latin typeface="+mn-lt"/>
                <a:hlinkClick r:id="rId5"/>
              </a:rPr>
              <a:t>StatFin database in English</a:t>
            </a: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uora nuoliyhdysviiva 12"/>
          <p:cNvCxnSpPr/>
          <p:nvPr/>
        </p:nvCxnSpPr>
        <p:spPr>
          <a:xfrm>
            <a:off x="1496616" y="2132856"/>
            <a:ext cx="3240360" cy="648072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Some numbers…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04528" y="1844824"/>
            <a:ext cx="8314506" cy="3962400"/>
          </a:xfrm>
        </p:spPr>
        <p:txBody>
          <a:bodyPr/>
          <a:lstStyle/>
          <a:p>
            <a:r>
              <a:rPr lang="fi-FI" smtClean="0"/>
              <a:t>We have been able to increase free data supply</a:t>
            </a:r>
          </a:p>
          <a:p>
            <a:pPr lvl="1"/>
            <a:r>
              <a:rPr lang="fi-FI" smtClean="0"/>
              <a:t>Number of statistical releases in 2010:</a:t>
            </a:r>
            <a:br>
              <a:rPr lang="fi-FI" smtClean="0"/>
            </a:br>
            <a:r>
              <a:rPr lang="fi-FI" smtClean="0"/>
              <a:t>in Finnish and Swedish 610</a:t>
            </a:r>
            <a:br>
              <a:rPr lang="fi-FI" smtClean="0"/>
            </a:br>
            <a:r>
              <a:rPr lang="fi-FI" smtClean="0"/>
              <a:t>in English 390 	</a:t>
            </a:r>
          </a:p>
          <a:p>
            <a:pPr lvl="1"/>
            <a:r>
              <a:rPr lang="fi-FI" smtClean="0"/>
              <a:t>Number of tables in the StatFin datadase:</a:t>
            </a:r>
            <a:br>
              <a:rPr lang="fi-FI" smtClean="0"/>
            </a:br>
            <a:r>
              <a:rPr lang="fi-FI" smtClean="0"/>
              <a:t>in Finnish 1,286</a:t>
            </a:r>
            <a:br>
              <a:rPr lang="fi-FI" smtClean="0"/>
            </a:br>
            <a:r>
              <a:rPr lang="fi-FI" smtClean="0"/>
              <a:t>in Swedish 350</a:t>
            </a:r>
            <a:br>
              <a:rPr lang="fi-FI" smtClean="0"/>
            </a:br>
            <a:r>
              <a:rPr lang="fi-FI" smtClean="0"/>
              <a:t>in English 329 </a:t>
            </a:r>
            <a:endParaRPr lang="fi-FI" dirty="0" smtClean="0"/>
          </a:p>
          <a:p>
            <a:pPr>
              <a:buNone/>
            </a:pPr>
            <a:endParaRPr lang="fi-FI" dirty="0" smtClean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7887146" y="6553200"/>
            <a:ext cx="1530350" cy="381000"/>
          </a:xfrm>
        </p:spPr>
        <p:txBody>
          <a:bodyPr/>
          <a:lstStyle/>
          <a:p>
            <a:r>
              <a:rPr lang="fi-FI" noProof="0" smtClean="0"/>
              <a:t>12/08/2010</a:t>
            </a:r>
            <a:endParaRPr lang="en-GB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998CC1-2AA4-414C-AA12-958FD73DF6B5}" type="slidenum">
              <a:rPr lang="en-GB" noProof="0" smtClean="0"/>
              <a:pPr/>
              <a:t>9</a:t>
            </a:fld>
            <a:endParaRPr lang="en-GB" noProof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5410200" y="6553200"/>
            <a:ext cx="2495128" cy="381000"/>
          </a:xfrm>
        </p:spPr>
        <p:txBody>
          <a:bodyPr/>
          <a:lstStyle/>
          <a:p>
            <a:r>
              <a:rPr lang="en-GB" noProof="0" smtClean="0"/>
              <a:t>Dissemination and databases/Riia Arvela</a:t>
            </a:r>
            <a:endParaRPr lang="en-GB" noProof="0"/>
          </a:p>
        </p:txBody>
      </p:sp>
      <p:cxnSp>
        <p:nvCxnSpPr>
          <p:cNvPr id="14" name="Suora nuoliyhdysviiva 13"/>
          <p:cNvCxnSpPr/>
          <p:nvPr/>
        </p:nvCxnSpPr>
        <p:spPr>
          <a:xfrm rot="5400000" flipH="1" flipV="1">
            <a:off x="3296816" y="3212976"/>
            <a:ext cx="288032" cy="14401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glanti-vaaka">
  <a:themeElements>
    <a:clrScheme name="TK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668B1"/>
      </a:accent1>
      <a:accent2>
        <a:srgbClr val="DB3334"/>
      </a:accent2>
      <a:accent3>
        <a:srgbClr val="FFDC0D"/>
      </a:accent3>
      <a:accent4>
        <a:srgbClr val="52BE42"/>
      </a:accent4>
      <a:accent5>
        <a:srgbClr val="F29C33"/>
      </a:accent5>
      <a:accent6>
        <a:srgbClr val="00A4E8"/>
      </a:accent6>
      <a:hlink>
        <a:srgbClr val="0000FF"/>
      </a:hlink>
      <a:folHlink>
        <a:srgbClr val="800080"/>
      </a:folHlink>
    </a:clrScheme>
    <a:fontScheme name="T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lkuperäin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englanti-vaaka</Template>
  <TotalTime>1384</TotalTime>
  <Words>360</Words>
  <Application>Microsoft Office PowerPoint</Application>
  <PresentationFormat>A4-paperi (210 x 297 mm)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englanti-vaaka</vt:lpstr>
      <vt:lpstr>Effect of the revised publishing system on the development of the contents of Statistics Finland’s free data supply</vt:lpstr>
      <vt:lpstr>Dia 2</vt:lpstr>
      <vt:lpstr>Formation of the basic publication</vt:lpstr>
      <vt:lpstr>Connections of the basic publication to the rest of the website</vt:lpstr>
      <vt:lpstr>Production of an XML document for a basic publication</vt:lpstr>
      <vt:lpstr>Basic publication html</vt:lpstr>
      <vt:lpstr>Basic publication PDF</vt:lpstr>
      <vt:lpstr>StatFin database</vt:lpstr>
      <vt:lpstr>Some numbers…</vt:lpstr>
      <vt:lpstr>What will users of data get because of the change?</vt:lpstr>
    </vt:vector>
  </TitlesOfParts>
  <Company>Tilastokeskus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Otsikkodia</dc:title>
  <dc:creator>arvela</dc:creator>
  <cp:lastModifiedBy>arvela</cp:lastModifiedBy>
  <cp:revision>46</cp:revision>
  <cp:lastPrinted>2004-03-31T08:07:52Z</cp:lastPrinted>
  <dcterms:created xsi:type="dcterms:W3CDTF">2010-07-29T13:40:40Z</dcterms:created>
  <dcterms:modified xsi:type="dcterms:W3CDTF">2010-08-06T11:59:10Z</dcterms:modified>
</cp:coreProperties>
</file>