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1"/>
  </p:sldMasterIdLst>
  <p:notesMasterIdLst>
    <p:notesMasterId r:id="rId17"/>
  </p:notesMasterIdLst>
  <p:handoutMasterIdLst>
    <p:handoutMasterId r:id="rId18"/>
  </p:handoutMasterIdLst>
  <p:sldIdLst>
    <p:sldId id="270" r:id="rId2"/>
    <p:sldId id="266" r:id="rId3"/>
    <p:sldId id="273" r:id="rId4"/>
    <p:sldId id="267" r:id="rId5"/>
    <p:sldId id="278" r:id="rId6"/>
    <p:sldId id="295" r:id="rId7"/>
    <p:sldId id="296" r:id="rId8"/>
    <p:sldId id="297" r:id="rId9"/>
    <p:sldId id="279" r:id="rId10"/>
    <p:sldId id="291" r:id="rId11"/>
    <p:sldId id="292" r:id="rId12"/>
    <p:sldId id="293" r:id="rId13"/>
    <p:sldId id="298" r:id="rId14"/>
    <p:sldId id="299" r:id="rId15"/>
    <p:sldId id="294" r:id="rId16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60"/>
  </p:normalViewPr>
  <p:slideViewPr>
    <p:cSldViewPr>
      <p:cViewPr varScale="1">
        <p:scale>
          <a:sx n="107" d="100"/>
          <a:sy n="107" d="100"/>
        </p:scale>
        <p:origin x="-9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FE285DC-1A33-422A-A986-4A77B66A67AE}" type="datetimeFigureOut">
              <a:rPr lang="sv-SE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5B45A4B-77DD-4DA6-AF39-C2CE6A20F72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30F51A35-7E30-4B23-A715-25E3EDDF1FD9}" type="slidenum">
              <a:rPr lang="sv-SE"/>
              <a:pPr eaLnBrk="0" hangingPunct="0"/>
              <a:t>4</a:t>
            </a:fld>
            <a:endParaRPr lang="sv-SE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/>
              <a:t>32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DADBAE1C-BE4D-4ADF-B2B5-7270295A6E63}" type="slidenum">
              <a:rPr lang="sv-SE"/>
              <a:pPr eaLnBrk="0" hangingPunct="0"/>
              <a:t>5</a:t>
            </a:fld>
            <a:endParaRPr lang="sv-SE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/>
              <a:t>32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46E9FA21-7B03-4692-9EDD-49DDEB94EB02}" type="slidenum">
              <a:rPr lang="sv-SE"/>
              <a:pPr eaLnBrk="0" hangingPunct="0"/>
              <a:t>9</a:t>
            </a:fld>
            <a:endParaRPr lang="sv-SE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/>
              <a:t>32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87FCA7-C718-4FAA-8194-3458ADA7AC42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48AB-DDCE-4ADD-9DD1-DEAE322A5B0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3A1593-DF39-4451-8ADD-2438E87BFEDA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A13D-B2C9-4ED2-A3C3-FF17C1A670B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23DFE-5953-4356-B0BB-D8B9FA94244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6FE2-4491-4957-9B1C-1EBC0E69A9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F2EA0A-CD10-4D9B-8B45-6CE7B1EC4677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D3EA-CB57-4A35-955A-9B8F865BE24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A69ED6-D6B5-414D-AF75-28705BC9789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7AAC-10E8-4EB1-86DE-2BA3EC69844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DC8A3-C8A5-46C7-A139-8EEEEB533C62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CECC-0C48-4AC9-A461-AC0B36A690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6FFB1-1003-49F0-9454-AA789F9537A6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00A5A-81E4-448D-B8D5-DF2E6F1BE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0A9EB-45D5-4EBC-8923-3ADAFF36DEA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53DAC-2FDF-4BD2-9D35-504BB1A09F5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0A9EB-45D5-4EBC-8923-3ADAFF36DEA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53DAC-2FDF-4BD2-9D35-504BB1A09F5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0A9EB-45D5-4EBC-8923-3ADAFF36DEA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53DAC-2FDF-4BD2-9D35-504BB1A09F5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0A9EB-45D5-4EBC-8923-3ADAFF36DEA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53DAC-2FDF-4BD2-9D35-504BB1A09F5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0B0EF-8C55-469A-9753-37AF3941F23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8539A-1832-4452-9AD5-9835CB45B82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903C98-3786-41BC-A3CA-B7B326CA23DC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1C32-CA91-406B-92E1-275E073B571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45BE6-8ABE-4A2D-939B-47B5B577A755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7C6-8B2E-4AB3-B2C0-D20373D41CC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40A9EB-45D5-4EBC-8923-3ADAFF36DEAF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B53DAC-2FDF-4BD2-9D35-504BB1A09F5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Arial Regular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sv-SE" dirty="0" smtClean="0"/>
              <a:t>Att underlätta och effektivisera kundkontakterna vid SCB:s </a:t>
            </a:r>
            <a:r>
              <a:rPr lang="sv-SE" dirty="0" smtClean="0"/>
              <a:t>centrala Kundservice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3A64A1CC-727B-46CF-BEE1-E3CEE1206224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  <p:sp>
        <p:nvSpPr>
          <p:cNvPr id="15363" name="Rektangel 3"/>
          <p:cNvSpPr>
            <a:spLocks noChangeArrowheads="1"/>
          </p:cNvSpPr>
          <p:nvPr/>
        </p:nvSpPr>
        <p:spPr bwMode="auto">
          <a:xfrm>
            <a:off x="1071563" y="2792413"/>
            <a:ext cx="7643812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sv-SE" sz="3600" dirty="0" smtClean="0"/>
              <a:t>Syftet meden central Kundservice</a:t>
            </a:r>
            <a:endParaRPr lang="sv-SE" sz="3600" dirty="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sv-SE" sz="3600" dirty="0" smtClean="0"/>
              <a:t>Effektivare kundkontakter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sv-SE" sz="3600" dirty="0" smtClean="0"/>
              <a:t>Att hitta ingången 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sv-SE" sz="3600" dirty="0" smtClean="0"/>
              <a:t>Att komma fram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sv-SE" sz="3600" dirty="0" smtClean="0"/>
              <a:t>Tillräcklig kvalitet 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sv-SE" sz="3600" dirty="0" smtClean="0"/>
              <a:t>Låg kostnad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sv-SE" sz="3600" dirty="0" smtClean="0"/>
              <a:t>Ökande kompetenskrav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sv-SE" sz="3600" dirty="0" smtClean="0"/>
              <a:t>Kundservice i framtiden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endParaRPr lang="sv-S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Avgränsning av vad vi ska svara på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Kanalstrategin</a:t>
            </a:r>
          </a:p>
          <a:p>
            <a:r>
              <a:rPr lang="sv-SE" dirty="0" smtClean="0"/>
              <a:t>Hjälp till självhjälp för självgående kunder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Registrering av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Ärendehanteringssystem</a:t>
            </a:r>
          </a:p>
          <a:p>
            <a:pPr lvl="1"/>
            <a:r>
              <a:rPr lang="sv-SE" dirty="0" smtClean="0"/>
              <a:t>kundkategori</a:t>
            </a:r>
          </a:p>
          <a:p>
            <a:pPr lvl="1"/>
            <a:r>
              <a:rPr lang="sv-SE" dirty="0" smtClean="0"/>
              <a:t>fråga</a:t>
            </a:r>
          </a:p>
          <a:p>
            <a:pPr lvl="1"/>
            <a:r>
              <a:rPr lang="sv-SE" dirty="0" smtClean="0"/>
              <a:t>ämnesområde</a:t>
            </a:r>
          </a:p>
          <a:p>
            <a:pPr lvl="1"/>
            <a:r>
              <a:rPr lang="sv-SE" dirty="0" smtClean="0"/>
              <a:t>hantering av frågan</a:t>
            </a:r>
          </a:p>
          <a:p>
            <a:r>
              <a:rPr lang="sv-SE" dirty="0" smtClean="0"/>
              <a:t>Används för att </a:t>
            </a:r>
          </a:p>
          <a:p>
            <a:pPr lvl="1"/>
            <a:r>
              <a:rPr lang="sv-SE" dirty="0" smtClean="0"/>
              <a:t>Bedöma vad som bör läggas ut på webben</a:t>
            </a:r>
          </a:p>
          <a:p>
            <a:pPr lvl="1"/>
            <a:r>
              <a:rPr lang="sv-SE" dirty="0" smtClean="0"/>
              <a:t>Produktsidor, FAQ, A-Ö</a:t>
            </a:r>
          </a:p>
          <a:p>
            <a:pPr lvl="1"/>
            <a:r>
              <a:rPr lang="sv-SE" dirty="0" smtClean="0"/>
              <a:t>Hur webbplatsens struktur bör förändras</a:t>
            </a:r>
          </a:p>
          <a:p>
            <a:pPr lvl="1"/>
            <a:r>
              <a:rPr lang="sv-SE" dirty="0" err="1" smtClean="0"/>
              <a:t>Feed-back</a:t>
            </a:r>
            <a:r>
              <a:rPr lang="sv-SE" dirty="0" smtClean="0"/>
              <a:t> till statistikproducerande avdelningar för bättre presentationer</a:t>
            </a:r>
          </a:p>
          <a:p>
            <a:pPr lvl="1"/>
            <a:r>
              <a:rPr lang="sv-SE" dirty="0" smtClean="0"/>
              <a:t>Bedöma vilken utbildning vi behöver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Bemanningsplanering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err="1" smtClean="0"/>
              <a:t>Erlangmetoden</a:t>
            </a:r>
            <a:endParaRPr lang="sv-SE" dirty="0" smtClean="0"/>
          </a:p>
          <a:p>
            <a:r>
              <a:rPr lang="sv-SE" dirty="0" smtClean="0"/>
              <a:t>80% av frågorna besvaras inom 20 sekunder</a:t>
            </a:r>
          </a:p>
          <a:p>
            <a:r>
              <a:rPr lang="sv-SE" dirty="0" smtClean="0"/>
              <a:t>Resurserna anpassas efter antal inkommande samtal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FAQ, infolåda och A-Ö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enheter ska ha påbörjat </a:t>
            </a:r>
            <a:r>
              <a:rPr lang="sv-SE" dirty="0" err="1" smtClean="0"/>
              <a:t>FAQ-arbete</a:t>
            </a:r>
            <a:r>
              <a:rPr lang="sv-SE" dirty="0" smtClean="0"/>
              <a:t> under hösten</a:t>
            </a:r>
          </a:p>
          <a:p>
            <a:r>
              <a:rPr lang="sv-SE" dirty="0" smtClean="0"/>
              <a:t>Fortlöpande översyn av A-Ö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Kompetenskraven ökar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Bättre webbplats ger svårare frågor</a:t>
            </a:r>
          </a:p>
          <a:p>
            <a:endParaRPr lang="sv-SE" dirty="0" smtClean="0"/>
          </a:p>
          <a:p>
            <a:r>
              <a:rPr lang="sv-SE" dirty="0" smtClean="0"/>
              <a:t>Minst två terminers studier i statistik + studier i ekonomi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14</a:t>
            </a:fld>
            <a:endParaRPr lang="sv-S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Kundservice i framtiden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Kunderna blir mer självgående</a:t>
            </a:r>
          </a:p>
          <a:p>
            <a:r>
              <a:rPr lang="sv-SE" dirty="0" smtClean="0"/>
              <a:t>Statistik diskuteras i social media</a:t>
            </a:r>
          </a:p>
          <a:p>
            <a:r>
              <a:rPr lang="sv-SE" dirty="0" smtClean="0"/>
              <a:t>Vi går in och förklara när statistiken misstolkas?</a:t>
            </a:r>
          </a:p>
          <a:p>
            <a:r>
              <a:rPr lang="sv-SE" dirty="0" smtClean="0"/>
              <a:t>Krav på statistikkunskap, ekonomikunskap och analytisk förmåga ökar hos Kundservice</a:t>
            </a:r>
            <a:endParaRPr lang="sv-SE" dirty="0" smtClean="0"/>
          </a:p>
          <a:p>
            <a:r>
              <a:rPr lang="sv-SE" dirty="0" smtClean="0"/>
              <a:t>Viktigt att tolka och analysera utan </a:t>
            </a:r>
            <a:r>
              <a:rPr lang="sv-SE" smtClean="0"/>
              <a:t>att värdera</a:t>
            </a:r>
          </a:p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v-SE" sz="4000" dirty="0" smtClean="0"/>
              <a:t>Syftet med en central Kundservice?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/>
            <a:r>
              <a:rPr lang="sv-SE" sz="3200" dirty="0" smtClean="0"/>
              <a:t>Kunden kommer alltid fram </a:t>
            </a:r>
          </a:p>
          <a:p>
            <a:pPr lvl="1" eaLnBrk="1" hangingPunct="1"/>
            <a:r>
              <a:rPr lang="sv-SE" sz="3200" dirty="0" smtClean="0"/>
              <a:t>Kunden får alltid hjälp</a:t>
            </a:r>
          </a:p>
          <a:p>
            <a:pPr lvl="1" eaLnBrk="1" hangingPunct="1"/>
            <a:r>
              <a:rPr lang="sv-SE" sz="3200" dirty="0" smtClean="0"/>
              <a:t>Kunden får i regel ett snabbare </a:t>
            </a:r>
            <a:r>
              <a:rPr lang="sv-SE" sz="3200" dirty="0" smtClean="0"/>
              <a:t>svar</a:t>
            </a:r>
          </a:p>
          <a:p>
            <a:pPr lvl="1" eaLnBrk="1" hangingPunct="1"/>
            <a:r>
              <a:rPr lang="sv-SE" sz="3200" dirty="0" smtClean="0"/>
              <a:t>Kvaliteten i svaren blir bättre och jämnare</a:t>
            </a:r>
            <a:endParaRPr lang="sv-SE" sz="3200" dirty="0" smtClean="0"/>
          </a:p>
          <a:p>
            <a:pPr lvl="1" eaLnBrk="1" hangingPunct="1"/>
            <a:r>
              <a:rPr lang="sv-SE" sz="3200" dirty="0" smtClean="0"/>
              <a:t>Ämnesenheterna störs inte av enklare frågor</a:t>
            </a:r>
          </a:p>
          <a:p>
            <a:pPr lvl="1" eaLnBrk="1" hangingPunct="1"/>
            <a:r>
              <a:rPr lang="sv-SE" sz="3200" dirty="0" smtClean="0"/>
              <a:t>Ämnesenheterna behöver inte ha ständig bemanning av telefonerna</a:t>
            </a:r>
          </a:p>
          <a:p>
            <a:pPr lvl="1" eaLnBrk="1" hangingPunct="1"/>
            <a:r>
              <a:rPr lang="sv-SE" sz="3200" dirty="0" smtClean="0"/>
              <a:t>Transaktionskostnaderna minskar</a:t>
            </a:r>
          </a:p>
          <a:p>
            <a:pPr eaLnBrk="1" hangingPunct="1"/>
            <a:endParaRPr lang="sv-SE" dirty="0" smtClean="0"/>
          </a:p>
          <a:p>
            <a:pPr eaLnBrk="1" hangingPunct="1"/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E1637CAF-78BE-46B8-867B-E7C3B8B10213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sv-SE" dirty="0" smtClean="0"/>
              <a:t>Effektivare kundkontakter</a:t>
            </a:r>
            <a:endParaRPr lang="sv-SE" dirty="0" smtClean="0"/>
          </a:p>
        </p:txBody>
      </p:sp>
      <p:sp>
        <p:nvSpPr>
          <p:cNvPr id="17410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sv-SE" dirty="0" smtClean="0"/>
          </a:p>
          <a:p>
            <a:pPr algn="ctr" eaLnBrk="1" hangingPunct="1">
              <a:buNone/>
            </a:pPr>
            <a:endParaRPr lang="sv-SE" dirty="0" smtClean="0"/>
          </a:p>
          <a:p>
            <a:pPr algn="ctr" eaLnBrk="1" hangingPunct="1">
              <a:buNone/>
            </a:pPr>
            <a:endParaRPr lang="sv-SE" dirty="0" smtClean="0"/>
          </a:p>
          <a:p>
            <a:pPr algn="ctr" eaLnBrk="1" hangingPunct="1">
              <a:buNone/>
            </a:pPr>
            <a:endParaRPr lang="sv-SE" dirty="0" smtClean="0"/>
          </a:p>
          <a:p>
            <a:pPr algn="ctr" eaLnBrk="1" hangingPunct="1">
              <a:buNone/>
            </a:pPr>
            <a:r>
              <a:rPr lang="sv-SE" dirty="0" smtClean="0"/>
              <a:t>Bättre tillgänglighet och högre kvalitet till lägre kostnader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6B5CD129-7D92-4900-B08F-4F9AC3587802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2000">
              <a:defRPr/>
            </a:pPr>
            <a:r>
              <a:rPr lang="sv-SE" dirty="0">
                <a:latin typeface="+mn-lt"/>
              </a:rPr>
              <a:t>Gå till Visa Sidhuvud och sidfot för att ändra/ta bort denna sidfot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2000">
              <a:defRPr/>
            </a:pPr>
            <a:fld id="{2BBA7C10-7AD2-44DF-9124-7EEFD5B5AE58}" type="slidenum">
              <a:rPr lang="sv-SE">
                <a:latin typeface="+mn-lt"/>
              </a:rPr>
              <a:pPr defTabSz="762000">
                <a:defRPr/>
              </a:pPr>
              <a:t>3</a:t>
            </a:fld>
            <a:endParaRPr lang="sv-SE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sv-SE" dirty="0" smtClean="0"/>
              <a:t>Tillgänglighet</a:t>
            </a:r>
            <a:endParaRPr lang="sv-SE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sv-SE" sz="2400" dirty="0" smtClean="0"/>
              <a:t>Att hitta ingången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sv-SE" dirty="0" smtClean="0"/>
              <a:t>och </a:t>
            </a:r>
            <a:endParaRPr lang="sv-SE" sz="24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sv-SE" sz="2400" dirty="0" smtClean="0"/>
              <a:t>Att komma fram</a:t>
            </a: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9C93E6FD-74A1-4A51-B61B-72D3BC6C1758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SE" dirty="0" smtClean="0"/>
              <a:t>Svarskvalitet</a:t>
            </a:r>
            <a:endParaRPr lang="sv-SE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dirty="0" smtClean="0"/>
          </a:p>
          <a:p>
            <a:pPr eaLnBrk="1" hangingPunct="1">
              <a:lnSpc>
                <a:spcPct val="90000"/>
              </a:lnSpc>
            </a:pPr>
            <a:r>
              <a:rPr lang="sv-SE" sz="2400" dirty="0" smtClean="0"/>
              <a:t>Hur svara på frågor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Infolåda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err="1" smtClean="0"/>
              <a:t>Coaching</a:t>
            </a: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Ämnesområdesansvar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/>
              <a:t>Kundnöjdhetsstudier</a:t>
            </a: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9C93E6FD-74A1-4A51-B61B-72D3BC6C1758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svara på frågor?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Vad ska vi besvara</a:t>
            </a:r>
          </a:p>
          <a:p>
            <a:r>
              <a:rPr lang="sv-SE" dirty="0" smtClean="0"/>
              <a:t>Hur långt ska vi gå för att hjälpa</a:t>
            </a:r>
          </a:p>
          <a:p>
            <a:r>
              <a:rPr lang="sv-SE" dirty="0" smtClean="0"/>
              <a:t>Vilka källor ska användas</a:t>
            </a:r>
          </a:p>
          <a:p>
            <a:r>
              <a:rPr lang="sv-SE" dirty="0" smtClean="0"/>
              <a:t>Hur agera i samtal med kunden</a:t>
            </a:r>
          </a:p>
          <a:p>
            <a:r>
              <a:rPr lang="sv-SE" dirty="0" smtClean="0"/>
              <a:t>När förmedla vidare till experter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Coaching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Utifrån riktlinjer i ”Hur svara på frågor”</a:t>
            </a:r>
          </a:p>
          <a:p>
            <a:r>
              <a:rPr lang="sv-SE" dirty="0" smtClean="0"/>
              <a:t>Medlyssning och utvärdering i dialog med agenten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Ämnesområdesansvar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Grupp av agenter har ansvar för kontakt med producenter inom visst ämnesområde</a:t>
            </a:r>
          </a:p>
          <a:p>
            <a:r>
              <a:rPr lang="sv-SE" dirty="0" err="1" smtClean="0"/>
              <a:t>Feed-back</a:t>
            </a:r>
            <a:r>
              <a:rPr lang="sv-SE" dirty="0" smtClean="0"/>
              <a:t> från ärendehanteringssystemet</a:t>
            </a:r>
          </a:p>
          <a:p>
            <a:r>
              <a:rPr lang="sv-SE" dirty="0" err="1" smtClean="0"/>
              <a:t>Feed-back</a:t>
            </a:r>
            <a:r>
              <a:rPr lang="sv-SE" dirty="0" smtClean="0"/>
              <a:t> från kundkontakter </a:t>
            </a:r>
          </a:p>
          <a:p>
            <a:r>
              <a:rPr lang="sv-SE" dirty="0" smtClean="0"/>
              <a:t>Svar på svåra frågor</a:t>
            </a:r>
          </a:p>
          <a:p>
            <a:r>
              <a:rPr lang="sv-SE" dirty="0" smtClean="0"/>
              <a:t>Utbildning efter behov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060E67-B5E7-4B91-B55E-6FD9AAE10C2E}" type="datetime1">
              <a:rPr lang="sv-SE" smtClean="0"/>
              <a:pPr>
                <a:defRPr/>
              </a:pPr>
              <a:t>2010-06-23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6154-933B-4A2E-9BC8-2812E8F05BE9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SE" dirty="0" smtClean="0"/>
              <a:t>Att hålla nere kostnaderna</a:t>
            </a:r>
            <a:endParaRPr lang="sv-SE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r>
              <a:rPr lang="sv-SE" sz="2400" dirty="0" smtClean="0"/>
              <a:t>Samordnade öppettider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/>
              <a:t>Avgränsning av vad vi ska svara på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Registrering av frågorna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dirty="0" smtClean="0"/>
              <a:t>Bemanningsplanering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FAQ, infolåda och A-Ö</a:t>
            </a:r>
          </a:p>
          <a:p>
            <a:pPr eaLnBrk="1" hangingPunct="1">
              <a:lnSpc>
                <a:spcPct val="90000"/>
              </a:lnSpc>
            </a:pPr>
            <a:endParaRPr lang="sv-SE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2000">
              <a:defRPr/>
            </a:pPr>
            <a:fld id="{9C93E6FD-74A1-4A51-B61B-72D3BC6C1758}" type="datetime1">
              <a:rPr lang="sv-SE">
                <a:latin typeface="+mn-lt"/>
              </a:rPr>
              <a:pPr defTabSz="762000">
                <a:defRPr/>
              </a:pPr>
              <a:t>2010-06-23</a:t>
            </a:fld>
            <a:endParaRPr lang="sv-SE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Tema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SCB-Tema</Template>
  <TotalTime>337</TotalTime>
  <Words>497</Words>
  <Application>Microsoft Office PowerPoint</Application>
  <PresentationFormat>Bildspel på skärmen (4:3)</PresentationFormat>
  <Paragraphs>152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SCB-Tema</vt:lpstr>
      <vt:lpstr>Att underlätta och effektivisera kundkontakterna vid SCB:s centrala Kundservice</vt:lpstr>
      <vt:lpstr>Syftet med en central Kundservice?</vt:lpstr>
      <vt:lpstr>Effektivare kundkontakter</vt:lpstr>
      <vt:lpstr>Tillgänglighet</vt:lpstr>
      <vt:lpstr>Svarskvalitet</vt:lpstr>
      <vt:lpstr>Hur svara på frågor?</vt:lpstr>
      <vt:lpstr>Coaching</vt:lpstr>
      <vt:lpstr>Ämnesområdesansvar</vt:lpstr>
      <vt:lpstr>Att hålla nere kostnaderna</vt:lpstr>
      <vt:lpstr>Avgränsning av vad vi ska svara på</vt:lpstr>
      <vt:lpstr>Registrering av frågor</vt:lpstr>
      <vt:lpstr>Bemanningsplanering</vt:lpstr>
      <vt:lpstr>FAQ, infolåda och A-Ö</vt:lpstr>
      <vt:lpstr>Kompetenskraven ökar</vt:lpstr>
      <vt:lpstr>Kundservice i framtiden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Rubrikområdet för max 2 rader</dc:title>
  <dc:creator>scbgulu</dc:creator>
  <cp:lastModifiedBy>scbgulu</cp:lastModifiedBy>
  <cp:revision>42</cp:revision>
  <dcterms:created xsi:type="dcterms:W3CDTF">2009-05-25T16:22:31Z</dcterms:created>
  <dcterms:modified xsi:type="dcterms:W3CDTF">2010-06-23T16:59:28Z</dcterms:modified>
</cp:coreProperties>
</file>