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02" r:id="rId2"/>
    <p:sldId id="305" r:id="rId3"/>
    <p:sldId id="307" r:id="rId4"/>
    <p:sldId id="322" r:id="rId5"/>
    <p:sldId id="303" r:id="rId6"/>
    <p:sldId id="304" r:id="rId7"/>
    <p:sldId id="306" r:id="rId8"/>
    <p:sldId id="308" r:id="rId9"/>
    <p:sldId id="323" r:id="rId10"/>
    <p:sldId id="324" r:id="rId11"/>
    <p:sldId id="325" r:id="rId12"/>
    <p:sldId id="326" r:id="rId13"/>
    <p:sldId id="327" r:id="rId14"/>
    <p:sldId id="316" r:id="rId15"/>
    <p:sldId id="318" r:id="rId16"/>
    <p:sldId id="319" r:id="rId17"/>
    <p:sldId id="317" r:id="rId18"/>
    <p:sldId id="328" r:id="rId19"/>
    <p:sldId id="320" r:id="rId20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Format med tema 1 - dekorfär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6" autoAdjust="0"/>
    <p:restoredTop sz="94654" autoAdjust="0"/>
  </p:normalViewPr>
  <p:slideViewPr>
    <p:cSldViewPr>
      <p:cViewPr varScale="1">
        <p:scale>
          <a:sx n="100" d="100"/>
          <a:sy n="100" d="100"/>
        </p:scale>
        <p:origin x="-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kalkylblad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-kalkylblad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-kalkylblad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-kalkylblad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kalkylblad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kalkylblad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kalkylblad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-kalkylblad8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7.4263379052147069E-2"/>
          <c:y val="4.3429316269700161E-2"/>
          <c:w val="0.90782967557373451"/>
          <c:h val="0.82162839455630465"/>
        </c:manualLayout>
      </c:layout>
      <c:lineChart>
        <c:grouping val="standard"/>
        <c:ser>
          <c:idx val="0"/>
          <c:order val="0"/>
          <c:tx>
            <c:strRef>
              <c:f>Blad1!$B$1</c:f>
              <c:strCache>
                <c:ptCount val="1"/>
                <c:pt idx="0">
                  <c:v>Riket</c:v>
                </c:pt>
              </c:strCache>
            </c:strRef>
          </c:tx>
          <c:spPr>
            <a:ln w="3492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Blad1!$B$2:$B$13</c:f>
              <c:numCache>
                <c:formatCode>General</c:formatCode>
                <c:ptCount val="12"/>
                <c:pt idx="0">
                  <c:v>71.599999999999994</c:v>
                </c:pt>
                <c:pt idx="1">
                  <c:v>73.3</c:v>
                </c:pt>
                <c:pt idx="2">
                  <c:v>73.900000000000006</c:v>
                </c:pt>
                <c:pt idx="3">
                  <c:v>75.2</c:v>
                </c:pt>
                <c:pt idx="4">
                  <c:v>75.7</c:v>
                </c:pt>
                <c:pt idx="5">
                  <c:v>75.900000000000006</c:v>
                </c:pt>
                <c:pt idx="6">
                  <c:v>75.099999999999994</c:v>
                </c:pt>
                <c:pt idx="7">
                  <c:v>75.8</c:v>
                </c:pt>
                <c:pt idx="8">
                  <c:v>75.599999999999994</c:v>
                </c:pt>
                <c:pt idx="9">
                  <c:v>76.7</c:v>
                </c:pt>
                <c:pt idx="10">
                  <c:v>77.900000000000006</c:v>
                </c:pt>
                <c:pt idx="11">
                  <c:v>77.5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Skåne</c:v>
                </c:pt>
              </c:strCache>
            </c:strRef>
          </c:tx>
          <c:spPr>
            <a:ln w="28575">
              <a:solidFill>
                <a:schemeClr val="bg2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Blad1!$C$2:$C$13</c:f>
              <c:numCache>
                <c:formatCode>General</c:formatCode>
                <c:ptCount val="12"/>
                <c:pt idx="0">
                  <c:v>68.599999999999994</c:v>
                </c:pt>
                <c:pt idx="1">
                  <c:v>69.900000000000006</c:v>
                </c:pt>
                <c:pt idx="2">
                  <c:v>70.400000000000006</c:v>
                </c:pt>
                <c:pt idx="3">
                  <c:v>71.7</c:v>
                </c:pt>
                <c:pt idx="4">
                  <c:v>72.099999999999994</c:v>
                </c:pt>
                <c:pt idx="5">
                  <c:v>71.900000000000006</c:v>
                </c:pt>
                <c:pt idx="6">
                  <c:v>71.2</c:v>
                </c:pt>
                <c:pt idx="7">
                  <c:v>71.8</c:v>
                </c:pt>
                <c:pt idx="8">
                  <c:v>71.8</c:v>
                </c:pt>
                <c:pt idx="9">
                  <c:v>72.900000000000006</c:v>
                </c:pt>
                <c:pt idx="10">
                  <c:v>73.7</c:v>
                </c:pt>
                <c:pt idx="11">
                  <c:v>72.8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Malmö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Blad1!$D$2:$D$13</c:f>
              <c:numCache>
                <c:formatCode>General</c:formatCode>
                <c:ptCount val="12"/>
                <c:pt idx="0">
                  <c:v>60.4</c:v>
                </c:pt>
                <c:pt idx="1">
                  <c:v>61.7</c:v>
                </c:pt>
                <c:pt idx="2">
                  <c:v>62.2</c:v>
                </c:pt>
                <c:pt idx="3">
                  <c:v>63.6</c:v>
                </c:pt>
                <c:pt idx="4">
                  <c:v>64.3</c:v>
                </c:pt>
                <c:pt idx="5">
                  <c:v>63.4</c:v>
                </c:pt>
                <c:pt idx="6">
                  <c:v>62.3</c:v>
                </c:pt>
                <c:pt idx="7">
                  <c:v>62.8</c:v>
                </c:pt>
                <c:pt idx="8">
                  <c:v>62.8</c:v>
                </c:pt>
                <c:pt idx="9">
                  <c:v>63.9</c:v>
                </c:pt>
                <c:pt idx="10">
                  <c:v>64.400000000000006</c:v>
                </c:pt>
                <c:pt idx="11">
                  <c:v>63.6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Rosengård</c:v>
                </c:pt>
              </c:strCache>
            </c:strRef>
          </c:tx>
          <c:spPr>
            <a:ln w="44450" cmpd="dbl">
              <a:solidFill>
                <a:schemeClr val="bg2">
                  <a:lumMod val="10000"/>
                </a:schemeClr>
              </a:solidFill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Blad1!$E$2:$E$13</c:f>
              <c:numCache>
                <c:formatCode>General</c:formatCode>
                <c:ptCount val="12"/>
                <c:pt idx="0">
                  <c:v>19.899999999999999</c:v>
                </c:pt>
                <c:pt idx="1">
                  <c:v>20.9</c:v>
                </c:pt>
                <c:pt idx="2">
                  <c:v>22.1</c:v>
                </c:pt>
                <c:pt idx="3">
                  <c:v>24.8</c:v>
                </c:pt>
                <c:pt idx="4">
                  <c:v>27.9</c:v>
                </c:pt>
                <c:pt idx="5">
                  <c:v>28.7</c:v>
                </c:pt>
                <c:pt idx="6">
                  <c:v>29.3</c:v>
                </c:pt>
                <c:pt idx="7">
                  <c:v>30.5</c:v>
                </c:pt>
                <c:pt idx="8">
                  <c:v>31.3</c:v>
                </c:pt>
                <c:pt idx="9">
                  <c:v>33.5</c:v>
                </c:pt>
                <c:pt idx="10">
                  <c:v>34.200000000000003</c:v>
                </c:pt>
                <c:pt idx="11">
                  <c:v>33.4</c:v>
                </c:pt>
              </c:numCache>
            </c:numRef>
          </c:val>
        </c:ser>
        <c:marker val="1"/>
        <c:axId val="96645120"/>
        <c:axId val="96646656"/>
      </c:lineChart>
      <c:catAx>
        <c:axId val="96645120"/>
        <c:scaling>
          <c:orientation val="minMax"/>
        </c:scaling>
        <c:axPos val="b"/>
        <c:numFmt formatCode="General" sourceLinked="1"/>
        <c:tickLblPos val="nextTo"/>
        <c:crossAx val="96646656"/>
        <c:crosses val="autoZero"/>
        <c:auto val="1"/>
        <c:lblAlgn val="ctr"/>
        <c:lblOffset val="100"/>
      </c:catAx>
      <c:valAx>
        <c:axId val="96646656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96645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045234392696528"/>
          <c:y val="0.39813977278417689"/>
          <c:w val="0.18438658824307919"/>
          <c:h val="0.28017747410974836"/>
        </c:manualLayout>
      </c:layout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263379052147083E-2"/>
          <c:y val="4.3429316269700154E-2"/>
          <c:w val="0.90782967557373473"/>
          <c:h val="0.82162839455630465"/>
        </c:manualLayout>
      </c:layout>
      <c:lineChart>
        <c:grouping val="standard"/>
        <c:ser>
          <c:idx val="0"/>
          <c:order val="0"/>
          <c:tx>
            <c:strRef>
              <c:f>Blad1!$B$1</c:f>
              <c:strCache>
                <c:ptCount val="1"/>
                <c:pt idx="0">
                  <c:v>Riket</c:v>
                </c:pt>
              </c:strCache>
            </c:strRef>
          </c:tx>
          <c:spPr>
            <a:ln w="3492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11.2</c:v>
                </c:pt>
                <c:pt idx="1">
                  <c:v>9.8000000000000007</c:v>
                </c:pt>
                <c:pt idx="2">
                  <c:v>9.9</c:v>
                </c:pt>
                <c:pt idx="3">
                  <c:v>7.9</c:v>
                </c:pt>
                <c:pt idx="4">
                  <c:v>8</c:v>
                </c:pt>
                <c:pt idx="5">
                  <c:v>8</c:v>
                </c:pt>
                <c:pt idx="6">
                  <c:v>9</c:v>
                </c:pt>
                <c:pt idx="7">
                  <c:v>8.8000000000000007</c:v>
                </c:pt>
                <c:pt idx="8">
                  <c:v>8.8000000000000007</c:v>
                </c:pt>
                <c:pt idx="9">
                  <c:v>7.9</c:v>
                </c:pt>
                <c:pt idx="10">
                  <c:v>6.5</c:v>
                </c:pt>
                <c:pt idx="11">
                  <c:v>5.9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Skåne</c:v>
                </c:pt>
              </c:strCache>
            </c:strRef>
          </c:tx>
          <c:spPr>
            <a:ln w="28575">
              <a:solidFill>
                <a:schemeClr val="bg2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Blad1!$C$2:$C$13</c:f>
              <c:numCache>
                <c:formatCode>General</c:formatCode>
                <c:ptCount val="12"/>
                <c:pt idx="0">
                  <c:v>12.2</c:v>
                </c:pt>
                <c:pt idx="1">
                  <c:v>10.9</c:v>
                </c:pt>
                <c:pt idx="2">
                  <c:v>11.3</c:v>
                </c:pt>
                <c:pt idx="3">
                  <c:v>9.4</c:v>
                </c:pt>
                <c:pt idx="4">
                  <c:v>9.4</c:v>
                </c:pt>
                <c:pt idx="5">
                  <c:v>9.2000000000000011</c:v>
                </c:pt>
                <c:pt idx="6">
                  <c:v>10</c:v>
                </c:pt>
                <c:pt idx="7">
                  <c:v>9.3000000000000007</c:v>
                </c:pt>
                <c:pt idx="8">
                  <c:v>9.4</c:v>
                </c:pt>
                <c:pt idx="9">
                  <c:v>8.2000000000000011</c:v>
                </c:pt>
                <c:pt idx="10">
                  <c:v>6.8</c:v>
                </c:pt>
                <c:pt idx="11">
                  <c:v>6.1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Malmö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Blad1!$D$2:$D$13</c:f>
              <c:numCache>
                <c:formatCode>General</c:formatCode>
                <c:ptCount val="12"/>
                <c:pt idx="0">
                  <c:v>16.5</c:v>
                </c:pt>
                <c:pt idx="1">
                  <c:v>15.3</c:v>
                </c:pt>
                <c:pt idx="2">
                  <c:v>15.5</c:v>
                </c:pt>
                <c:pt idx="3">
                  <c:v>13.3</c:v>
                </c:pt>
                <c:pt idx="4">
                  <c:v>13.4</c:v>
                </c:pt>
                <c:pt idx="5">
                  <c:v>12.6</c:v>
                </c:pt>
                <c:pt idx="6">
                  <c:v>13.4</c:v>
                </c:pt>
                <c:pt idx="7">
                  <c:v>11.6</c:v>
                </c:pt>
                <c:pt idx="8">
                  <c:v>11.3</c:v>
                </c:pt>
                <c:pt idx="9">
                  <c:v>9.9</c:v>
                </c:pt>
                <c:pt idx="10">
                  <c:v>7.7</c:v>
                </c:pt>
                <c:pt idx="11">
                  <c:v>6.9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Rosengård</c:v>
                </c:pt>
              </c:strCache>
            </c:strRef>
          </c:tx>
          <c:spPr>
            <a:ln w="44450" cmpd="dbl">
              <a:solidFill>
                <a:schemeClr val="bg2">
                  <a:lumMod val="10000"/>
                </a:schemeClr>
              </a:solidFill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Blad1!$E$2:$E$13</c:f>
              <c:numCache>
                <c:formatCode>General</c:formatCode>
                <c:ptCount val="12"/>
                <c:pt idx="0">
                  <c:v>21</c:v>
                </c:pt>
                <c:pt idx="1">
                  <c:v>18.899999999999999</c:v>
                </c:pt>
                <c:pt idx="2">
                  <c:v>18.399999999999999</c:v>
                </c:pt>
                <c:pt idx="3">
                  <c:v>14.7</c:v>
                </c:pt>
                <c:pt idx="4">
                  <c:v>13.1</c:v>
                </c:pt>
                <c:pt idx="5">
                  <c:v>12.7</c:v>
                </c:pt>
                <c:pt idx="6">
                  <c:v>14</c:v>
                </c:pt>
                <c:pt idx="7">
                  <c:v>15.5</c:v>
                </c:pt>
                <c:pt idx="8">
                  <c:v>16</c:v>
                </c:pt>
                <c:pt idx="9">
                  <c:v>15.6</c:v>
                </c:pt>
                <c:pt idx="10">
                  <c:v>14.8</c:v>
                </c:pt>
                <c:pt idx="11">
                  <c:v>14.9</c:v>
                </c:pt>
              </c:numCache>
            </c:numRef>
          </c:val>
        </c:ser>
        <c:marker val="1"/>
        <c:axId val="101756928"/>
        <c:axId val="101758464"/>
      </c:lineChart>
      <c:catAx>
        <c:axId val="101756928"/>
        <c:scaling>
          <c:orientation val="minMax"/>
        </c:scaling>
        <c:axPos val="b"/>
        <c:numFmt formatCode="General" sourceLinked="1"/>
        <c:tickLblPos val="nextTo"/>
        <c:crossAx val="101758464"/>
        <c:crosses val="autoZero"/>
        <c:auto val="1"/>
        <c:lblAlgn val="ctr"/>
        <c:lblOffset val="100"/>
      </c:catAx>
      <c:valAx>
        <c:axId val="101758464"/>
        <c:scaling>
          <c:orientation val="minMax"/>
          <c:max val="30"/>
          <c:min val="0"/>
        </c:scaling>
        <c:axPos val="l"/>
        <c:majorGridlines/>
        <c:numFmt formatCode="General" sourceLinked="1"/>
        <c:tickLblPos val="nextTo"/>
        <c:crossAx val="101756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9704664438839532"/>
          <c:y val="9.7825568576081892E-2"/>
          <c:w val="0.18438658824307919"/>
          <c:h val="0.28017747410974841"/>
        </c:manualLayout>
      </c:layout>
    </c:legend>
    <c:plotVisOnly val="1"/>
  </c:chart>
  <c:txPr>
    <a:bodyPr/>
    <a:lstStyle/>
    <a:p>
      <a:pPr>
        <a:defRPr sz="1800"/>
      </a:pPr>
      <a:endParaRPr lang="sv-SE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26337905214711E-2"/>
          <c:y val="4.3429316269700133E-2"/>
          <c:w val="0.90782967557373495"/>
          <c:h val="0.82162839455630465"/>
        </c:manualLayout>
      </c:layout>
      <c:lineChart>
        <c:grouping val="standard"/>
        <c:ser>
          <c:idx val="0"/>
          <c:order val="0"/>
          <c:tx>
            <c:strRef>
              <c:f>Blad1!$B$1</c:f>
              <c:strCache>
                <c:ptCount val="1"/>
                <c:pt idx="0">
                  <c:v>Riket</c:v>
                </c:pt>
              </c:strCache>
            </c:strRef>
          </c:tx>
          <c:spPr>
            <a:ln w="3492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Blad1!$B$2:$B$13</c:f>
              <c:numCache>
                <c:formatCode>General</c:formatCode>
                <c:ptCount val="12"/>
                <c:pt idx="0">
                  <c:v>8</c:v>
                </c:pt>
                <c:pt idx="1">
                  <c:v>7.2999999999999972</c:v>
                </c:pt>
                <c:pt idx="2">
                  <c:v>6.4000000000000075</c:v>
                </c:pt>
                <c:pt idx="3">
                  <c:v>5.5999999999999943</c:v>
                </c:pt>
                <c:pt idx="4">
                  <c:v>5</c:v>
                </c:pt>
                <c:pt idx="5">
                  <c:v>4.5999999999999943</c:v>
                </c:pt>
                <c:pt idx="6">
                  <c:v>4.5</c:v>
                </c:pt>
                <c:pt idx="7">
                  <c:v>4.5</c:v>
                </c:pt>
                <c:pt idx="8">
                  <c:v>4.4000000000000075</c:v>
                </c:pt>
                <c:pt idx="9">
                  <c:v>4.2999999999999972</c:v>
                </c:pt>
                <c:pt idx="10">
                  <c:v>4.0999999999999943</c:v>
                </c:pt>
                <c:pt idx="11">
                  <c:v>4.0999999999999943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Skåne</c:v>
                </c:pt>
              </c:strCache>
            </c:strRef>
          </c:tx>
          <c:spPr>
            <a:ln w="28575">
              <a:solidFill>
                <a:schemeClr val="bg2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Blad1!$C$2:$C$13</c:f>
              <c:numCache>
                <c:formatCode>General</c:formatCode>
                <c:ptCount val="12"/>
                <c:pt idx="0">
                  <c:v>8.8000000000000025</c:v>
                </c:pt>
                <c:pt idx="1">
                  <c:v>8.3000000000000025</c:v>
                </c:pt>
                <c:pt idx="2">
                  <c:v>7.5</c:v>
                </c:pt>
                <c:pt idx="3">
                  <c:v>6.7000000000000028</c:v>
                </c:pt>
                <c:pt idx="4">
                  <c:v>6.0999999999999943</c:v>
                </c:pt>
                <c:pt idx="5">
                  <c:v>5.5999999999999943</c:v>
                </c:pt>
                <c:pt idx="6">
                  <c:v>5.2999999999999972</c:v>
                </c:pt>
                <c:pt idx="7">
                  <c:v>5.0999999999999943</c:v>
                </c:pt>
                <c:pt idx="8">
                  <c:v>5</c:v>
                </c:pt>
                <c:pt idx="9">
                  <c:v>4.7000000000000028</c:v>
                </c:pt>
                <c:pt idx="10">
                  <c:v>4.4000000000000075</c:v>
                </c:pt>
                <c:pt idx="11">
                  <c:v>4.2999999999999972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Malmö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Blad1!$D$2:$D$13</c:f>
              <c:numCache>
                <c:formatCode>General</c:formatCode>
                <c:ptCount val="12"/>
                <c:pt idx="0">
                  <c:v>15.3</c:v>
                </c:pt>
                <c:pt idx="1">
                  <c:v>15.200000000000003</c:v>
                </c:pt>
                <c:pt idx="2">
                  <c:v>14.400000000000006</c:v>
                </c:pt>
                <c:pt idx="3">
                  <c:v>12.900000000000006</c:v>
                </c:pt>
                <c:pt idx="4">
                  <c:v>11.8</c:v>
                </c:pt>
                <c:pt idx="5">
                  <c:v>10.900000000000006</c:v>
                </c:pt>
                <c:pt idx="6">
                  <c:v>10.3</c:v>
                </c:pt>
                <c:pt idx="7">
                  <c:v>9.9000000000000057</c:v>
                </c:pt>
                <c:pt idx="8">
                  <c:v>9.5</c:v>
                </c:pt>
                <c:pt idx="9">
                  <c:v>8.9000000000000057</c:v>
                </c:pt>
                <c:pt idx="10">
                  <c:v>8</c:v>
                </c:pt>
                <c:pt idx="11">
                  <c:v>7.5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Rosengård</c:v>
                </c:pt>
              </c:strCache>
            </c:strRef>
          </c:tx>
          <c:spPr>
            <a:ln w="44450" cmpd="dbl">
              <a:solidFill>
                <a:schemeClr val="bg2">
                  <a:lumMod val="10000"/>
                </a:schemeClr>
              </a:solidFill>
            </a:ln>
          </c:spPr>
          <c:marker>
            <c:symbol val="none"/>
          </c:marker>
          <c:cat>
            <c:numRef>
              <c:f>Blad1!$A$2:$A$13</c:f>
              <c:numCache>
                <c:formatCode>General</c:formatCod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numCache>
            </c:numRef>
          </c:cat>
          <c:val>
            <c:numRef>
              <c:f>Blad1!$E$2:$E$13</c:f>
              <c:numCache>
                <c:formatCode>General</c:formatCode>
                <c:ptCount val="12"/>
                <c:pt idx="0">
                  <c:v>59.1</c:v>
                </c:pt>
                <c:pt idx="1">
                  <c:v>62.9</c:v>
                </c:pt>
                <c:pt idx="2">
                  <c:v>62.1</c:v>
                </c:pt>
                <c:pt idx="3">
                  <c:v>59.6</c:v>
                </c:pt>
                <c:pt idx="4">
                  <c:v>55.4</c:v>
                </c:pt>
                <c:pt idx="5">
                  <c:v>50.9</c:v>
                </c:pt>
                <c:pt idx="6">
                  <c:v>47.6</c:v>
                </c:pt>
                <c:pt idx="7">
                  <c:v>44.4</c:v>
                </c:pt>
                <c:pt idx="8">
                  <c:v>41.7</c:v>
                </c:pt>
                <c:pt idx="9">
                  <c:v>38.4</c:v>
                </c:pt>
                <c:pt idx="10">
                  <c:v>34.600000000000009</c:v>
                </c:pt>
                <c:pt idx="11">
                  <c:v>32.300000000000004</c:v>
                </c:pt>
              </c:numCache>
            </c:numRef>
          </c:val>
        </c:ser>
        <c:marker val="1"/>
        <c:axId val="101653888"/>
        <c:axId val="101659776"/>
      </c:lineChart>
      <c:catAx>
        <c:axId val="101653888"/>
        <c:scaling>
          <c:orientation val="minMax"/>
        </c:scaling>
        <c:axPos val="b"/>
        <c:numFmt formatCode="General" sourceLinked="1"/>
        <c:tickLblPos val="nextTo"/>
        <c:crossAx val="101659776"/>
        <c:crosses val="autoZero"/>
        <c:auto val="1"/>
        <c:lblAlgn val="ctr"/>
        <c:lblOffset val="100"/>
      </c:catAx>
      <c:valAx>
        <c:axId val="101659776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1653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6169265656933273"/>
          <c:y val="8.268367592693418E-2"/>
          <c:w val="0.18438658824307919"/>
          <c:h val="0.28017747410974853"/>
        </c:manualLayout>
      </c:layout>
    </c:legend>
    <c:plotVisOnly val="1"/>
  </c:chart>
  <c:txPr>
    <a:bodyPr/>
    <a:lstStyle/>
    <a:p>
      <a:pPr>
        <a:defRPr sz="1800"/>
      </a:pPr>
      <a:endParaRPr lang="sv-SE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263379052147124E-2"/>
          <c:y val="4.3429316269700119E-2"/>
          <c:w val="0.90782967557373506"/>
          <c:h val="0.82162839455630465"/>
        </c:manualLayout>
      </c:layout>
      <c:lineChart>
        <c:grouping val="standard"/>
        <c:ser>
          <c:idx val="0"/>
          <c:order val="0"/>
          <c:tx>
            <c:strRef>
              <c:f>Blad1!$B$1</c:f>
              <c:strCache>
                <c:ptCount val="1"/>
                <c:pt idx="0">
                  <c:v>Riket</c:v>
                </c:pt>
              </c:strCache>
            </c:strRef>
          </c:tx>
          <c:spPr>
            <a:ln w="3492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Blad1!$A$2:$A$14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Blad1!$B$2:$B$14</c:f>
              <c:numCache>
                <c:formatCode>General</c:formatCode>
                <c:ptCount val="13"/>
                <c:pt idx="0">
                  <c:v>15.6</c:v>
                </c:pt>
                <c:pt idx="1">
                  <c:v>15.7</c:v>
                </c:pt>
                <c:pt idx="2">
                  <c:v>15.9</c:v>
                </c:pt>
                <c:pt idx="3">
                  <c:v>16.3</c:v>
                </c:pt>
                <c:pt idx="4">
                  <c:v>16.600000000000001</c:v>
                </c:pt>
                <c:pt idx="5">
                  <c:v>17</c:v>
                </c:pt>
                <c:pt idx="6">
                  <c:v>17.399999999999999</c:v>
                </c:pt>
                <c:pt idx="7">
                  <c:v>17.8</c:v>
                </c:pt>
                <c:pt idx="8">
                  <c:v>18.2</c:v>
                </c:pt>
                <c:pt idx="9">
                  <c:v>18.8</c:v>
                </c:pt>
                <c:pt idx="10">
                  <c:v>19.600000000000001</c:v>
                </c:pt>
                <c:pt idx="11">
                  <c:v>20.3</c:v>
                </c:pt>
                <c:pt idx="12">
                  <c:v>21.1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Skåne</c:v>
                </c:pt>
              </c:strCache>
            </c:strRef>
          </c:tx>
          <c:spPr>
            <a:ln w="28575">
              <a:solidFill>
                <a:schemeClr val="bg2">
                  <a:lumMod val="50000"/>
                </a:schemeClr>
              </a:solidFill>
              <a:prstDash val="sysDash"/>
            </a:ln>
          </c:spPr>
          <c:marker>
            <c:symbol val="none"/>
          </c:marker>
          <c:cat>
            <c:numRef>
              <c:f>Blad1!$A$2:$A$14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Blad1!$C$2:$C$14</c:f>
              <c:numCache>
                <c:formatCode>General</c:formatCode>
                <c:ptCount val="13"/>
                <c:pt idx="0">
                  <c:v>17</c:v>
                </c:pt>
                <c:pt idx="1">
                  <c:v>17.399999999999999</c:v>
                </c:pt>
                <c:pt idx="2">
                  <c:v>17.7</c:v>
                </c:pt>
                <c:pt idx="3">
                  <c:v>18.100000000000001</c:v>
                </c:pt>
                <c:pt idx="4">
                  <c:v>18.600000000000001</c:v>
                </c:pt>
                <c:pt idx="5">
                  <c:v>19.2</c:v>
                </c:pt>
                <c:pt idx="6">
                  <c:v>19.8</c:v>
                </c:pt>
                <c:pt idx="7">
                  <c:v>20.399999999999999</c:v>
                </c:pt>
                <c:pt idx="8">
                  <c:v>21</c:v>
                </c:pt>
                <c:pt idx="9">
                  <c:v>22</c:v>
                </c:pt>
                <c:pt idx="10">
                  <c:v>23.2</c:v>
                </c:pt>
                <c:pt idx="11">
                  <c:v>24.2</c:v>
                </c:pt>
                <c:pt idx="12">
                  <c:v>25.2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Malmö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Blad1!$A$2:$A$14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Blad1!$D$2:$D$14</c:f>
              <c:numCache>
                <c:formatCode>General</c:formatCode>
                <c:ptCount val="13"/>
                <c:pt idx="0">
                  <c:v>29.6</c:v>
                </c:pt>
                <c:pt idx="1">
                  <c:v>30.5</c:v>
                </c:pt>
                <c:pt idx="2">
                  <c:v>31</c:v>
                </c:pt>
                <c:pt idx="3">
                  <c:v>31.7</c:v>
                </c:pt>
                <c:pt idx="4">
                  <c:v>32.4</c:v>
                </c:pt>
                <c:pt idx="5">
                  <c:v>33.200000000000003</c:v>
                </c:pt>
                <c:pt idx="6">
                  <c:v>34</c:v>
                </c:pt>
                <c:pt idx="7">
                  <c:v>35.1</c:v>
                </c:pt>
                <c:pt idx="8">
                  <c:v>36.200000000000003</c:v>
                </c:pt>
                <c:pt idx="9">
                  <c:v>37.800000000000004</c:v>
                </c:pt>
                <c:pt idx="10">
                  <c:v>39.4</c:v>
                </c:pt>
                <c:pt idx="11">
                  <c:v>40.6</c:v>
                </c:pt>
                <c:pt idx="12">
                  <c:v>41.9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Rosengård</c:v>
                </c:pt>
              </c:strCache>
            </c:strRef>
          </c:tx>
          <c:spPr>
            <a:ln w="44450" cmpd="dbl">
              <a:solidFill>
                <a:schemeClr val="bg2">
                  <a:lumMod val="10000"/>
                </a:schemeClr>
              </a:solidFill>
            </a:ln>
          </c:spPr>
          <c:marker>
            <c:symbol val="none"/>
          </c:marker>
          <c:cat>
            <c:numRef>
              <c:f>Blad1!$A$2:$A$14</c:f>
              <c:numCache>
                <c:formatCode>General</c:formatCode>
                <c:ptCount val="13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</c:numCache>
            </c:numRef>
          </c:cat>
          <c:val>
            <c:numRef>
              <c:f>Blad1!$E$2:$E$14</c:f>
              <c:numCache>
                <c:formatCode>General</c:formatCode>
                <c:ptCount val="13"/>
                <c:pt idx="0">
                  <c:v>85.1</c:v>
                </c:pt>
                <c:pt idx="1">
                  <c:v>86.9</c:v>
                </c:pt>
                <c:pt idx="2">
                  <c:v>87.8</c:v>
                </c:pt>
                <c:pt idx="3">
                  <c:v>88.6</c:v>
                </c:pt>
                <c:pt idx="4">
                  <c:v>88.9</c:v>
                </c:pt>
                <c:pt idx="5">
                  <c:v>89.3</c:v>
                </c:pt>
                <c:pt idx="6">
                  <c:v>89.6</c:v>
                </c:pt>
                <c:pt idx="7">
                  <c:v>90.1</c:v>
                </c:pt>
                <c:pt idx="8">
                  <c:v>90.9</c:v>
                </c:pt>
                <c:pt idx="9">
                  <c:v>91.6</c:v>
                </c:pt>
                <c:pt idx="10">
                  <c:v>91.1</c:v>
                </c:pt>
                <c:pt idx="11">
                  <c:v>91</c:v>
                </c:pt>
                <c:pt idx="12">
                  <c:v>91.6</c:v>
                </c:pt>
              </c:numCache>
            </c:numRef>
          </c:val>
        </c:ser>
        <c:marker val="1"/>
        <c:axId val="101698944"/>
        <c:axId val="102188160"/>
      </c:lineChart>
      <c:catAx>
        <c:axId val="101698944"/>
        <c:scaling>
          <c:orientation val="minMax"/>
        </c:scaling>
        <c:axPos val="b"/>
        <c:numFmt formatCode="General" sourceLinked="1"/>
        <c:tickLblPos val="nextTo"/>
        <c:crossAx val="102188160"/>
        <c:crosses val="autoZero"/>
        <c:auto val="1"/>
        <c:lblAlgn val="ctr"/>
        <c:lblOffset val="100"/>
      </c:catAx>
      <c:valAx>
        <c:axId val="102188160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169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401678251198136"/>
          <c:y val="0.23914989996812658"/>
          <c:w val="0.18438658824307919"/>
          <c:h val="0.28017747410974864"/>
        </c:manualLayout>
      </c:layout>
    </c:legend>
    <c:plotVisOnly val="1"/>
  </c:chart>
  <c:txPr>
    <a:bodyPr/>
    <a:lstStyle/>
    <a:p>
      <a:pPr>
        <a:defRPr sz="1800"/>
      </a:pPr>
      <a:endParaRPr lang="sv-SE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>
        <c:manualLayout>
          <c:layoutTarget val="inner"/>
          <c:xMode val="edge"/>
          <c:yMode val="edge"/>
          <c:x val="8.1963172296047521E-2"/>
          <c:y val="4.4103221535055803E-2"/>
          <c:w val="0.90862329960564414"/>
          <c:h val="0.81886055074886488"/>
        </c:manualLayout>
      </c:layout>
      <c:barChart>
        <c:barDir val="col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1998</c:v>
                </c:pt>
              </c:strCache>
            </c:strRef>
          </c:tx>
          <c:spPr>
            <a:solidFill>
              <a:schemeClr val="tx1"/>
            </a:solidFill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78.599999999999994</c:v>
                </c:pt>
                <c:pt idx="1">
                  <c:v>77.3</c:v>
                </c:pt>
                <c:pt idx="2">
                  <c:v>73</c:v>
                </c:pt>
                <c:pt idx="3">
                  <c:v>49.8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2002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77.900000000000006</c:v>
                </c:pt>
                <c:pt idx="1">
                  <c:v>76.400000000000006</c:v>
                </c:pt>
                <c:pt idx="2">
                  <c:v>72.5</c:v>
                </c:pt>
                <c:pt idx="3">
                  <c:v>49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79.400000000000006</c:v>
                </c:pt>
                <c:pt idx="1">
                  <c:v>78.2</c:v>
                </c:pt>
                <c:pt idx="2">
                  <c:v>73.5</c:v>
                </c:pt>
                <c:pt idx="3">
                  <c:v>54.6</c:v>
                </c:pt>
              </c:numCache>
            </c:numRef>
          </c:val>
        </c:ser>
        <c:axId val="101742848"/>
        <c:axId val="102322176"/>
      </c:barChart>
      <c:catAx>
        <c:axId val="101742848"/>
        <c:scaling>
          <c:orientation val="minMax"/>
        </c:scaling>
        <c:axPos val="b"/>
        <c:tickLblPos val="nextTo"/>
        <c:crossAx val="102322176"/>
        <c:crosses val="autoZero"/>
        <c:auto val="1"/>
        <c:lblAlgn val="ctr"/>
        <c:lblOffset val="100"/>
      </c:catAx>
      <c:valAx>
        <c:axId val="102322176"/>
        <c:scaling>
          <c:orientation val="minMax"/>
          <c:max val="100"/>
          <c:min val="0"/>
        </c:scaling>
        <c:axPos val="l"/>
        <c:majorGridlines/>
        <c:numFmt formatCode="General" sourceLinked="1"/>
        <c:tickLblPos val="nextTo"/>
        <c:crossAx val="101742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2523234340475"/>
          <c:y val="6.5827817561614752E-2"/>
          <c:w val="0.10251365338293866"/>
          <c:h val="0.22969728274752357"/>
        </c:manualLayout>
      </c:layout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>
        <c:manualLayout>
          <c:layoutTarget val="inner"/>
          <c:xMode val="edge"/>
          <c:yMode val="edge"/>
          <c:x val="8.031712036233439E-2"/>
          <c:y val="4.9620441342830474E-2"/>
          <c:w val="0.90862329960564414"/>
          <c:h val="0.81886055074886488"/>
        </c:manualLayout>
      </c:layout>
      <c:barChart>
        <c:barDir val="col"/>
        <c:grouping val="clustered"/>
        <c:ser>
          <c:idx val="0"/>
          <c:order val="0"/>
          <c:tx>
            <c:strRef>
              <c:f>Blad1!$B$1</c:f>
              <c:strCache>
                <c:ptCount val="1"/>
                <c:pt idx="0">
                  <c:v>2002</c:v>
                </c:pt>
              </c:strCache>
            </c:strRef>
          </c:tx>
          <c:spPr>
            <a:solidFill>
              <a:schemeClr val="tx1"/>
            </a:solidFill>
            <a:ln>
              <a:solidFill>
                <a:prstClr val="black"/>
              </a:solidFill>
            </a:ln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9.4</c:v>
                </c:pt>
                <c:pt idx="1">
                  <c:v>9.9</c:v>
                </c:pt>
                <c:pt idx="2">
                  <c:v>12.6</c:v>
                </c:pt>
                <c:pt idx="3">
                  <c:v>33.299999999999997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2003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9.8000000000000007</c:v>
                </c:pt>
                <c:pt idx="1">
                  <c:v>10.3</c:v>
                </c:pt>
                <c:pt idx="2">
                  <c:v>13</c:v>
                </c:pt>
                <c:pt idx="3">
                  <c:v>32.5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9.9</c:v>
                </c:pt>
                <c:pt idx="1">
                  <c:v>10.3</c:v>
                </c:pt>
                <c:pt idx="2">
                  <c:v>12.8</c:v>
                </c:pt>
                <c:pt idx="3">
                  <c:v>32.200000000000003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Blad1!$E$2:$E$5</c:f>
              <c:numCache>
                <c:formatCode>General</c:formatCode>
                <c:ptCount val="4"/>
                <c:pt idx="0">
                  <c:v>9.3000000000000007</c:v>
                </c:pt>
                <c:pt idx="1">
                  <c:v>9.6</c:v>
                </c:pt>
                <c:pt idx="2">
                  <c:v>11.7</c:v>
                </c:pt>
                <c:pt idx="3">
                  <c:v>30.1</c:v>
                </c:pt>
              </c:numCache>
            </c:numRef>
          </c:val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2006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Blad1!$F$2:$F$5</c:f>
              <c:numCache>
                <c:formatCode>General</c:formatCode>
                <c:ptCount val="4"/>
                <c:pt idx="0">
                  <c:v>8.4</c:v>
                </c:pt>
                <c:pt idx="1">
                  <c:v>8.6999999999999993</c:v>
                </c:pt>
                <c:pt idx="2">
                  <c:v>10.6</c:v>
                </c:pt>
                <c:pt idx="3">
                  <c:v>27.7</c:v>
                </c:pt>
              </c:numCache>
            </c:numRef>
          </c:val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c:spPr>
          </c:dPt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Blad1!$G$2:$G$5</c:f>
              <c:numCache>
                <c:formatCode>General</c:formatCode>
                <c:ptCount val="4"/>
                <c:pt idx="0">
                  <c:v>7.1</c:v>
                </c:pt>
                <c:pt idx="1">
                  <c:v>7.2</c:v>
                </c:pt>
                <c:pt idx="2">
                  <c:v>8.6999999999999993</c:v>
                </c:pt>
                <c:pt idx="3">
                  <c:v>25.7</c:v>
                </c:pt>
              </c:numCache>
            </c:numRef>
          </c:val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c:spPr>
          <c:cat>
            <c:strRef>
              <c:f>Blad1!$A$2:$A$5</c:f>
              <c:strCache>
                <c:ptCount val="4"/>
                <c:pt idx="0">
                  <c:v>Riket</c:v>
                </c:pt>
                <c:pt idx="1">
                  <c:v>Skåne</c:v>
                </c:pt>
                <c:pt idx="2">
                  <c:v>Malmö</c:v>
                </c:pt>
                <c:pt idx="3">
                  <c:v>Rosengård</c:v>
                </c:pt>
              </c:strCache>
            </c:strRef>
          </c:cat>
          <c:val>
            <c:numRef>
              <c:f>Blad1!$H$2:$H$5</c:f>
              <c:numCache>
                <c:formatCode>General</c:formatCode>
                <c:ptCount val="4"/>
                <c:pt idx="0">
                  <c:v>6.3</c:v>
                </c:pt>
                <c:pt idx="1">
                  <c:v>6.5</c:v>
                </c:pt>
                <c:pt idx="2">
                  <c:v>7.8</c:v>
                </c:pt>
                <c:pt idx="3">
                  <c:v>24.6</c:v>
                </c:pt>
              </c:numCache>
            </c:numRef>
          </c:val>
        </c:ser>
        <c:axId val="102500992"/>
        <c:axId val="102506880"/>
      </c:barChart>
      <c:catAx>
        <c:axId val="102500992"/>
        <c:scaling>
          <c:orientation val="minMax"/>
        </c:scaling>
        <c:axPos val="b"/>
        <c:tickLblPos val="nextTo"/>
        <c:crossAx val="102506880"/>
        <c:crosses val="autoZero"/>
        <c:auto val="1"/>
        <c:lblAlgn val="ctr"/>
        <c:lblOffset val="100"/>
      </c:catAx>
      <c:valAx>
        <c:axId val="102506880"/>
        <c:scaling>
          <c:orientation val="minMax"/>
          <c:max val="40"/>
          <c:min val="0"/>
        </c:scaling>
        <c:axPos val="l"/>
        <c:majorGridlines/>
        <c:numFmt formatCode="General" sourceLinked="1"/>
        <c:tickLblPos val="nextTo"/>
        <c:crossAx val="102500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137172041438677"/>
          <c:y val="5.2034768042177611E-2"/>
          <c:w val="0.10251365338293864"/>
          <c:h val="0.53596032641088776"/>
        </c:manualLayout>
      </c:layout>
      <c:spPr>
        <a:solidFill>
          <a:schemeClr val="bg1"/>
        </a:solidFill>
      </c:spPr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>
        <c:manualLayout>
          <c:layoutTarget val="inner"/>
          <c:xMode val="edge"/>
          <c:yMode val="edge"/>
          <c:x val="7.854780476669386E-2"/>
          <c:y val="3.5977200376638895E-2"/>
          <c:w val="0.88350374289055356"/>
          <c:h val="0.80863976588001751"/>
        </c:manualLayout>
      </c:layout>
      <c:lineChart>
        <c:grouping val="standard"/>
        <c:ser>
          <c:idx val="0"/>
          <c:order val="0"/>
          <c:tx>
            <c:strRef>
              <c:f>Blad1!$B$1</c:f>
              <c:strCache>
                <c:ptCount val="1"/>
                <c:pt idx="0">
                  <c:v>Riket</c:v>
                </c:pt>
              </c:strCache>
            </c:strRef>
          </c:tx>
          <c:spPr>
            <a:ln cmpd="sng">
              <a:solidFill>
                <a:schemeClr val="tx1">
                  <a:lumMod val="75000"/>
                  <a:lumOff val="25000"/>
                </a:schemeClr>
              </a:solidFill>
              <a:prstDash val="solid"/>
            </a:ln>
          </c:spPr>
          <c:marker>
            <c:symbol val="none"/>
          </c:marker>
          <c:cat>
            <c:strRef>
              <c:f>Blad1!$A$2:$A$12</c:f>
              <c:strCach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strCache>
            </c:strRef>
          </c:cat>
          <c:val>
            <c:numRef>
              <c:f>Blad1!$B$2:$B$12</c:f>
              <c:numCache>
                <c:formatCode>General</c:formatCode>
                <c:ptCount val="11"/>
                <c:pt idx="0">
                  <c:v>92.4</c:v>
                </c:pt>
                <c:pt idx="1">
                  <c:v>91.3</c:v>
                </c:pt>
                <c:pt idx="2">
                  <c:v>90.6</c:v>
                </c:pt>
                <c:pt idx="3">
                  <c:v>90.3</c:v>
                </c:pt>
                <c:pt idx="4">
                  <c:v>90.6</c:v>
                </c:pt>
                <c:pt idx="5">
                  <c:v>90.9</c:v>
                </c:pt>
                <c:pt idx="6">
                  <c:v>89.7</c:v>
                </c:pt>
                <c:pt idx="7">
                  <c:v>89.3</c:v>
                </c:pt>
                <c:pt idx="8">
                  <c:v>89.6</c:v>
                </c:pt>
                <c:pt idx="9">
                  <c:v>89.2</c:v>
                </c:pt>
                <c:pt idx="10">
                  <c:v>89.1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Ovägt medel (LUA)</c:v>
                </c:pt>
              </c:strCache>
            </c:strRef>
          </c:tx>
          <c:spPr>
            <a:ln w="25400">
              <a:solidFill>
                <a:prstClr val="black"/>
              </a:solidFill>
              <a:prstDash val="sysDash"/>
            </a:ln>
          </c:spPr>
          <c:marker>
            <c:symbol val="none"/>
          </c:marker>
          <c:cat>
            <c:strRef>
              <c:f>Blad1!$A$2:$A$12</c:f>
              <c:strCache>
                <c:ptCount val="1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</c:strCache>
            </c:strRef>
          </c:cat>
          <c:val>
            <c:numRef>
              <c:f>Blad1!$C$2:$C$12</c:f>
              <c:numCache>
                <c:formatCode>General</c:formatCode>
                <c:ptCount val="11"/>
                <c:pt idx="0">
                  <c:v>76.871052631578863</c:v>
                </c:pt>
                <c:pt idx="1">
                  <c:v>74.984210526315877</c:v>
                </c:pt>
                <c:pt idx="2">
                  <c:v>74.423684210526289</c:v>
                </c:pt>
                <c:pt idx="3">
                  <c:v>75.210526315789451</c:v>
                </c:pt>
                <c:pt idx="4">
                  <c:v>74.381578947368411</c:v>
                </c:pt>
                <c:pt idx="5">
                  <c:v>74.181578947368379</c:v>
                </c:pt>
                <c:pt idx="6">
                  <c:v>71.197368421052644</c:v>
                </c:pt>
                <c:pt idx="7">
                  <c:v>70.834210526315871</c:v>
                </c:pt>
                <c:pt idx="8">
                  <c:v>72.7</c:v>
                </c:pt>
                <c:pt idx="9">
                  <c:v>70.423684210526318</c:v>
                </c:pt>
                <c:pt idx="10">
                  <c:v>69.565789473684077</c:v>
                </c:pt>
              </c:numCache>
            </c:numRef>
          </c:val>
        </c:ser>
        <c:marker val="1"/>
        <c:axId val="102648064"/>
        <c:axId val="102653952"/>
      </c:lineChart>
      <c:catAx>
        <c:axId val="102648064"/>
        <c:scaling>
          <c:orientation val="minMax"/>
        </c:scaling>
        <c:axPos val="b"/>
        <c:tickLblPos val="nextTo"/>
        <c:crossAx val="102653952"/>
        <c:crosses val="autoZero"/>
        <c:auto val="1"/>
        <c:lblAlgn val="ctr"/>
        <c:lblOffset val="100"/>
      </c:catAx>
      <c:valAx>
        <c:axId val="102653952"/>
        <c:scaling>
          <c:orientation val="minMax"/>
          <c:max val="100"/>
          <c:min val="65"/>
        </c:scaling>
        <c:axPos val="l"/>
        <c:majorGridlines/>
        <c:numFmt formatCode="General" sourceLinked="1"/>
        <c:tickLblPos val="nextTo"/>
        <c:crossAx val="102648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4628515958970369"/>
          <c:y val="0.32096324396290887"/>
          <c:w val="0.26910074793204303"/>
          <c:h val="0.2741234823669943"/>
        </c:manualLayout>
      </c:layout>
      <c:spPr>
        <a:solidFill>
          <a:schemeClr val="bg1"/>
        </a:solidFill>
      </c:spPr>
    </c:legend>
    <c:plotVisOnly val="1"/>
  </c:chart>
  <c:txPr>
    <a:bodyPr/>
    <a:lstStyle/>
    <a:p>
      <a:pPr>
        <a:defRPr sz="1800"/>
      </a:pPr>
      <a:endParaRPr lang="sv-S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0929935430341396E-2"/>
          <c:y val="3.0811168278490085E-2"/>
          <c:w val="0.90782967557373628"/>
          <c:h val="0.82162839455630465"/>
        </c:manualLayout>
      </c:layout>
      <c:lineChart>
        <c:grouping val="standard"/>
        <c:ser>
          <c:idx val="0"/>
          <c:order val="0"/>
          <c:tx>
            <c:strRef>
              <c:f>Blad1!$B$1</c:f>
              <c:strCache>
                <c:ptCount val="1"/>
                <c:pt idx="0">
                  <c:v>Riket män</c:v>
                </c:pt>
              </c:strCache>
            </c:strRef>
          </c:tx>
          <c:spPr>
            <a:ln>
              <a:solidFill>
                <a:srgbClr val="0070C0"/>
              </a:solidFill>
              <a:prstDash val="sysDash"/>
            </a:ln>
          </c:spPr>
          <c:marker>
            <c:symbol val="none"/>
          </c:marker>
          <c:cat>
            <c:strRef>
              <c:f>Blad1!$A$2:$A$13</c:f>
              <c:strCach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3.8</c:v>
                </c:pt>
                <c:pt idx="1">
                  <c:v>3.9</c:v>
                </c:pt>
                <c:pt idx="2">
                  <c:v>4</c:v>
                </c:pt>
                <c:pt idx="3">
                  <c:v>4.3</c:v>
                </c:pt>
                <c:pt idx="4">
                  <c:v>4.5</c:v>
                </c:pt>
                <c:pt idx="5">
                  <c:v>4.5999999999999996</c:v>
                </c:pt>
                <c:pt idx="6">
                  <c:v>4.5999999999999996</c:v>
                </c:pt>
                <c:pt idx="7">
                  <c:v>4.7</c:v>
                </c:pt>
                <c:pt idx="8">
                  <c:v>4.8</c:v>
                </c:pt>
                <c:pt idx="9">
                  <c:v>5.0999999999999996</c:v>
                </c:pt>
                <c:pt idx="10">
                  <c:v>5.4</c:v>
                </c:pt>
                <c:pt idx="11">
                  <c:v>5.6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Riket kv</c:v>
                </c:pt>
              </c:strCache>
            </c:strRef>
          </c:tx>
          <c:spPr>
            <a:ln>
              <a:solidFill>
                <a:srgbClr val="0070C0"/>
              </a:solidFill>
              <a:prstDash val="solid"/>
            </a:ln>
          </c:spPr>
          <c:marker>
            <c:symbol val="none"/>
          </c:marker>
          <c:cat>
            <c:strRef>
              <c:f>Blad1!$A$2:$A$13</c:f>
              <c:strCach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0">
                  <c:v>3.2</c:v>
                </c:pt>
                <c:pt idx="1">
                  <c:v>3.3</c:v>
                </c:pt>
                <c:pt idx="2">
                  <c:v>3.4</c:v>
                </c:pt>
                <c:pt idx="3">
                  <c:v>3.6</c:v>
                </c:pt>
                <c:pt idx="4">
                  <c:v>3.8</c:v>
                </c:pt>
                <c:pt idx="5">
                  <c:v>3.9</c:v>
                </c:pt>
                <c:pt idx="6">
                  <c:v>3.9</c:v>
                </c:pt>
                <c:pt idx="7">
                  <c:v>3.8</c:v>
                </c:pt>
                <c:pt idx="8">
                  <c:v>4</c:v>
                </c:pt>
                <c:pt idx="9">
                  <c:v>4.2</c:v>
                </c:pt>
                <c:pt idx="10">
                  <c:v>4.4000000000000004</c:v>
                </c:pt>
                <c:pt idx="11">
                  <c:v>4.5999999999999996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Rosengård män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Blad1!$A$2:$A$13</c:f>
              <c:strCach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0">
                  <c:v>3</c:v>
                </c:pt>
                <c:pt idx="1">
                  <c:v>2.9</c:v>
                </c:pt>
                <c:pt idx="2">
                  <c:v>2.9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2.8</c:v>
                </c:pt>
                <c:pt idx="8">
                  <c:v>2.8</c:v>
                </c:pt>
                <c:pt idx="9">
                  <c:v>2.9</c:v>
                </c:pt>
                <c:pt idx="10">
                  <c:v>3</c:v>
                </c:pt>
                <c:pt idx="11">
                  <c:v>2.9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Rosengård kv</c:v>
                </c:pt>
              </c:strCache>
            </c:strRef>
          </c:tx>
          <c:spPr>
            <a:ln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Blad1!$A$2:$A$13</c:f>
              <c:strCache>
                <c:ptCount val="12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0">
                  <c:v>2.1</c:v>
                </c:pt>
                <c:pt idx="1">
                  <c:v>2.2000000000000002</c:v>
                </c:pt>
                <c:pt idx="2">
                  <c:v>2.4</c:v>
                </c:pt>
                <c:pt idx="3">
                  <c:v>2.4</c:v>
                </c:pt>
                <c:pt idx="4">
                  <c:v>2.6</c:v>
                </c:pt>
                <c:pt idx="5">
                  <c:v>2.7</c:v>
                </c:pt>
                <c:pt idx="6">
                  <c:v>2.8</c:v>
                </c:pt>
                <c:pt idx="7">
                  <c:v>2.8</c:v>
                </c:pt>
                <c:pt idx="8">
                  <c:v>2.7</c:v>
                </c:pt>
                <c:pt idx="9">
                  <c:v>2.8</c:v>
                </c:pt>
                <c:pt idx="10">
                  <c:v>2.9</c:v>
                </c:pt>
                <c:pt idx="11">
                  <c:v>2.7</c:v>
                </c:pt>
              </c:numCache>
            </c:numRef>
          </c:val>
        </c:ser>
        <c:marker val="1"/>
        <c:axId val="102762368"/>
        <c:axId val="102763904"/>
      </c:lineChart>
      <c:catAx>
        <c:axId val="102762368"/>
        <c:scaling>
          <c:orientation val="minMax"/>
        </c:scaling>
        <c:axPos val="b"/>
        <c:tickLblPos val="nextTo"/>
        <c:crossAx val="102763904"/>
        <c:crosses val="autoZero"/>
        <c:auto val="1"/>
        <c:lblAlgn val="ctr"/>
        <c:lblOffset val="100"/>
      </c:catAx>
      <c:valAx>
        <c:axId val="102763904"/>
        <c:scaling>
          <c:orientation val="minMax"/>
          <c:max val="6"/>
          <c:min val="0"/>
        </c:scaling>
        <c:axPos val="l"/>
        <c:majorGridlines/>
        <c:numFmt formatCode="General" sourceLinked="1"/>
        <c:tickLblPos val="nextTo"/>
        <c:crossAx val="102762368"/>
        <c:crosses val="autoZero"/>
        <c:crossBetween val="between"/>
      </c:valAx>
      <c:spPr>
        <a:ln>
          <a:solidFill>
            <a:sysClr val="windowText" lastClr="000000">
              <a:lumMod val="50000"/>
              <a:lumOff val="50000"/>
            </a:sysClr>
          </a:solidFill>
        </a:ln>
      </c:spPr>
    </c:plotArea>
    <c:legend>
      <c:legendPos val="r"/>
      <c:layout>
        <c:manualLayout>
          <c:xMode val="edge"/>
          <c:yMode val="edge"/>
          <c:x val="0.40674354621553516"/>
          <c:y val="0.59750802599795061"/>
          <c:w val="0.27331532237744738"/>
          <c:h val="0.21321831588770127"/>
        </c:manualLayout>
      </c:layout>
      <c:spPr>
        <a:solidFill>
          <a:sysClr val="window" lastClr="FFFFFF"/>
        </a:solidFill>
      </c:spPr>
    </c:legend>
    <c:plotVisOnly val="1"/>
  </c:chart>
  <c:txPr>
    <a:bodyPr/>
    <a:lstStyle/>
    <a:p>
      <a:pPr>
        <a:defRPr sz="1800"/>
      </a:pPr>
      <a:endParaRPr lang="sv-SE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6AA08-C4AC-48A2-A83B-FC19057DB44C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81E26-5911-43F1-994E-62746E62B6FB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2CF2C-A8CD-4A0F-B60E-A7D25E3DAED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843B9-3DFD-4606-9ABE-C939F7B7B7E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1536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D5B9A4-345A-4B3A-9CD9-A5ABBA00C9A5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20484" name="Platshållare för bildnummer 3"/>
          <p:cNvSpPr txBox="1">
            <a:spLocks noGrp="1"/>
          </p:cNvSpPr>
          <p:nvPr/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DCCBF1-D5B2-465E-981D-E74CE41D3423}" type="slidenum">
              <a:rPr lang="sv-SE" sz="1200">
                <a:latin typeface="Calibri" pitchFamily="34" charset="0"/>
              </a:rPr>
              <a:pPr algn="r"/>
              <a:t>7</a:t>
            </a:fld>
            <a:endParaRPr lang="sv-SE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23D27-95ED-4F01-A45A-8FBFAD2EBBC3}" type="datetimeFigureOut">
              <a:rPr lang="sv-SE" smtClean="0"/>
              <a:pPr/>
              <a:t>2010-08-06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A9C0D-EF35-4492-AFEA-2F4A085AC7A6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b.se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1556792"/>
            <a:ext cx="7162800" cy="1372134"/>
          </a:xfrm>
        </p:spPr>
        <p:txBody>
          <a:bodyPr lIns="115888" tIns="57150" rIns="115888" bIns="57150">
            <a:normAutofit fontScale="90000"/>
          </a:bodyPr>
          <a:lstStyle/>
          <a:p>
            <a:pPr>
              <a:defRPr/>
            </a:pP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 </a:t>
            </a:r>
            <a:r>
              <a:rPr lang="sv-SE" b="1" dirty="0" smtClean="0">
                <a:latin typeface="Arial Black" pitchFamily="34" charset="0"/>
              </a:rPr>
              <a:t>Nya </a:t>
            </a:r>
            <a:r>
              <a:rPr lang="sv-SE" b="1" dirty="0" smtClean="0">
                <a:latin typeface="Arial Black" pitchFamily="34" charset="0"/>
              </a:rPr>
              <a:t>statistikbehov</a:t>
            </a: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3600" b="1" dirty="0" smtClean="0">
                <a:latin typeface="Arial Black" pitchFamily="34" charset="0"/>
              </a:rPr>
              <a:t>Statistik på stadsdelsnivå</a:t>
            </a:r>
            <a:br>
              <a:rPr lang="sv-SE" sz="36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3100" b="1" dirty="0" smtClean="0">
                <a:latin typeface="Arial" charset="0"/>
                <a:cs typeface="Arial" charset="0"/>
              </a:rPr>
              <a:t/>
            </a:r>
            <a:br>
              <a:rPr lang="sv-SE" sz="3100" b="1" dirty="0" smtClean="0">
                <a:latin typeface="Arial" charset="0"/>
                <a:cs typeface="Arial" charset="0"/>
              </a:rPr>
            </a:br>
            <a:r>
              <a:rPr lang="sv-SE" sz="3100" b="1" dirty="0" smtClean="0">
                <a:latin typeface="Arial" charset="0"/>
                <a:cs typeface="Arial" charset="0"/>
              </a:rPr>
              <a:t/>
            </a:r>
            <a:br>
              <a:rPr lang="sv-SE" sz="3100" b="1" dirty="0" smtClean="0">
                <a:latin typeface="Arial" charset="0"/>
                <a:cs typeface="Arial" charset="0"/>
              </a:rPr>
            </a:br>
            <a:r>
              <a:rPr lang="sv-SE" sz="3100" b="1" dirty="0" smtClean="0">
                <a:latin typeface="Arial" charset="0"/>
                <a:cs typeface="Arial" charset="0"/>
              </a:rPr>
              <a:t>Nordiskt statistikermöte i Köpenhamn</a:t>
            </a:r>
            <a:br>
              <a:rPr lang="sv-SE" sz="3100" b="1" dirty="0" smtClean="0">
                <a:latin typeface="Arial" charset="0"/>
                <a:cs typeface="Arial" charset="0"/>
              </a:rPr>
            </a:br>
            <a:r>
              <a:rPr lang="sv-SE" sz="3100" b="1" dirty="0" smtClean="0">
                <a:latin typeface="Arial" charset="0"/>
                <a:cs typeface="Arial" charset="0"/>
              </a:rPr>
              <a:t>11-13 aug 2010</a:t>
            </a:r>
            <a:br>
              <a:rPr lang="sv-SE" sz="3100" b="1" dirty="0" smtClean="0">
                <a:latin typeface="Arial" charset="0"/>
                <a:cs typeface="Arial" charset="0"/>
              </a:rPr>
            </a:br>
            <a:r>
              <a:rPr lang="sv-SE" sz="3100" b="1" dirty="0" smtClean="0">
                <a:latin typeface="Arial" charset="0"/>
                <a:cs typeface="Arial" charset="0"/>
              </a:rPr>
              <a:t> Tor Bengtsson</a:t>
            </a:r>
          </a:p>
        </p:txBody>
      </p:sp>
      <p:pic>
        <p:nvPicPr>
          <p:cNvPr id="2051" name="Picture 5" descr="Stående-logga-vit"/>
          <p:cNvPicPr>
            <a:picLocks noChangeAspect="1" noChangeArrowheads="1"/>
          </p:cNvPicPr>
          <p:nvPr/>
        </p:nvPicPr>
        <p:blipFill>
          <a:blip r:embed="rId2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642910" y="928670"/>
          <a:ext cx="7858180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sv-SE" sz="3600" dirty="0" smtClean="0"/>
              <a:t>Andel förvärvsarbetande</a:t>
            </a:r>
            <a:endParaRPr lang="sv-S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642910" y="928670"/>
          <a:ext cx="7858180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sv-SE" sz="3600" dirty="0" smtClean="0"/>
              <a:t>Andel öppet arbetslösa</a:t>
            </a:r>
            <a:endParaRPr lang="sv-S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642910" y="928670"/>
          <a:ext cx="7858180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sv-SE" sz="3600" dirty="0" smtClean="0"/>
              <a:t>Andel med försörjningsstöd / </a:t>
            </a:r>
            <a:r>
              <a:rPr lang="sv-SE" sz="3600" dirty="0" err="1" smtClean="0"/>
              <a:t>intro-ersättning</a:t>
            </a:r>
            <a:endParaRPr lang="sv-S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642910" y="928670"/>
          <a:ext cx="7858180" cy="503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sv-SE" sz="3600" dirty="0" smtClean="0"/>
              <a:t>Andel med utländsk bakgrund</a:t>
            </a:r>
            <a:endParaRPr lang="sv-S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28662" y="1397000"/>
          <a:ext cx="7715304" cy="460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857224" y="57148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Arial Black" pitchFamily="34" charset="0"/>
              </a:rPr>
              <a:t>Valdeltagande i kommunalval</a:t>
            </a:r>
            <a:endParaRPr lang="sv-SE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28662" y="1397000"/>
          <a:ext cx="7715304" cy="4603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857224" y="571480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Arial Black" pitchFamily="34" charset="0"/>
              </a:rPr>
              <a:t>Transfereringarnas andel av nettoinkomsten</a:t>
            </a:r>
            <a:endParaRPr lang="sv-SE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28662" y="2143116"/>
            <a:ext cx="7596213" cy="1247784"/>
          </a:xfrm>
        </p:spPr>
        <p:txBody>
          <a:bodyPr lIns="115888" tIns="57150" rIns="115888" bIns="57150">
            <a:normAutofit fontScale="90000"/>
          </a:bodyPr>
          <a:lstStyle/>
          <a:p>
            <a:pPr marL="742950" indent="-742950">
              <a:defRPr/>
            </a:pP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/>
              <a:t>Flyttmönster stadsdelarna</a:t>
            </a: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3100" dirty="0" smtClean="0">
                <a:latin typeface="+mn-lt"/>
              </a:rPr>
              <a:t>- Stora utrikes positiva flyttnetton</a:t>
            </a:r>
            <a:br>
              <a:rPr lang="sv-SE" sz="3100" dirty="0" smtClean="0">
                <a:latin typeface="+mn-lt"/>
              </a:rPr>
            </a:br>
            <a:r>
              <a:rPr lang="sv-SE" sz="3100" dirty="0" smtClean="0">
                <a:latin typeface="+mn-lt"/>
              </a:rPr>
              <a:t>- Stora inrikes negativa flyttnetton</a:t>
            </a:r>
            <a:br>
              <a:rPr lang="sv-SE" sz="3100" dirty="0" smtClean="0">
                <a:latin typeface="+mn-lt"/>
              </a:rPr>
            </a:br>
            <a:r>
              <a:rPr lang="sv-SE" sz="3100" dirty="0" smtClean="0">
                <a:latin typeface="+mn-lt"/>
              </a:rPr>
              <a:t>- Fler sysselsatta utflyttare än inflyttare</a:t>
            </a:r>
            <a:br>
              <a:rPr lang="sv-SE" sz="3100" dirty="0" smtClean="0">
                <a:latin typeface="+mn-lt"/>
              </a:rPr>
            </a:br>
            <a:r>
              <a:rPr lang="sv-SE" sz="3100" dirty="0" smtClean="0">
                <a:latin typeface="+mn-lt"/>
              </a:rPr>
              <a:t>- Kvarboende, 85-90 % </a:t>
            </a: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endParaRPr lang="sv-SE" sz="4000" b="1" dirty="0" smtClean="0">
              <a:latin typeface="Arial" charset="0"/>
              <a:cs typeface="Arial" charset="0"/>
            </a:endParaRPr>
          </a:p>
        </p:txBody>
      </p:sp>
      <p:pic>
        <p:nvPicPr>
          <p:cNvPr id="5123" name="Picture 5" descr="Stående-logga-vit"/>
          <p:cNvPicPr>
            <a:picLocks noChangeAspect="1" noChangeArrowheads="1"/>
          </p:cNvPicPr>
          <p:nvPr/>
        </p:nvPicPr>
        <p:blipFill>
          <a:blip r:embed="rId2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28662" y="1214422"/>
          <a:ext cx="7429552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928662" y="285728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Arial Black" pitchFamily="34" charset="0"/>
              </a:rPr>
              <a:t>Behörighet gymnasieskolan,</a:t>
            </a:r>
          </a:p>
          <a:p>
            <a:r>
              <a:rPr lang="sv-SE" sz="2400" dirty="0" smtClean="0">
                <a:latin typeface="Arial Black" pitchFamily="34" charset="0"/>
              </a:rPr>
              <a:t>riket / 38 stadsdelarna</a:t>
            </a:r>
            <a:endParaRPr lang="sv-SE" sz="2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571472" y="1000108"/>
          <a:ext cx="785818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sv-SE" sz="2800" b="1" dirty="0" smtClean="0"/>
              <a:t>Disponibel inkomst (median) per person i prisbasbelopp</a:t>
            </a:r>
            <a:endParaRPr lang="sv-S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357158" y="2214554"/>
            <a:ext cx="8927829" cy="353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200" b="1" dirty="0" smtClean="0"/>
              <a:t>Mer </a:t>
            </a:r>
            <a:r>
              <a:rPr lang="sv-SE" sz="3200" b="1" dirty="0" smtClean="0"/>
              <a:t>om bakgrund, definitioner,</a:t>
            </a:r>
          </a:p>
          <a:p>
            <a:r>
              <a:rPr lang="sv-SE" sz="3200" b="1" dirty="0" smtClean="0"/>
              <a:t>specialtabeller m.m. finns på SCB:s hemsida</a:t>
            </a:r>
          </a:p>
          <a:p>
            <a:r>
              <a:rPr lang="sv-SE" sz="3200" b="1" dirty="0" smtClean="0"/>
              <a:t> </a:t>
            </a:r>
            <a:r>
              <a:rPr lang="sv-SE" sz="3200" b="1" dirty="0" err="1" smtClean="0">
                <a:hlinkClick r:id="rId2"/>
              </a:rPr>
              <a:t>www.scb.se</a:t>
            </a:r>
            <a:r>
              <a:rPr lang="sv-SE" sz="3200" b="1" dirty="0" smtClean="0"/>
              <a:t> under Hitta statistik – Temaområden –</a:t>
            </a:r>
          </a:p>
          <a:p>
            <a:r>
              <a:rPr lang="sv-SE" sz="3200" b="1" dirty="0" smtClean="0"/>
              <a:t> Integration –  Statistik på </a:t>
            </a:r>
            <a:r>
              <a:rPr lang="sv-SE" sz="3200" b="1" dirty="0" smtClean="0"/>
              <a:t>stadsdelsnivå</a:t>
            </a:r>
          </a:p>
          <a:p>
            <a:endParaRPr lang="sv-SE" sz="3200" b="1" dirty="0" smtClean="0"/>
          </a:p>
          <a:p>
            <a:r>
              <a:rPr lang="sv-SE" sz="3200" b="1" dirty="0" smtClean="0"/>
              <a:t>Tabellerna finns i Statistikdatabasen under</a:t>
            </a:r>
          </a:p>
          <a:p>
            <a:r>
              <a:rPr lang="sv-SE" sz="3200" b="1" dirty="0" smtClean="0"/>
              <a:t> ämnesområdet Allmän </a:t>
            </a:r>
            <a:r>
              <a:rPr lang="sv-SE" sz="3200" b="1" dirty="0" smtClean="0"/>
              <a:t>statistik</a:t>
            </a:r>
            <a:endParaRPr lang="sv-SE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571480"/>
            <a:ext cx="5568950" cy="598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2075" y="2143116"/>
            <a:ext cx="7162800" cy="1247784"/>
          </a:xfrm>
        </p:spPr>
        <p:txBody>
          <a:bodyPr lIns="115888" tIns="57150" rIns="115888" bIns="57150">
            <a:normAutofit fontScale="90000"/>
          </a:bodyPr>
          <a:lstStyle/>
          <a:p>
            <a:pPr eaLnBrk="1" hangingPunct="1">
              <a:defRPr/>
            </a:pP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>Redovisning på:</a:t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 </a:t>
            </a:r>
            <a:r>
              <a:rPr lang="sv-SE" sz="4000" b="1" dirty="0" smtClean="0">
                <a:latin typeface="Arial Black" pitchFamily="34" charset="0"/>
              </a:rPr>
              <a:t>Riket, län, kommun och LUA (38 stadsdelar med Lokalt </a:t>
            </a:r>
            <a:r>
              <a:rPr lang="sv-SE" sz="4000" b="1" dirty="0" err="1" smtClean="0">
                <a:latin typeface="Arial Black" pitchFamily="34" charset="0"/>
              </a:rPr>
              <a:t>Utvecklings-Avtal</a:t>
            </a:r>
            <a:r>
              <a:rPr lang="sv-SE" sz="4000" b="1" dirty="0" smtClean="0">
                <a:latin typeface="Arial Black" pitchFamily="34" charset="0"/>
              </a:rPr>
              <a:t>)</a:t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>Tidsserie från 1997</a:t>
            </a:r>
            <a:endParaRPr lang="sv-SE" sz="4000" b="1" dirty="0" smtClean="0">
              <a:latin typeface="Arial" charset="0"/>
              <a:cs typeface="Arial" charset="0"/>
            </a:endParaRPr>
          </a:p>
        </p:txBody>
      </p:sp>
      <p:pic>
        <p:nvPicPr>
          <p:cNvPr id="5123" name="Picture 5" descr="Stående-logga-vit"/>
          <p:cNvPicPr>
            <a:picLocks noChangeAspect="1" noChangeArrowheads="1"/>
          </p:cNvPicPr>
          <p:nvPr/>
        </p:nvPicPr>
        <p:blipFill>
          <a:blip r:embed="rId2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2075" y="2143116"/>
            <a:ext cx="7162800" cy="1247784"/>
          </a:xfrm>
        </p:spPr>
        <p:txBody>
          <a:bodyPr lIns="115888" tIns="57150" rIns="115888" bIns="57150">
            <a:normAutofit fontScale="90000"/>
          </a:bodyPr>
          <a:lstStyle/>
          <a:p>
            <a:pPr eaLnBrk="1" hangingPunct="1">
              <a:defRPr/>
            </a:pP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>Varierande storlek på de 38 stadsdelarna:</a:t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b="1" dirty="0" smtClean="0"/>
              <a:t>Från 3 400 till 27 000</a:t>
            </a:r>
            <a:br>
              <a:rPr lang="sv-SE" sz="4000" b="1" dirty="0" smtClean="0"/>
            </a:br>
            <a:r>
              <a:rPr lang="sv-SE" sz="4000" b="1" dirty="0" smtClean="0"/>
              <a:t/>
            </a:r>
            <a:br>
              <a:rPr lang="sv-SE" sz="4000" b="1" dirty="0" smtClean="0"/>
            </a:br>
            <a:r>
              <a:rPr lang="sv-SE" sz="4000" b="1" dirty="0" smtClean="0"/>
              <a:t> </a:t>
            </a:r>
            <a:r>
              <a:rPr lang="sv-SE" sz="4000" b="1" dirty="0" smtClean="0"/>
              <a:t>enbart registerbaserade skattningar</a:t>
            </a:r>
            <a:endParaRPr lang="sv-SE" sz="4000" b="1" dirty="0" smtClean="0">
              <a:latin typeface="Arial" charset="0"/>
              <a:cs typeface="Arial" charset="0"/>
            </a:endParaRPr>
          </a:p>
        </p:txBody>
      </p:sp>
      <p:pic>
        <p:nvPicPr>
          <p:cNvPr id="5123" name="Picture 5" descr="Stående-logga-vit"/>
          <p:cNvPicPr>
            <a:picLocks noChangeAspect="1" noChangeArrowheads="1"/>
          </p:cNvPicPr>
          <p:nvPr/>
        </p:nvPicPr>
        <p:blipFill>
          <a:blip r:embed="rId2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Höger 4"/>
          <p:cNvSpPr/>
          <p:nvPr/>
        </p:nvSpPr>
        <p:spPr>
          <a:xfrm>
            <a:off x="4499992" y="40050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2075" y="2247900"/>
            <a:ext cx="7162800" cy="1143000"/>
          </a:xfrm>
        </p:spPr>
        <p:txBody>
          <a:bodyPr lIns="115888" tIns="57150" rIns="115888" bIns="57150">
            <a:normAutofit fontScale="90000"/>
          </a:bodyPr>
          <a:lstStyle/>
          <a:p>
            <a:pPr eaLnBrk="1" hangingPunct="1">
              <a:defRPr/>
            </a:pP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 </a:t>
            </a:r>
            <a:r>
              <a:rPr lang="sv-SE" sz="4000" b="1" dirty="0" smtClean="0">
                <a:latin typeface="Arial Black" pitchFamily="34" charset="0"/>
              </a:rPr>
              <a:t>Cirka 45 variabler/nyckeltal i huvudsak som andelsmått för att möjliggöra jämförelser mellan områden och över tid</a:t>
            </a:r>
            <a:br>
              <a:rPr lang="sv-SE" sz="4000" b="1" dirty="0" smtClean="0">
                <a:latin typeface="Arial Black" pitchFamily="34" charset="0"/>
              </a:rPr>
            </a:br>
            <a:endParaRPr lang="sv-SE" sz="4000" b="1" dirty="0" smtClean="0">
              <a:latin typeface="Arial" charset="0"/>
              <a:cs typeface="Arial" charset="0"/>
            </a:endParaRPr>
          </a:p>
        </p:txBody>
      </p:sp>
      <p:pic>
        <p:nvPicPr>
          <p:cNvPr id="4099" name="Picture 5" descr="Stående-logga-vit"/>
          <p:cNvPicPr>
            <a:picLocks noChangeAspect="1" noChangeArrowheads="1"/>
          </p:cNvPicPr>
          <p:nvPr/>
        </p:nvPicPr>
        <p:blipFill>
          <a:blip r:embed="rId2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62075" y="2247900"/>
            <a:ext cx="7162800" cy="1143000"/>
          </a:xfrm>
        </p:spPr>
        <p:txBody>
          <a:bodyPr lIns="115888" tIns="57150" rIns="115888" bIns="571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b="1" dirty="0">
                <a:latin typeface="Arial Black" pitchFamily="34" charset="0"/>
              </a:rPr>
              <a:t/>
            </a:r>
            <a:br>
              <a:rPr lang="sv-SE" b="1" dirty="0">
                <a:latin typeface="Arial Black" pitchFamily="34" charset="0"/>
              </a:rPr>
            </a:br>
            <a:r>
              <a:rPr lang="sv-SE" b="1" dirty="0">
                <a:latin typeface="Arial Black" pitchFamily="34" charset="0"/>
              </a:rPr>
              <a:t/>
            </a:r>
            <a:br>
              <a:rPr lang="sv-SE" b="1" dirty="0">
                <a:latin typeface="Arial Black" pitchFamily="34" charset="0"/>
              </a:rPr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 </a:t>
            </a:r>
            <a:r>
              <a:rPr lang="sv-SE" b="1" dirty="0" smtClean="0">
                <a:latin typeface="Arial Black" pitchFamily="34" charset="0"/>
              </a:rPr>
              <a:t>Statistiken består av åtta variabelgrupper:</a:t>
            </a:r>
            <a:br>
              <a:rPr lang="sv-SE" b="1" dirty="0" smtClean="0">
                <a:latin typeface="Arial Black" pitchFamily="34" charset="0"/>
              </a:rPr>
            </a:br>
            <a:r>
              <a:rPr lang="sv-SE" b="1" dirty="0" smtClean="0">
                <a:latin typeface="Arial Black" pitchFamily="34" charset="0"/>
              </a:rPr>
              <a:t/>
            </a:r>
            <a:br>
              <a:rPr lang="sv-SE" b="1" dirty="0" smtClean="0">
                <a:latin typeface="Arial Black" pitchFamily="34" charset="0"/>
              </a:rPr>
            </a:br>
            <a:r>
              <a:rPr lang="sv-SE" sz="3100" dirty="0" smtClean="0">
                <a:solidFill>
                  <a:srgbClr val="002060"/>
                </a:solidFill>
                <a:latin typeface="Arial Black" pitchFamily="34" charset="0"/>
              </a:rPr>
              <a:t>Sysselsättning/arbetsmarknad</a:t>
            </a:r>
            <a:br>
              <a:rPr lang="sv-SE" sz="31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sv-SE" sz="3100" dirty="0" smtClean="0">
                <a:solidFill>
                  <a:srgbClr val="002060"/>
                </a:solidFill>
                <a:latin typeface="Arial Black" pitchFamily="34" charset="0"/>
              </a:rPr>
              <a:t>Inkomst</a:t>
            </a:r>
            <a: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  <a:t>Utbildning</a:t>
            </a:r>
            <a:b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sv-SE" sz="3100" dirty="0" smtClean="0">
                <a:solidFill>
                  <a:srgbClr val="002060"/>
                </a:solidFill>
                <a:latin typeface="Arial Black" pitchFamily="34" charset="0"/>
              </a:rPr>
              <a:t>Transferering</a:t>
            </a:r>
            <a:br>
              <a:rPr lang="sv-SE" sz="31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sv-SE" sz="3100" dirty="0" smtClean="0">
                <a:solidFill>
                  <a:srgbClr val="002060"/>
                </a:solidFill>
                <a:latin typeface="Arial Black" pitchFamily="34" charset="0"/>
              </a:rPr>
              <a:t>Flyttmönster/boende</a:t>
            </a:r>
            <a: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  <a:t>Val/demokrati</a:t>
            </a:r>
            <a:b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sv-SE" sz="3100" dirty="0" smtClean="0">
                <a:solidFill>
                  <a:srgbClr val="002060"/>
                </a:solidFill>
                <a:latin typeface="Arial Black" pitchFamily="34" charset="0"/>
              </a:rPr>
              <a:t>Demografi</a:t>
            </a:r>
            <a: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sv-SE" sz="3100" b="1" dirty="0" smtClean="0">
                <a:solidFill>
                  <a:srgbClr val="002060"/>
                </a:solidFill>
                <a:latin typeface="Arial Black" pitchFamily="34" charset="0"/>
              </a:rPr>
              <a:t>Hälsa</a:t>
            </a:r>
            <a:r>
              <a:rPr lang="sv-SE" sz="2200" b="1" dirty="0" smtClean="0">
                <a:latin typeface="Arial Black" pitchFamily="34" charset="0"/>
              </a:rPr>
              <a:t/>
            </a:r>
            <a:br>
              <a:rPr lang="sv-SE" sz="2200" b="1" dirty="0" smtClean="0">
                <a:latin typeface="Arial Black" pitchFamily="34" charset="0"/>
              </a:rPr>
            </a:br>
            <a:r>
              <a:rPr lang="sv-SE" sz="2200" b="1" dirty="0" smtClean="0">
                <a:latin typeface="Arial Black" pitchFamily="34" charset="0"/>
              </a:rPr>
              <a:t/>
            </a:r>
            <a:br>
              <a:rPr lang="sv-SE" sz="2200" b="1" dirty="0" smtClean="0">
                <a:latin typeface="Arial Black" pitchFamily="34" charset="0"/>
              </a:rPr>
            </a:br>
            <a:endParaRPr lang="sv-SE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5" descr="Stående-logga-vit"/>
          <p:cNvPicPr>
            <a:picLocks noChangeAspect="1" noChangeArrowheads="1"/>
          </p:cNvPicPr>
          <p:nvPr/>
        </p:nvPicPr>
        <p:blipFill>
          <a:blip r:embed="rId4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2075" y="2247900"/>
            <a:ext cx="7162800" cy="1143000"/>
          </a:xfrm>
        </p:spPr>
        <p:txBody>
          <a:bodyPr lIns="115888" tIns="57150" rIns="115888" bIns="5715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b="1" dirty="0">
                <a:latin typeface="Arial Black" pitchFamily="34" charset="0"/>
              </a:rPr>
              <a:t/>
            </a:r>
            <a:br>
              <a:rPr lang="sv-SE" b="1" dirty="0">
                <a:latin typeface="Arial Black" pitchFamily="34" charset="0"/>
              </a:rPr>
            </a:br>
            <a:r>
              <a:rPr lang="sv-SE" b="1" dirty="0">
                <a:latin typeface="Arial Black" pitchFamily="34" charset="0"/>
              </a:rPr>
              <a:t/>
            </a:r>
            <a:br>
              <a:rPr lang="sv-SE" b="1" dirty="0">
                <a:latin typeface="Arial Black" pitchFamily="34" charset="0"/>
              </a:rPr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 </a:t>
            </a:r>
            <a:r>
              <a:rPr lang="sv-SE" b="1" dirty="0" smtClean="0">
                <a:latin typeface="Arial Black" pitchFamily="34" charset="0"/>
              </a:rPr>
              <a:t>Sex bakgrundsvariabler:</a:t>
            </a:r>
            <a:br>
              <a:rPr lang="sv-SE" b="1" dirty="0" smtClean="0">
                <a:latin typeface="Arial Black" pitchFamily="34" charset="0"/>
              </a:rPr>
            </a:br>
            <a:r>
              <a:rPr lang="sv-SE" b="1" dirty="0" smtClean="0">
                <a:latin typeface="Arial Black" pitchFamily="34" charset="0"/>
              </a:rPr>
              <a:t/>
            </a:r>
            <a:br>
              <a:rPr lang="sv-SE" b="1" dirty="0" smtClean="0">
                <a:latin typeface="Arial Black" pitchFamily="34" charset="0"/>
              </a:rPr>
            </a:br>
            <a:r>
              <a:rPr lang="sv-SE" sz="3600" b="1" dirty="0" smtClean="0">
                <a:latin typeface="Arial Black" pitchFamily="34" charset="0"/>
              </a:rPr>
              <a:t>Kön</a:t>
            </a:r>
            <a:br>
              <a:rPr lang="sv-SE" sz="3600" b="1" dirty="0" smtClean="0">
                <a:latin typeface="Arial Black" pitchFamily="34" charset="0"/>
              </a:rPr>
            </a:br>
            <a:r>
              <a:rPr lang="sv-SE" sz="3600" b="1" dirty="0" smtClean="0">
                <a:latin typeface="Arial Black" pitchFamily="34" charset="0"/>
              </a:rPr>
              <a:t>Ålder</a:t>
            </a:r>
            <a:br>
              <a:rPr lang="sv-SE" sz="3600" b="1" dirty="0" smtClean="0">
                <a:latin typeface="Arial Black" pitchFamily="34" charset="0"/>
              </a:rPr>
            </a:br>
            <a:r>
              <a:rPr lang="sv-SE" sz="3600" b="1" dirty="0" smtClean="0">
                <a:latin typeface="Arial Black" pitchFamily="34" charset="0"/>
              </a:rPr>
              <a:t>Utbildning</a:t>
            </a:r>
            <a:br>
              <a:rPr lang="sv-SE" sz="3600" b="1" dirty="0" smtClean="0">
                <a:latin typeface="Arial Black" pitchFamily="34" charset="0"/>
              </a:rPr>
            </a:br>
            <a:r>
              <a:rPr lang="sv-SE" sz="3600" b="1" dirty="0" smtClean="0">
                <a:latin typeface="Arial Black" pitchFamily="34" charset="0"/>
              </a:rPr>
              <a:t>Födelseregion</a:t>
            </a:r>
            <a:br>
              <a:rPr lang="sv-SE" sz="3600" b="1" dirty="0" smtClean="0">
                <a:latin typeface="Arial Black" pitchFamily="34" charset="0"/>
              </a:rPr>
            </a:br>
            <a:r>
              <a:rPr lang="sv-SE" sz="3600" b="1" dirty="0" smtClean="0">
                <a:latin typeface="Arial Black" pitchFamily="34" charset="0"/>
              </a:rPr>
              <a:t>Skäl till invandring</a:t>
            </a:r>
            <a:br>
              <a:rPr lang="sv-SE" sz="3600" b="1" dirty="0" smtClean="0">
                <a:latin typeface="Arial Black" pitchFamily="34" charset="0"/>
              </a:rPr>
            </a:br>
            <a:r>
              <a:rPr lang="sv-SE" sz="3600" b="1" dirty="0" smtClean="0">
                <a:latin typeface="Arial Black" pitchFamily="34" charset="0"/>
              </a:rPr>
              <a:t>Vistelsetid</a:t>
            </a:r>
            <a:endParaRPr lang="sv-SE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5" descr="Stående-logga-vit"/>
          <p:cNvPicPr>
            <a:picLocks noChangeAspect="1" noChangeArrowheads="1"/>
          </p:cNvPicPr>
          <p:nvPr/>
        </p:nvPicPr>
        <p:blipFill>
          <a:blip r:embed="rId4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2075" y="1705368"/>
            <a:ext cx="7162800" cy="571504"/>
          </a:xfrm>
        </p:spPr>
        <p:txBody>
          <a:bodyPr lIns="115888" tIns="57150" rIns="115888" bIns="57150">
            <a:normAutofit fontScale="90000"/>
          </a:bodyPr>
          <a:lstStyle/>
          <a:p>
            <a:pPr>
              <a:defRPr/>
            </a:pP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 </a:t>
            </a:r>
            <a:r>
              <a:rPr lang="sv-SE" sz="3100" dirty="0" smtClean="0">
                <a:latin typeface="Arial Black" pitchFamily="34" charset="0"/>
              </a:rPr>
              <a:t>Exemplifiering görs med </a:t>
            </a:r>
            <a:r>
              <a:rPr lang="sv-SE" sz="3100" dirty="0" smtClean="0">
                <a:latin typeface="Arial Black" pitchFamily="34" charset="0"/>
              </a:rPr>
              <a:t>riket, </a:t>
            </a:r>
            <a:r>
              <a:rPr lang="sv-SE" sz="3100" dirty="0" smtClean="0">
                <a:latin typeface="Arial Black" pitchFamily="34" charset="0"/>
              </a:rPr>
              <a:t>Skåne </a:t>
            </a:r>
            <a:r>
              <a:rPr lang="sv-SE" sz="3100" dirty="0" smtClean="0">
                <a:latin typeface="Arial Black" pitchFamily="34" charset="0"/>
              </a:rPr>
              <a:t>län, </a:t>
            </a:r>
            <a:r>
              <a:rPr lang="sv-SE" sz="3100" dirty="0" smtClean="0">
                <a:latin typeface="Arial Black" pitchFamily="34" charset="0"/>
              </a:rPr>
              <a:t>Malmö kommun och </a:t>
            </a:r>
            <a:r>
              <a:rPr lang="sv-SE" sz="3100" dirty="0" smtClean="0">
                <a:latin typeface="Arial Black" pitchFamily="34" charset="0"/>
              </a:rPr>
              <a:t>stadsdelen Rosengård </a:t>
            </a:r>
            <a:r>
              <a:rPr lang="sv-SE" sz="3100" dirty="0" smtClean="0">
                <a:latin typeface="Arial Black" pitchFamily="34" charset="0"/>
              </a:rPr>
              <a:t/>
            </a:r>
            <a:br>
              <a:rPr lang="sv-SE" sz="3100" dirty="0" smtClean="0">
                <a:latin typeface="Arial Black" pitchFamily="34" charset="0"/>
              </a:rPr>
            </a:br>
            <a:r>
              <a:rPr lang="sv-SE" sz="3100" dirty="0" smtClean="0">
                <a:latin typeface="Arial Black" pitchFamily="34" charset="0"/>
              </a:rPr>
              <a:t/>
            </a:r>
            <a:br>
              <a:rPr lang="sv-SE" sz="3100" dirty="0" smtClean="0">
                <a:latin typeface="Arial Black" pitchFamily="34" charset="0"/>
              </a:rPr>
            </a:br>
            <a:r>
              <a:rPr lang="sv-SE" sz="3100" b="1" dirty="0" smtClean="0">
                <a:latin typeface="Arial Black" pitchFamily="34" charset="0"/>
              </a:rPr>
              <a:t> Alla uppgifter avser befolkningen i ålder 20-64 år, om inte annat anges.</a:t>
            </a:r>
            <a:endParaRPr lang="sv-SE" sz="3100" dirty="0" smtClean="0">
              <a:latin typeface="Arial" charset="0"/>
              <a:cs typeface="Arial" charset="0"/>
            </a:endParaRPr>
          </a:p>
        </p:txBody>
      </p:sp>
      <p:pic>
        <p:nvPicPr>
          <p:cNvPr id="5123" name="Picture 5" descr="Stående-logga-vit"/>
          <p:cNvPicPr>
            <a:picLocks noChangeAspect="1" noChangeArrowheads="1"/>
          </p:cNvPicPr>
          <p:nvPr/>
        </p:nvPicPr>
        <p:blipFill>
          <a:blip r:embed="rId2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115888" tIns="57150" rIns="115888" bIns="57150">
            <a:normAutofit fontScale="90000"/>
          </a:bodyPr>
          <a:lstStyle/>
          <a:p>
            <a:pPr>
              <a:defRPr/>
            </a:pP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r>
              <a:rPr lang="sv-SE" sz="4000" b="1" dirty="0" smtClean="0">
                <a:latin typeface="Arial Black" pitchFamily="34" charset="0"/>
              </a:rPr>
              <a:t/>
            </a:r>
            <a:br>
              <a:rPr lang="sv-SE" sz="4000" b="1" dirty="0" smtClean="0">
                <a:latin typeface="Arial Black" pitchFamily="34" charset="0"/>
              </a:rPr>
            </a:br>
            <a:endParaRPr lang="sv-SE" sz="3100" dirty="0" smtClean="0">
              <a:latin typeface="Arial" charset="0"/>
              <a:cs typeface="Arial" charset="0"/>
            </a:endParaRPr>
          </a:p>
        </p:txBody>
      </p:sp>
      <p:pic>
        <p:nvPicPr>
          <p:cNvPr id="5123" name="Picture 5" descr="Stående-logga-vit"/>
          <p:cNvPicPr>
            <a:picLocks noChangeAspect="1" noChangeArrowheads="1"/>
          </p:cNvPicPr>
          <p:nvPr/>
        </p:nvPicPr>
        <p:blipFill>
          <a:blip r:embed="rId2" cstate="print"/>
          <a:srcRect l="26892"/>
          <a:stretch>
            <a:fillRect/>
          </a:stretch>
        </p:blipFill>
        <p:spPr bwMode="auto">
          <a:xfrm>
            <a:off x="0" y="625475"/>
            <a:ext cx="947738" cy="535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Grå-vita-siffror"/>
          <p:cNvPicPr>
            <a:picLocks noChangeAspect="1" noChangeArrowheads="1"/>
          </p:cNvPicPr>
          <p:nvPr/>
        </p:nvPicPr>
        <p:blipFill>
          <a:blip r:embed="rId3" cstate="print"/>
          <a:srcRect b="45036"/>
          <a:stretch>
            <a:fillRect/>
          </a:stretch>
        </p:blipFill>
        <p:spPr bwMode="auto">
          <a:xfrm>
            <a:off x="6797675" y="5146675"/>
            <a:ext cx="2346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2786050" y="2643182"/>
          <a:ext cx="3976694" cy="18542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19641"/>
                <a:gridCol w="2257053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Region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Folkmängd (20-64 år)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Riket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5 461 930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Skåne län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722 809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Malmö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184 385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Rosengård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9 385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95</Words>
  <Application>Microsoft Office PowerPoint</Application>
  <PresentationFormat>Bildspel på skärmen (4:3)</PresentationFormat>
  <Paragraphs>37</Paragraphs>
  <Slides>19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0" baseType="lpstr">
      <vt:lpstr>Office-tema</vt:lpstr>
      <vt:lpstr>    Nya statistikbehov  Statistik på stadsdelsnivå    Nordiskt statistikermöte i Köpenhamn 11-13 aug 2010  Tor Bengtsson</vt:lpstr>
      <vt:lpstr>Bild 2</vt:lpstr>
      <vt:lpstr>  Redovisning på:   Riket, län, kommun och LUA (38 stadsdelar med Lokalt Utvecklings-Avtal)  Tidsserie från 1997</vt:lpstr>
      <vt:lpstr>  Varierande storlek på de 38 stadsdelarna:  Från 3 400 till 27 000   enbart registerbaserade skattningar</vt:lpstr>
      <vt:lpstr>    Cirka 45 variabler/nyckeltal i huvudsak som andelsmått för att möjliggöra jämförelser mellan områden och över tid </vt:lpstr>
      <vt:lpstr>    Statistiken består av åtta variabelgrupper:  Sysselsättning/arbetsmarknad Inkomst Utbildning Transferering Flyttmönster/boende Val/demokrati Demografi Hälsa  </vt:lpstr>
      <vt:lpstr>    Sex bakgrundsvariabler:  Kön Ålder Utbildning Födelseregion Skäl till invandring Vistelsetid</vt:lpstr>
      <vt:lpstr>     Exemplifiering görs med riket, Skåne län, Malmö kommun och stadsdelen Rosengård    Alla uppgifter avser befolkningen i ålder 20-64 år, om inte annat anges.</vt:lpstr>
      <vt:lpstr>   </vt:lpstr>
      <vt:lpstr>Andel förvärvsarbetande</vt:lpstr>
      <vt:lpstr>Andel öppet arbetslösa</vt:lpstr>
      <vt:lpstr>Andel med försörjningsstöd / intro-ersättning</vt:lpstr>
      <vt:lpstr>Andel med utländsk bakgrund</vt:lpstr>
      <vt:lpstr>Bild 14</vt:lpstr>
      <vt:lpstr>Bild 15</vt:lpstr>
      <vt:lpstr>  Flyttmönster stadsdelarna  - Stora utrikes positiva flyttnetton - Stora inrikes negativa flyttnetton - Fler sysselsatta utflyttare än inflyttare - Kvarboende, 85-90 %  </vt:lpstr>
      <vt:lpstr>Bild 17</vt:lpstr>
      <vt:lpstr>Disponibel inkomst (median) per person i prisbasbelopp</vt:lpstr>
      <vt:lpstr>Bild 19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Tor Bengtsson</dc:creator>
  <cp:lastModifiedBy>Tor Bengtsson</cp:lastModifiedBy>
  <cp:revision>153</cp:revision>
  <dcterms:created xsi:type="dcterms:W3CDTF">2010-01-25T08:11:58Z</dcterms:created>
  <dcterms:modified xsi:type="dcterms:W3CDTF">2010-08-06T12:49:35Z</dcterms:modified>
</cp:coreProperties>
</file>