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xls" ContentType="application/vnd.ms-exce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s/comment4.xml" ContentType="application/vnd.openxmlformats-officedocument.presentationml.comment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omments/comment3.xml" ContentType="application/vnd.openxmlformats-officedocument.presentationml.comments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Default Extension="gif" ContentType="image/gif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37"/>
  </p:notesMasterIdLst>
  <p:handoutMasterIdLst>
    <p:handoutMasterId r:id="rId38"/>
  </p:handoutMasterIdLst>
  <p:sldIdLst>
    <p:sldId id="269" r:id="rId2"/>
    <p:sldId id="308" r:id="rId3"/>
    <p:sldId id="314" r:id="rId4"/>
    <p:sldId id="315" r:id="rId5"/>
    <p:sldId id="316" r:id="rId6"/>
    <p:sldId id="317" r:id="rId7"/>
    <p:sldId id="323" r:id="rId8"/>
    <p:sldId id="268" r:id="rId9"/>
    <p:sldId id="345" r:id="rId10"/>
    <p:sldId id="284" r:id="rId11"/>
    <p:sldId id="320" r:id="rId12"/>
    <p:sldId id="321" r:id="rId13"/>
    <p:sldId id="298" r:id="rId14"/>
    <p:sldId id="322" r:id="rId15"/>
    <p:sldId id="347" r:id="rId16"/>
    <p:sldId id="290" r:id="rId17"/>
    <p:sldId id="342" r:id="rId18"/>
    <p:sldId id="340" r:id="rId19"/>
    <p:sldId id="318" r:id="rId20"/>
    <p:sldId id="352" r:id="rId21"/>
    <p:sldId id="353" r:id="rId22"/>
    <p:sldId id="354" r:id="rId23"/>
    <p:sldId id="355" r:id="rId24"/>
    <p:sldId id="324" r:id="rId25"/>
    <p:sldId id="325" r:id="rId26"/>
    <p:sldId id="338" r:id="rId27"/>
    <p:sldId id="335" r:id="rId28"/>
    <p:sldId id="351" r:id="rId29"/>
    <p:sldId id="291" r:id="rId30"/>
    <p:sldId id="310" r:id="rId31"/>
    <p:sldId id="356" r:id="rId32"/>
    <p:sldId id="357" r:id="rId33"/>
    <p:sldId id="311" r:id="rId34"/>
    <p:sldId id="296" r:id="rId35"/>
    <p:sldId id="312" r:id="rId36"/>
  </p:sldIdLst>
  <p:sldSz cx="9144000" cy="6858000" type="screen4x3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cbhoff" initials="s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B23B"/>
    <a:srgbClr val="0493AC"/>
    <a:srgbClr val="FAA50F"/>
    <a:srgbClr val="F0F0F0"/>
    <a:srgbClr val="9A9A9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89282" autoAdjust="0"/>
  </p:normalViewPr>
  <p:slideViewPr>
    <p:cSldViewPr>
      <p:cViewPr varScale="1">
        <p:scale>
          <a:sx n="112" d="100"/>
          <a:sy n="112" d="100"/>
        </p:scale>
        <p:origin x="-8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7-15T13:40:41.881" idx="1">
    <p:pos x="10" y="10"/>
    <p:text>är bilden från senste uppföljningen?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7-15T13:52:04.233" idx="3">
    <p:pos x="4982" y="3034"/>
    <p:text>bild 18 och 19 kan tas bort. Det är så mkt text. Det är bättre om du här lägger ut texten muntligt lite mer istället. 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7-15T13:52:22.636" idx="4">
    <p:pos x="10" y="10"/>
    <p:text>ta bort?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7-15T13:52:28.072" idx="5">
    <p:pos x="10" y="10"/>
    <p:text>ta bort?</p:tex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BDC248-427F-40EA-AEE0-7DF07C305C73}" type="datetimeFigureOut">
              <a:rPr lang="sv-SE" smtClean="0"/>
              <a:pPr/>
              <a:t>2010-08-09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31F41D-C5EB-42AF-8A60-C643FA4C704F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5FE9E-D1A9-45B8-A579-905D3A583E94}" type="datetimeFigureOut">
              <a:rPr lang="sv-SE" smtClean="0"/>
              <a:pPr/>
              <a:t>2010-08-09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ADB01-F5E3-44F0-9011-F875FCCEFAEC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SCB:s</a:t>
            </a:r>
            <a:r>
              <a:rPr lang="sv-SE" baseline="0" dirty="0" smtClean="0"/>
              <a:t> Kvalitetspolicy 2005, Statistiken är opartisk och god kvalitet i samliga dimensioner, Vetenskaplig </a:t>
            </a:r>
            <a:r>
              <a:rPr lang="sv-SE" baseline="0" dirty="0" err="1" smtClean="0"/>
              <a:t>grund,Statistikens</a:t>
            </a:r>
            <a:r>
              <a:rPr lang="sv-SE" baseline="0" dirty="0" smtClean="0"/>
              <a:t> kvalitet till kundernas behov</a:t>
            </a:r>
          </a:p>
          <a:p>
            <a:pPr>
              <a:buFont typeface="Arial" pitchFamily="34" charset="0"/>
              <a:buChar char="•"/>
            </a:pPr>
            <a:r>
              <a:rPr lang="sv-SE" baseline="0" dirty="0" smtClean="0"/>
              <a:t>Beskriva statistikens kvalitet så att kunderna förstår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v-SE" dirty="0" smtClean="0"/>
              <a:t>Standardavvikelse,</a:t>
            </a:r>
            <a:r>
              <a:rPr lang="sv-SE" baseline="0" dirty="0" smtClean="0"/>
              <a:t> Mätfel</a:t>
            </a:r>
            <a:endParaRPr lang="sv-SE" dirty="0" smtClean="0"/>
          </a:p>
          <a:p>
            <a:pPr>
              <a:buFont typeface="Arial" pitchFamily="34" charset="0"/>
              <a:buChar char="•"/>
            </a:pPr>
            <a:endParaRPr lang="sv-SE" baseline="0" dirty="0" smtClean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ADB01-F5E3-44F0-9011-F875FCCEFAEC}" type="slidenum">
              <a:rPr lang="sv-SE" smtClean="0"/>
              <a:pPr/>
              <a:t>3</a:t>
            </a:fld>
            <a:endParaRPr lang="sv-S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32</a:t>
            </a:r>
            <a:r>
              <a:rPr lang="sv-SE" baseline="0" dirty="0" smtClean="0"/>
              <a:t> delkriterier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ADB01-F5E3-44F0-9011-F875FCCEFAEC}" type="slidenum">
              <a:rPr lang="sv-SE" smtClean="0"/>
              <a:pPr/>
              <a:t>15</a:t>
            </a:fld>
            <a:endParaRPr lang="sv-S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Start 2008,  Ange Några exempel				Jämförelse med ramverket visar också bristerna</a:t>
            </a:r>
          </a:p>
          <a:p>
            <a:r>
              <a:rPr lang="sv-SE" dirty="0" smtClean="0"/>
              <a:t>3a.</a:t>
            </a:r>
            <a:r>
              <a:rPr lang="sv-SE" baseline="0" dirty="0" smtClean="0"/>
              <a:t> Hur medarbetarresurser planeras, leds och förbättras</a:t>
            </a:r>
          </a:p>
          <a:p>
            <a:r>
              <a:rPr lang="sv-SE" baseline="0" dirty="0" smtClean="0"/>
              <a:t>3b.  .. Kunskap och kompetens identifieras, utvecklas och upprätthålls</a:t>
            </a:r>
          </a:p>
          <a:p>
            <a:r>
              <a:rPr lang="sv-SE" baseline="0" dirty="0" smtClean="0"/>
              <a:t>3c. … engageras samt ges ansvar och befogenheter</a:t>
            </a:r>
          </a:p>
          <a:p>
            <a:r>
              <a:rPr lang="sv-SE" baseline="0" dirty="0" smtClean="0"/>
              <a:t>3d. Hur medarbetare och organisationen upprätthåller en dialog</a:t>
            </a:r>
          </a:p>
          <a:p>
            <a:r>
              <a:rPr lang="sv-SE" baseline="0" dirty="0" smtClean="0"/>
              <a:t>3e. …. Belönas, visas uppskattning och tas om hand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ADB01-F5E3-44F0-9011-F875FCCEFAEC}" type="slidenum">
              <a:rPr lang="sv-SE" smtClean="0"/>
              <a:pPr/>
              <a:t>16</a:t>
            </a:fld>
            <a:endParaRPr lang="sv-S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/>
              <a:t>200 förslag klusterades till 15 områden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ADB01-F5E3-44F0-9011-F875FCCEFAEC}" type="slidenum">
              <a:rPr lang="sv-SE" smtClean="0"/>
              <a:pPr/>
              <a:t>18</a:t>
            </a:fld>
            <a:endParaRPr lang="sv-S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Rationellt att ha ett ramverk för att se hur allt hänger ihop  75 sidor</a:t>
            </a:r>
          </a:p>
          <a:p>
            <a:r>
              <a:rPr lang="sv-SE" dirty="0" smtClean="0"/>
              <a:t>EX: Policy för belöningar</a:t>
            </a:r>
            <a:r>
              <a:rPr lang="sv-SE" baseline="0" dirty="0" smtClean="0"/>
              <a:t> av medarbetare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ADB01-F5E3-44F0-9011-F875FCCEFAEC}" type="slidenum">
              <a:rPr lang="sv-SE" smtClean="0"/>
              <a:pPr/>
              <a:t>20</a:t>
            </a:fld>
            <a:endParaRPr lang="sv-S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Röd tråd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ADB01-F5E3-44F0-9011-F875FCCEFAEC}" type="slidenum">
              <a:rPr lang="sv-SE" smtClean="0"/>
              <a:pPr/>
              <a:t>22</a:t>
            </a:fld>
            <a:endParaRPr lang="sv-S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Ledare har strategier för att samverka med kunder på en hög nivå (departement), behoven samlas i arbetsplaner och tas med i planeringen. Detta</a:t>
            </a:r>
            <a:r>
              <a:rPr lang="sv-SE" baseline="0" dirty="0" smtClean="0"/>
              <a:t> ligger som grund för de dagliga kontakterna som medarbetarna har på enheterna. Kundsegmentsansvarig samordnar kunders behov. Kundens uppfattning mäts (NKI, leveransenkät) och resultaten används till nästa års planering.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ADB01-F5E3-44F0-9011-F875FCCEFAEC}" type="slidenum">
              <a:rPr lang="sv-SE" smtClean="0"/>
              <a:pPr/>
              <a:t>23</a:t>
            </a:fld>
            <a:endParaRPr lang="sv-S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sv-SE" dirty="0" smtClean="0"/>
              <a:t>Måtten</a:t>
            </a:r>
            <a:r>
              <a:rPr lang="sv-SE" baseline="0" dirty="0" smtClean="0"/>
              <a:t> under delkriterium 6B speglar inte alltid kundernas uppfattning utan istället uppgiftslämnares och användares</a:t>
            </a:r>
            <a:endParaRPr lang="sv-SE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PDCA Tänk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ADB01-F5E3-44F0-9011-F875FCCEFAEC}" type="slidenum">
              <a:rPr lang="sv-SE" smtClean="0"/>
              <a:pPr/>
              <a:t>26</a:t>
            </a:fld>
            <a:endParaRPr lang="sv-S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sv-SE" dirty="0" smtClean="0"/>
              <a:t>stabilt över tiden,</a:t>
            </a:r>
            <a:r>
              <a:rPr lang="sv-SE" baseline="0" dirty="0" smtClean="0"/>
              <a:t> inga större förändringar alls</a:t>
            </a:r>
          </a:p>
          <a:p>
            <a:r>
              <a:rPr lang="sv-SE" baseline="0" dirty="0" smtClean="0"/>
              <a:t>Återföringsrapporten </a:t>
            </a:r>
            <a:endParaRPr lang="sv-SE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December 2009, fem </a:t>
            </a:r>
            <a:r>
              <a:rPr lang="en-US" dirty="0" err="1" smtClean="0"/>
              <a:t>externa</a:t>
            </a:r>
            <a:r>
              <a:rPr lang="en-US" dirty="0" smtClean="0"/>
              <a:t> </a:t>
            </a:r>
            <a:r>
              <a:rPr lang="en-US" dirty="0" err="1" smtClean="0"/>
              <a:t>utvärderare</a:t>
            </a:r>
            <a:endParaRPr lang="en-US" dirty="0" smtClean="0"/>
          </a:p>
          <a:p>
            <a:r>
              <a:rPr lang="en-US" dirty="0" smtClean="0"/>
              <a:t>250-300 </a:t>
            </a:r>
            <a:r>
              <a:rPr lang="en-US" dirty="0" err="1" smtClean="0"/>
              <a:t>poäng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maximalt</a:t>
            </a:r>
            <a:r>
              <a:rPr lang="en-US" dirty="0" smtClean="0"/>
              <a:t> 1000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ADB01-F5E3-44F0-9011-F875FCCEFAEC}" type="slidenum">
              <a:rPr lang="sv-SE" smtClean="0"/>
              <a:pPr/>
              <a:t>28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Innehåll, Tillförlitlighet, Aktualitet, Jämförbarhet och samanvändbarhet, Tillgänglighet </a:t>
            </a:r>
            <a:r>
              <a:rPr lang="sv-SE" smtClean="0"/>
              <a:t>och förståelighet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ADB01-F5E3-44F0-9011-F875FCCEFAEC}" type="slidenum">
              <a:rPr lang="sv-SE" smtClean="0"/>
              <a:pPr/>
              <a:t>4</a:t>
            </a:fld>
            <a:endParaRPr lang="sv-S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Intervjuer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ADB01-F5E3-44F0-9011-F875FCCEFAEC}" type="slidenum">
              <a:rPr lang="sv-SE" smtClean="0"/>
              <a:pPr/>
              <a:t>29</a:t>
            </a:fld>
            <a:endParaRPr lang="sv-S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Variansskattningar</a:t>
            </a:r>
            <a:r>
              <a:rPr lang="sv-SE" dirty="0" smtClean="0"/>
              <a:t>: 14 av 47 produkter </a:t>
            </a:r>
            <a:r>
              <a:rPr lang="sv-SE" dirty="0" smtClean="0"/>
              <a:t>kvar    </a:t>
            </a:r>
          </a:p>
          <a:p>
            <a:r>
              <a:rPr lang="sv-SE" dirty="0" smtClean="0"/>
              <a:t>Kvalitetscoachernas arbete med ISO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ADB01-F5E3-44F0-9011-F875FCCEFAEC}" type="slidenum">
              <a:rPr lang="sv-SE" smtClean="0"/>
              <a:pPr/>
              <a:t>30</a:t>
            </a:fld>
            <a:endParaRPr lang="sv-S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sv-SE" dirty="0" smtClean="0"/>
              <a:t>Riskbedömning</a:t>
            </a:r>
            <a:r>
              <a:rPr lang="sv-SE" baseline="0" dirty="0" smtClean="0"/>
              <a:t> gjorts för 12 samhällskritiska produkter 2009</a:t>
            </a:r>
            <a:endParaRPr lang="sv-SE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Jämför med PDCA </a:t>
            </a:r>
            <a:r>
              <a:rPr lang="sv-SE" dirty="0" smtClean="0"/>
              <a:t>hjulet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ADB01-F5E3-44F0-9011-F875FCCEFAEC}" type="slidenum">
              <a:rPr lang="sv-SE" smtClean="0"/>
              <a:pPr/>
              <a:t>32</a:t>
            </a:fld>
            <a:endParaRPr lang="sv-S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ALLa</a:t>
            </a:r>
            <a:r>
              <a:rPr lang="sv-SE" baseline="0" dirty="0" smtClean="0"/>
              <a:t> i ledningen</a:t>
            </a:r>
            <a:endParaRPr lang="sv-SE" dirty="0" smtClean="0"/>
          </a:p>
          <a:p>
            <a:r>
              <a:rPr lang="sv-SE" dirty="0" smtClean="0"/>
              <a:t>Organisationens DNA</a:t>
            </a:r>
          </a:p>
          <a:p>
            <a:r>
              <a:rPr lang="sv-SE" dirty="0" smtClean="0"/>
              <a:t>Ramverket först skulle ha sparat mycket tid i Lotta arbetet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ADB01-F5E3-44F0-9011-F875FCCEFAEC}" type="slidenum">
              <a:rPr lang="sv-SE" smtClean="0"/>
              <a:pPr/>
              <a:t>33</a:t>
            </a:fld>
            <a:endParaRPr lang="sv-S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ADB01-F5E3-44F0-9011-F875FCCEFAEC}" type="slidenum">
              <a:rPr lang="sv-SE" smtClean="0"/>
              <a:pPr/>
              <a:t>35</a:t>
            </a:fld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Innehåll, Tillförlitlighet, Aktualitet, Jämförbarhet och samanvändbarhet, Tillgänglighet och förståelighet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ADB01-F5E3-44F0-9011-F875FCCEFAEC}" type="slidenum">
              <a:rPr lang="sv-SE" smtClean="0"/>
              <a:pPr/>
              <a:t>5</a:t>
            </a:fld>
            <a:endParaRPr lang="sv-S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150 TQM projekt WEST STAT</a:t>
            </a:r>
          </a:p>
          <a:p>
            <a:r>
              <a:rPr lang="sv-SE" dirty="0" smtClean="0"/>
              <a:t>80-tal</a:t>
            </a:r>
            <a:r>
              <a:rPr lang="sv-SE" baseline="0" dirty="0" smtClean="0"/>
              <a:t> genomlysningar</a:t>
            </a:r>
          </a:p>
          <a:p>
            <a:r>
              <a:rPr lang="sv-SE" baseline="0" dirty="0" smtClean="0"/>
              <a:t>80 förbättringsprojekt</a:t>
            </a:r>
          </a:p>
          <a:p>
            <a:r>
              <a:rPr lang="sv-SE" baseline="0" dirty="0" smtClean="0"/>
              <a:t>2006 börjat titta på ISO 9000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ADB01-F5E3-44F0-9011-F875FCCEFAEC}" type="slidenum">
              <a:rPr lang="sv-SE" smtClean="0"/>
              <a:pPr/>
              <a:t>8</a:t>
            </a:fld>
            <a:endParaRPr lang="sv-S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717415"/>
            <a:ext cx="5435600" cy="446913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sv-SE" dirty="0" smtClean="0"/>
              <a:t>600 krav många ej relevanta</a:t>
            </a:r>
            <a:endParaRPr lang="sv-SE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Vad är en BE modell</a:t>
            </a:r>
          </a:p>
          <a:p>
            <a:r>
              <a:rPr lang="sv-SE" dirty="0" smtClean="0"/>
              <a:t>E FQM </a:t>
            </a:r>
            <a:r>
              <a:rPr lang="sv-SE" dirty="0" smtClean="0"/>
              <a:t>grundades i slutet av </a:t>
            </a:r>
            <a:r>
              <a:rPr lang="sv-SE" dirty="0" smtClean="0"/>
              <a:t>80-talet  </a:t>
            </a:r>
          </a:p>
          <a:p>
            <a:r>
              <a:rPr lang="sv-SE" dirty="0" err="1" smtClean="0"/>
              <a:t>SiQ</a:t>
            </a:r>
            <a:r>
              <a:rPr lang="sv-SE" dirty="0" smtClean="0"/>
              <a:t>  Institutet för Kvalitetsutveckling  utmärkelsen Svensk kvalitet 1992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ADB01-F5E3-44F0-9011-F875FCCEFAEC}" type="slidenum">
              <a:rPr lang="sv-SE" smtClean="0"/>
              <a:pPr/>
              <a:t>10</a:t>
            </a:fld>
            <a:endParaRPr lang="sv-S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8 grundläggande värderingar som bas</a:t>
            </a:r>
          </a:p>
          <a:p>
            <a:r>
              <a:rPr lang="sv-SE" dirty="0" smtClean="0"/>
              <a:t>9 boxar för att täcka området</a:t>
            </a:r>
          </a:p>
          <a:p>
            <a:r>
              <a:rPr lang="sv-SE" dirty="0" smtClean="0"/>
              <a:t>RADAR som utvärderings- och konsensus verktyg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ADB01-F5E3-44F0-9011-F875FCCEFAEC}" type="slidenum">
              <a:rPr lang="sv-SE" smtClean="0"/>
              <a:pPr/>
              <a:t>11</a:t>
            </a:fld>
            <a:endParaRPr lang="sv-S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1" dirty="0" smtClean="0"/>
              <a:t>Key </a:t>
            </a:r>
            <a:r>
              <a:rPr lang="sv-SE" b="1" dirty="0" err="1" smtClean="0"/>
              <a:t>results</a:t>
            </a:r>
            <a:r>
              <a:rPr lang="sv-SE" b="1" dirty="0" smtClean="0"/>
              <a:t> </a:t>
            </a:r>
            <a:r>
              <a:rPr lang="sv-SE" dirty="0" smtClean="0"/>
              <a:t>fokuserar nu på vad man strävar mot i strategin  32 delkriterier       Möjliggörare - angreppssätt</a:t>
            </a:r>
          </a:p>
          <a:p>
            <a:r>
              <a:rPr lang="sv-SE" dirty="0" smtClean="0"/>
              <a:t>Fem boxar kvar med nästan samma nyckelord</a:t>
            </a:r>
          </a:p>
          <a:p>
            <a:pPr lvl="1"/>
            <a:r>
              <a:rPr lang="sv-SE" dirty="0" err="1" smtClean="0"/>
              <a:t>Strategy</a:t>
            </a:r>
            <a:r>
              <a:rPr lang="sv-SE" dirty="0" smtClean="0"/>
              <a:t> and Policy </a:t>
            </a:r>
            <a:r>
              <a:rPr lang="sv-SE" dirty="0" smtClean="0">
                <a:sym typeface="Wingdings" pitchFamily="2" charset="2"/>
              </a:rPr>
              <a:t></a:t>
            </a:r>
            <a:r>
              <a:rPr lang="sv-SE" dirty="0" smtClean="0"/>
              <a:t> </a:t>
            </a:r>
            <a:r>
              <a:rPr lang="sv-SE" i="1" dirty="0" err="1" smtClean="0"/>
              <a:t>Strategy</a:t>
            </a:r>
            <a:r>
              <a:rPr lang="sv-SE" dirty="0" smtClean="0"/>
              <a:t> (för att ”policy” missförstås)</a:t>
            </a:r>
          </a:p>
          <a:p>
            <a:pPr lvl="1"/>
            <a:r>
              <a:rPr lang="sv-SE" dirty="0" err="1" smtClean="0"/>
              <a:t>Processes</a:t>
            </a:r>
            <a:r>
              <a:rPr lang="sv-SE" dirty="0" smtClean="0"/>
              <a:t> </a:t>
            </a:r>
            <a:r>
              <a:rPr lang="sv-SE" dirty="0" smtClean="0">
                <a:sym typeface="Wingdings" pitchFamily="2" charset="2"/>
              </a:rPr>
              <a:t></a:t>
            </a:r>
            <a:r>
              <a:rPr lang="sv-SE" dirty="0" smtClean="0"/>
              <a:t> </a:t>
            </a:r>
            <a:r>
              <a:rPr lang="sv-SE" i="1" dirty="0" smtClean="0"/>
              <a:t>Process, </a:t>
            </a:r>
            <a:r>
              <a:rPr lang="sv-SE" i="1" dirty="0" err="1" smtClean="0"/>
              <a:t>Products</a:t>
            </a:r>
            <a:r>
              <a:rPr lang="sv-SE" i="1" dirty="0" smtClean="0"/>
              <a:t> and Services  </a:t>
            </a:r>
            <a:r>
              <a:rPr lang="sv-SE" dirty="0" smtClean="0"/>
              <a:t>(för att förtydliga det som är kärnan i organisationen, dvs. att leverera en portfölj av produkter eller tjänster)</a:t>
            </a:r>
          </a:p>
          <a:p>
            <a:r>
              <a:rPr lang="sv-SE" dirty="0" smtClean="0"/>
              <a:t>Kreativitet kompletterar lärande och innovation i modellen</a:t>
            </a:r>
          </a:p>
          <a:p>
            <a:r>
              <a:rPr lang="sv-SE" dirty="0" smtClean="0"/>
              <a:t>Fortfarande 24 delkriterier</a:t>
            </a:r>
          </a:p>
          <a:p>
            <a:r>
              <a:rPr lang="sv-SE" dirty="0" smtClean="0"/>
              <a:t>Få ner antalet ”</a:t>
            </a:r>
            <a:r>
              <a:rPr lang="sv-SE" dirty="0" err="1" smtClean="0"/>
              <a:t>guidance</a:t>
            </a:r>
            <a:r>
              <a:rPr lang="sv-SE" dirty="0" smtClean="0"/>
              <a:t> points” till ca 5-6 st. per delkriterium (totalt från över 160 till ca 130)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ADB01-F5E3-44F0-9011-F875FCCEFAEC}" type="slidenum">
              <a:rPr lang="sv-SE" smtClean="0"/>
              <a:pPr/>
              <a:t>13</a:t>
            </a:fld>
            <a:endParaRPr lang="sv-S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b="1" dirty="0" smtClean="0"/>
              <a:t>Key </a:t>
            </a:r>
            <a:r>
              <a:rPr lang="sv-SE" b="1" dirty="0" err="1" smtClean="0"/>
              <a:t>results</a:t>
            </a:r>
            <a:r>
              <a:rPr lang="sv-SE" b="1" dirty="0" smtClean="0"/>
              <a:t> </a:t>
            </a:r>
            <a:r>
              <a:rPr lang="sv-SE" dirty="0" smtClean="0"/>
              <a:t>fokuserar nu på vad man strävar mot i strategin</a:t>
            </a:r>
          </a:p>
          <a:p>
            <a:r>
              <a:rPr lang="sv-SE" dirty="0" smtClean="0"/>
              <a:t>Tydliggjort skillnaden mellan a) uppfattningar som mäter ”</a:t>
            </a:r>
            <a:r>
              <a:rPr lang="sv-SE" dirty="0" err="1" smtClean="0"/>
              <a:t>effectiveness</a:t>
            </a:r>
            <a:r>
              <a:rPr lang="sv-SE" dirty="0" smtClean="0"/>
              <a:t>” och b) ”</a:t>
            </a:r>
            <a:r>
              <a:rPr lang="sv-SE" dirty="0" err="1" smtClean="0"/>
              <a:t>efficiency</a:t>
            </a:r>
            <a:r>
              <a:rPr lang="sv-SE" dirty="0" smtClean="0"/>
              <a:t>”</a:t>
            </a:r>
          </a:p>
          <a:p>
            <a:r>
              <a:rPr lang="sv-SE" dirty="0" smtClean="0"/>
              <a:t>Exempel: b) mäter hur man hanterar klagomål medan a) sedan mäter om det har gjort någon skillnad. Är kunderna faktiskt nöjdare?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ADB01-F5E3-44F0-9011-F875FCCEFAEC}" type="slidenum">
              <a:rPr lang="sv-SE" smtClean="0"/>
              <a:pPr/>
              <a:t>14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5" name="Bildobjekt 14" descr="SCB-logga_grey.png"/>
          <p:cNvPicPr>
            <a:picLocks noChangeAspect="1"/>
          </p:cNvPicPr>
          <p:nvPr/>
        </p:nvPicPr>
        <p:blipFill>
          <a:blip r:embed="rId7" cstate="print"/>
          <a:srcRect t="5209" r="15358" b="2083"/>
          <a:stretch>
            <a:fillRect/>
          </a:stretch>
        </p:blipFill>
        <p:spPr>
          <a:xfrm>
            <a:off x="0" y="0"/>
            <a:ext cx="1142976" cy="6357958"/>
          </a:xfrm>
          <a:prstGeom prst="rect">
            <a:avLst/>
          </a:prstGeom>
        </p:spPr>
      </p:pic>
      <p:pic>
        <p:nvPicPr>
          <p:cNvPr id="21" name="Bildobjekt 20" descr="SCB-logga_grey.png"/>
          <p:cNvPicPr>
            <a:picLocks noChangeAspect="1"/>
          </p:cNvPicPr>
          <p:nvPr userDrawn="1"/>
        </p:nvPicPr>
        <p:blipFill>
          <a:blip r:embed="rId7" cstate="print"/>
          <a:srcRect t="5209" r="15358" b="2083"/>
          <a:stretch>
            <a:fillRect/>
          </a:stretch>
        </p:blipFill>
        <p:spPr>
          <a:xfrm>
            <a:off x="0" y="0"/>
            <a:ext cx="1142976" cy="635795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48907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0" y="273050"/>
            <a:ext cx="4114800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250699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Rubrikbild">
    <p:bg>
      <p:bgPr>
        <a:solidFill>
          <a:srgbClr val="FAA50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5" name="Bildobjekt 14" descr="SCB-logga_orange.png"/>
          <p:cNvPicPr>
            <a:picLocks noChangeAspect="1"/>
          </p:cNvPicPr>
          <p:nvPr/>
        </p:nvPicPr>
        <p:blipFill>
          <a:blip r:embed="rId7" cstate="print"/>
          <a:srcRect t="5209" r="20649" b="2106"/>
          <a:stretch>
            <a:fillRect/>
          </a:stretch>
        </p:blipFill>
        <p:spPr>
          <a:xfrm>
            <a:off x="0" y="7200"/>
            <a:ext cx="1071538" cy="6286520"/>
          </a:xfrm>
          <a:prstGeom prst="rect">
            <a:avLst/>
          </a:prstGeom>
        </p:spPr>
      </p:pic>
      <p:pic>
        <p:nvPicPr>
          <p:cNvPr id="21" name="Bildobjekt 20" descr="SCB-logga_orange.png"/>
          <p:cNvPicPr>
            <a:picLocks noChangeAspect="1"/>
          </p:cNvPicPr>
          <p:nvPr userDrawn="1"/>
        </p:nvPicPr>
        <p:blipFill>
          <a:blip r:embed="rId7" cstate="print"/>
          <a:srcRect t="5209" r="20649" b="2106"/>
          <a:stretch>
            <a:fillRect/>
          </a:stretch>
        </p:blipFill>
        <p:spPr>
          <a:xfrm>
            <a:off x="0" y="7200"/>
            <a:ext cx="1071538" cy="62865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Rubrikbild">
    <p:bg>
      <p:bgPr>
        <a:solidFill>
          <a:srgbClr val="0493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5" name="Bildobjekt 14" descr="SCB-logga_blue.png"/>
          <p:cNvPicPr>
            <a:picLocks noChangeAspect="1"/>
          </p:cNvPicPr>
          <p:nvPr/>
        </p:nvPicPr>
        <p:blipFill>
          <a:blip r:embed="rId7" cstate="print"/>
          <a:srcRect t="5209" r="15790" b="2083"/>
          <a:stretch>
            <a:fillRect/>
          </a:stretch>
        </p:blipFill>
        <p:spPr>
          <a:xfrm>
            <a:off x="0" y="0"/>
            <a:ext cx="1142976" cy="6357958"/>
          </a:xfrm>
          <a:prstGeom prst="rect">
            <a:avLst/>
          </a:prstGeom>
        </p:spPr>
      </p:pic>
      <p:pic>
        <p:nvPicPr>
          <p:cNvPr id="21" name="Bildobjekt 20" descr="SCB-logga_blue.png"/>
          <p:cNvPicPr>
            <a:picLocks noChangeAspect="1"/>
          </p:cNvPicPr>
          <p:nvPr userDrawn="1"/>
        </p:nvPicPr>
        <p:blipFill>
          <a:blip r:embed="rId7" cstate="print"/>
          <a:srcRect t="5209" r="15790" b="2083"/>
          <a:stretch>
            <a:fillRect/>
          </a:stretch>
        </p:blipFill>
        <p:spPr>
          <a:xfrm>
            <a:off x="0" y="0"/>
            <a:ext cx="1142976" cy="635795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Rubrikbild">
    <p:bg>
      <p:bgPr>
        <a:solidFill>
          <a:srgbClr val="9AB2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5" name="Bildobjekt 14" descr="SCB-logga_green.png"/>
          <p:cNvPicPr>
            <a:picLocks noChangeAspect="1"/>
          </p:cNvPicPr>
          <p:nvPr/>
        </p:nvPicPr>
        <p:blipFill>
          <a:blip r:embed="rId7" cstate="print"/>
          <a:srcRect t="21192" r="39131" b="23179"/>
          <a:stretch>
            <a:fillRect/>
          </a:stretch>
        </p:blipFill>
        <p:spPr>
          <a:xfrm>
            <a:off x="0" y="691076"/>
            <a:ext cx="857255" cy="6000792"/>
          </a:xfrm>
          <a:prstGeom prst="rect">
            <a:avLst/>
          </a:prstGeom>
        </p:spPr>
      </p:pic>
      <p:pic>
        <p:nvPicPr>
          <p:cNvPr id="21" name="Bildobjekt 20" descr="SCB-logga_green.png"/>
          <p:cNvPicPr>
            <a:picLocks noChangeAspect="1"/>
          </p:cNvPicPr>
          <p:nvPr userDrawn="1"/>
        </p:nvPicPr>
        <p:blipFill>
          <a:blip r:embed="rId7" cstate="print"/>
          <a:srcRect t="21192" r="39131" b="23179"/>
          <a:stretch>
            <a:fillRect/>
          </a:stretch>
        </p:blipFill>
        <p:spPr>
          <a:xfrm>
            <a:off x="0" y="691076"/>
            <a:ext cx="857255" cy="60007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4_Rubrikbil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4" name="Bildobjekt 13" descr="SCB-logga_lila.png"/>
          <p:cNvPicPr>
            <a:picLocks noChangeAspect="1"/>
          </p:cNvPicPr>
          <p:nvPr/>
        </p:nvPicPr>
        <p:blipFill>
          <a:blip r:embed="rId7" cstate="print"/>
          <a:srcRect t="3335"/>
          <a:stretch>
            <a:fillRect/>
          </a:stretch>
        </p:blipFill>
        <p:spPr>
          <a:xfrm>
            <a:off x="-32" y="71414"/>
            <a:ext cx="1181227" cy="6629286"/>
          </a:xfrm>
          <a:prstGeom prst="rect">
            <a:avLst/>
          </a:prstGeom>
        </p:spPr>
      </p:pic>
      <p:pic>
        <p:nvPicPr>
          <p:cNvPr id="21" name="Bildobjekt 20" descr="SCB-logga_lila.png"/>
          <p:cNvPicPr>
            <a:picLocks noChangeAspect="1"/>
          </p:cNvPicPr>
          <p:nvPr userDrawn="1"/>
        </p:nvPicPr>
        <p:blipFill>
          <a:blip r:embed="rId7" cstate="print"/>
          <a:srcRect t="3335"/>
          <a:stretch>
            <a:fillRect/>
          </a:stretch>
        </p:blipFill>
        <p:spPr>
          <a:xfrm>
            <a:off x="-32" y="71414"/>
            <a:ext cx="1181227" cy="662928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8887" y="4406900"/>
            <a:ext cx="72358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8887" y="2906713"/>
            <a:ext cx="723582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0" y="274638"/>
            <a:ext cx="6628743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236912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247571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1" y="274638"/>
            <a:ext cx="6639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8888" y="1535113"/>
            <a:ext cx="3238500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258888" y="2174875"/>
            <a:ext cx="32385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3236231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2362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256370" y="378212"/>
            <a:ext cx="743042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6370" y="1600200"/>
            <a:ext cx="743042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263804" y="6492899"/>
            <a:ext cx="1326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2010-06-30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010432" y="64928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 descr="logga.pn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-32" y="757556"/>
            <a:ext cx="652218" cy="5345750"/>
          </a:xfrm>
          <a:prstGeom prst="rect">
            <a:avLst/>
          </a:prstGeom>
        </p:spPr>
      </p:pic>
      <p:pic>
        <p:nvPicPr>
          <p:cNvPr id="11" name="Bildobjekt 10" descr="kvadrater_lodrat.pn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8856032" y="4347304"/>
            <a:ext cx="288000" cy="1796340"/>
          </a:xfrm>
          <a:prstGeom prst="rect">
            <a:avLst/>
          </a:prstGeom>
        </p:spPr>
      </p:pic>
      <p:pic>
        <p:nvPicPr>
          <p:cNvPr id="9" name="Bildobjekt 8" descr="kvadrater_lodrat.pn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8856032" y="4347304"/>
            <a:ext cx="288000" cy="17963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0" r:id="rId2"/>
    <p:sldLayoutId id="2147483666" r:id="rId3"/>
    <p:sldLayoutId id="2147483667" r:id="rId4"/>
    <p:sldLayoutId id="2147483668" r:id="rId5"/>
    <p:sldLayoutId id="2147483669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4200" kern="1200">
          <a:solidFill>
            <a:schemeClr val="tx1">
              <a:lumMod val="50000"/>
              <a:lumOff val="50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-kalkylblad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comments" Target="../comments/commen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Verksamhetsutveckling med helhetssyn – </a:t>
            </a:r>
            <a:r>
              <a:rPr lang="sv-SE" dirty="0" err="1" smtClean="0"/>
              <a:t>EFQM-modellen</a:t>
            </a:r>
            <a:r>
              <a:rPr lang="sv-SE" dirty="0" smtClean="0"/>
              <a:t> som strategiskt verktyg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Åke Pettersson</a:t>
            </a:r>
          </a:p>
          <a:p>
            <a:r>
              <a:rPr lang="sv-SE" dirty="0" smtClean="0"/>
              <a:t>12 augusti 2010</a:t>
            </a:r>
            <a:endParaRPr lang="sv-SE" dirty="0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 smtClean="0"/>
              <a:t>2010-06-30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3. Business </a:t>
            </a:r>
            <a:r>
              <a:rPr lang="sv-SE" dirty="0" err="1" smtClean="0"/>
              <a:t>Excellence</a:t>
            </a:r>
            <a:r>
              <a:rPr lang="sv-SE" dirty="0" smtClean="0"/>
              <a:t> modeller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3200" dirty="0" smtClean="0"/>
              <a:t>ISO 9001 Ledningssystem för kvalitet</a:t>
            </a:r>
          </a:p>
          <a:p>
            <a:r>
              <a:rPr lang="sv-SE" sz="3200" dirty="0" smtClean="0"/>
              <a:t>Malcolm </a:t>
            </a:r>
            <a:r>
              <a:rPr lang="sv-SE" sz="3200" dirty="0" err="1" smtClean="0"/>
              <a:t>Baldrige</a:t>
            </a:r>
            <a:r>
              <a:rPr lang="sv-SE" sz="3200" dirty="0" smtClean="0"/>
              <a:t> </a:t>
            </a:r>
            <a:r>
              <a:rPr lang="sv-SE" sz="3200" dirty="0" err="1" smtClean="0"/>
              <a:t>Model</a:t>
            </a:r>
            <a:endParaRPr lang="sv-SE" sz="3200" dirty="0" smtClean="0"/>
          </a:p>
          <a:p>
            <a:r>
              <a:rPr lang="sv-SE" sz="3200" dirty="0" smtClean="0"/>
              <a:t>EFQM-modellen</a:t>
            </a:r>
          </a:p>
          <a:p>
            <a:r>
              <a:rPr lang="sv-SE" sz="3200" dirty="0" smtClean="0"/>
              <a:t>SiQ-modellen</a:t>
            </a:r>
          </a:p>
          <a:p>
            <a:pPr>
              <a:buNone/>
            </a:pPr>
            <a:endParaRPr lang="sv-SE" sz="3200" dirty="0" smtClean="0"/>
          </a:p>
          <a:p>
            <a:pPr>
              <a:buNone/>
            </a:pP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Många företag använder Six Sigma och </a:t>
            </a:r>
            <a:r>
              <a:rPr lang="sv-SE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Lean</a:t>
            </a: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Management i sina ledningssystem</a:t>
            </a:r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idx="4294967295"/>
          </p:nvPr>
        </p:nvSpPr>
        <p:spPr>
          <a:xfrm>
            <a:off x="1371600" y="533400"/>
            <a:ext cx="7772400" cy="1143000"/>
          </a:xfrm>
        </p:spPr>
        <p:txBody>
          <a:bodyPr>
            <a:noAutofit/>
          </a:bodyPr>
          <a:lstStyle/>
          <a:p>
            <a:r>
              <a:rPr lang="sv-SE" sz="2800" dirty="0" smtClean="0"/>
              <a:t>EFQM Modellen</a:t>
            </a:r>
            <a:endParaRPr lang="sv-SE" sz="2800" dirty="0"/>
          </a:p>
        </p:txBody>
      </p:sp>
      <p:pic>
        <p:nvPicPr>
          <p:cNvPr id="9" name="Bildobjekt 8" descr="Bild 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4414" y="1928802"/>
            <a:ext cx="7714766" cy="3807858"/>
          </a:xfrm>
          <a:prstGeom prst="rect">
            <a:avLst/>
          </a:prstGeom>
        </p:spPr>
      </p:pic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Grundläggande värderingar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Åstadkomma balanserade resultat</a:t>
            </a:r>
          </a:p>
          <a:p>
            <a:r>
              <a:rPr lang="sv-SE" dirty="0" smtClean="0"/>
              <a:t>Skapa kundvärde</a:t>
            </a:r>
          </a:p>
          <a:p>
            <a:r>
              <a:rPr lang="sv-SE" dirty="0" smtClean="0"/>
              <a:t>Leda med visioner, strategier och inspiration</a:t>
            </a:r>
          </a:p>
          <a:p>
            <a:r>
              <a:rPr lang="sv-SE" dirty="0" smtClean="0"/>
              <a:t>Använda processtyrning</a:t>
            </a:r>
          </a:p>
          <a:p>
            <a:r>
              <a:rPr lang="sv-SE" dirty="0" smtClean="0"/>
              <a:t>Skapa framgång tillsammans med medarbetarna</a:t>
            </a:r>
          </a:p>
          <a:p>
            <a:r>
              <a:rPr lang="sv-SE" dirty="0" smtClean="0"/>
              <a:t>Gynna kreativitet och förbättringsarbete</a:t>
            </a:r>
          </a:p>
          <a:p>
            <a:r>
              <a:rPr lang="sv-SE" dirty="0" smtClean="0"/>
              <a:t>Bygga partnerskap</a:t>
            </a:r>
          </a:p>
          <a:p>
            <a:r>
              <a:rPr lang="sv-SE" dirty="0" smtClean="0"/>
              <a:t>Ta ansvar för ett hållbart samhälle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idx="4294967295"/>
          </p:nvPr>
        </p:nvSpPr>
        <p:spPr>
          <a:xfrm>
            <a:off x="1371600" y="533400"/>
            <a:ext cx="7772400" cy="1143000"/>
          </a:xfrm>
        </p:spPr>
        <p:txBody>
          <a:bodyPr/>
          <a:lstStyle/>
          <a:p>
            <a:r>
              <a:rPr lang="sv-SE" dirty="0" smtClean="0"/>
              <a:t>EFQM Model 2010</a:t>
            </a:r>
            <a:endParaRPr lang="sv-SE" dirty="0"/>
          </a:p>
        </p:txBody>
      </p:sp>
      <p:pic>
        <p:nvPicPr>
          <p:cNvPr id="4" name="Platshållare för innehåll 3" descr="Bild 1.png"/>
          <p:cNvPicPr>
            <a:picLocks noGrp="1" noChangeAspect="1"/>
          </p:cNvPicPr>
          <p:nvPr>
            <p:ph idx="4294967295"/>
          </p:nvPr>
        </p:nvPicPr>
        <p:blipFill>
          <a:blip r:embed="rId3" cstate="print"/>
          <a:srcRect l="7984" t="10484" r="9902" b="3548"/>
          <a:stretch>
            <a:fillRect/>
          </a:stretch>
        </p:blipFill>
        <p:spPr>
          <a:xfrm>
            <a:off x="1428728" y="2214554"/>
            <a:ext cx="7340596" cy="3214688"/>
          </a:xfrm>
        </p:spPr>
      </p:pic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Utvärdering - RADAR</a:t>
            </a:r>
            <a:endParaRPr lang="sv-SE" dirty="0"/>
          </a:p>
        </p:txBody>
      </p:sp>
      <p:pic>
        <p:nvPicPr>
          <p:cNvPr id="5" name="Bildobjekt 4" descr="Bild 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85852" y="2071678"/>
            <a:ext cx="7143887" cy="3730696"/>
          </a:xfrm>
          <a:prstGeom prst="rect">
            <a:avLst/>
          </a:prstGeom>
        </p:spPr>
      </p:pic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RADAR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charset="0"/>
              <a:buChar char="•"/>
            </a:pPr>
            <a:r>
              <a:rPr lang="sv-SE" sz="2400" dirty="0" err="1" smtClean="0"/>
              <a:t>Result</a:t>
            </a:r>
            <a:r>
              <a:rPr lang="sv-SE" dirty="0" err="1" smtClean="0"/>
              <a:t>s</a:t>
            </a:r>
            <a:endParaRPr lang="sv-SE" dirty="0" smtClean="0"/>
          </a:p>
          <a:p>
            <a:pPr lvl="1">
              <a:buFont typeface="Wingdings" pitchFamily="2" charset="2"/>
              <a:buChar char="Ø"/>
            </a:pPr>
            <a:r>
              <a:rPr lang="sv-SE" dirty="0" smtClean="0"/>
              <a:t>Vilka resultat kan vi påvisa?</a:t>
            </a:r>
            <a:endParaRPr lang="sv-SE" sz="2000" dirty="0" smtClean="0"/>
          </a:p>
          <a:p>
            <a:r>
              <a:rPr lang="sv-SE" sz="2400" dirty="0" smtClean="0"/>
              <a:t>Approach</a:t>
            </a:r>
          </a:p>
          <a:p>
            <a:pPr lvl="1">
              <a:buFont typeface="Wingdings" pitchFamily="2" charset="2"/>
              <a:buChar char="Ø"/>
            </a:pPr>
            <a:r>
              <a:rPr lang="sv-SE" sz="2000" dirty="0" smtClean="0"/>
              <a:t>Har vi något angreppssätt?</a:t>
            </a:r>
          </a:p>
          <a:p>
            <a:r>
              <a:rPr lang="sv-SE" sz="2400" dirty="0" err="1" smtClean="0"/>
              <a:t>Deployment</a:t>
            </a:r>
            <a:endParaRPr lang="sv-SE" sz="2400" dirty="0" smtClean="0"/>
          </a:p>
          <a:p>
            <a:pPr lvl="1">
              <a:buFont typeface="Wingdings" pitchFamily="2" charset="2"/>
              <a:buChar char="Ø"/>
            </a:pPr>
            <a:r>
              <a:rPr lang="sv-SE" sz="2000" dirty="0" smtClean="0"/>
              <a:t>I vilken utsträckning tillämpas angreppssättet i hela organisationen?</a:t>
            </a:r>
          </a:p>
          <a:p>
            <a:r>
              <a:rPr lang="sv-SE" sz="2400" dirty="0" err="1" smtClean="0"/>
              <a:t>Assessment</a:t>
            </a:r>
            <a:r>
              <a:rPr lang="sv-SE" sz="2400" dirty="0" smtClean="0"/>
              <a:t> &amp; </a:t>
            </a:r>
            <a:r>
              <a:rPr lang="sv-SE" sz="2400" dirty="0" err="1" smtClean="0"/>
              <a:t>Refinement</a:t>
            </a:r>
            <a:endParaRPr lang="sv-SE" sz="2400" dirty="0" smtClean="0"/>
          </a:p>
          <a:p>
            <a:pPr lvl="1">
              <a:buFont typeface="Wingdings" pitchFamily="2" charset="2"/>
              <a:buChar char="Ø"/>
            </a:pPr>
            <a:r>
              <a:rPr lang="sv-SE" sz="2000" dirty="0" smtClean="0"/>
              <a:t>Har vi utvärderat angreppssättet?</a:t>
            </a:r>
          </a:p>
          <a:p>
            <a:pPr lvl="1">
              <a:buNone/>
            </a:pPr>
            <a:endParaRPr lang="sv-SE" sz="2000" dirty="0" smtClean="0"/>
          </a:p>
          <a:p>
            <a:r>
              <a:rPr lang="sv-SE" sz="2400" dirty="0" smtClean="0"/>
              <a:t>Om t.ex. endast 25% tillämpar ett valt angreppssätt så är det inte ett tillräckligt underlag för att utvärdera om vi arbetar som vi vill och om vi arbetar effektivt</a:t>
            </a:r>
          </a:p>
          <a:p>
            <a:pPr>
              <a:buNone/>
            </a:pPr>
            <a:endParaRPr lang="sv-SE" sz="2400" dirty="0" smtClean="0"/>
          </a:p>
          <a:p>
            <a:pPr>
              <a:buNone/>
            </a:pPr>
            <a:r>
              <a:rPr lang="sv-SE" dirty="0" smtClean="0">
                <a:solidFill>
                  <a:srgbClr val="0070C0"/>
                </a:solidFill>
              </a:rPr>
              <a:t>0 %	Inga bevis</a:t>
            </a:r>
          </a:p>
          <a:p>
            <a:pPr>
              <a:buNone/>
            </a:pPr>
            <a:r>
              <a:rPr lang="sv-SE" dirty="0" smtClean="0">
                <a:solidFill>
                  <a:srgbClr val="0070C0"/>
                </a:solidFill>
              </a:rPr>
              <a:t>25 %	Några bevis</a:t>
            </a:r>
          </a:p>
          <a:p>
            <a:pPr>
              <a:buNone/>
            </a:pPr>
            <a:r>
              <a:rPr lang="sv-SE" dirty="0" smtClean="0">
                <a:solidFill>
                  <a:srgbClr val="0070C0"/>
                </a:solidFill>
              </a:rPr>
              <a:t>50 %	Bevis</a:t>
            </a:r>
          </a:p>
          <a:p>
            <a:pPr>
              <a:buNone/>
            </a:pPr>
            <a:r>
              <a:rPr lang="sv-SE" dirty="0" smtClean="0">
                <a:solidFill>
                  <a:srgbClr val="0070C0"/>
                </a:solidFill>
              </a:rPr>
              <a:t>75 %	Klara bevis</a:t>
            </a:r>
          </a:p>
          <a:p>
            <a:pPr>
              <a:buNone/>
            </a:pPr>
            <a:r>
              <a:rPr lang="sv-SE" dirty="0" smtClean="0">
                <a:solidFill>
                  <a:srgbClr val="0070C0"/>
                </a:solidFill>
              </a:rPr>
              <a:t>100 %	Omfattande bevis</a:t>
            </a:r>
          </a:p>
          <a:p>
            <a:endParaRPr lang="sv-S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4. Tillämpning av </a:t>
            </a:r>
            <a:r>
              <a:rPr lang="sv-SE" dirty="0" err="1" smtClean="0"/>
              <a:t>EFQM-modellen</a:t>
            </a:r>
            <a:r>
              <a:rPr lang="sv-SE" dirty="0" smtClean="0"/>
              <a:t> vid SCB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Diskussionsgrupper med högsta ledningen				</a:t>
            </a:r>
          </a:p>
          <a:p>
            <a:r>
              <a:rPr lang="sv-SE" dirty="0" smtClean="0"/>
              <a:t>Kartläggning av angreppssätt – underlag till verksamhetsbeskrivningen					</a:t>
            </a:r>
          </a:p>
          <a:p>
            <a:r>
              <a:rPr lang="sv-SE" dirty="0" smtClean="0"/>
              <a:t>Styrkor och svagheter identifierades</a:t>
            </a:r>
          </a:p>
          <a:p>
            <a:endParaRPr lang="sv-SE" dirty="0" smtClean="0"/>
          </a:p>
          <a:p>
            <a:r>
              <a:rPr lang="sv-SE" dirty="0" smtClean="0"/>
              <a:t>15 förbättringsområden identifierades			 		</a:t>
            </a:r>
          </a:p>
          <a:p>
            <a:r>
              <a:rPr lang="sv-SE" dirty="0" smtClean="0"/>
              <a:t>8 framgångsfaktorer identifierades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Framgångsfaktorer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sv-SE" dirty="0" smtClean="0"/>
              <a:t>Engagerat ledarskap</a:t>
            </a:r>
          </a:p>
          <a:p>
            <a:pPr lvl="1"/>
            <a:r>
              <a:rPr lang="sv-SE" dirty="0" smtClean="0"/>
              <a:t>Kundorientering</a:t>
            </a:r>
          </a:p>
          <a:p>
            <a:pPr lvl="1"/>
            <a:r>
              <a:rPr lang="sv-SE" dirty="0" smtClean="0"/>
              <a:t>Engagerade medarbetare</a:t>
            </a:r>
          </a:p>
          <a:p>
            <a:pPr lvl="1"/>
            <a:r>
              <a:rPr lang="sv-SE" b="1" dirty="0" smtClean="0">
                <a:solidFill>
                  <a:schemeClr val="accent1"/>
                </a:solidFill>
              </a:rPr>
              <a:t>Effektiv användning av resurser</a:t>
            </a:r>
          </a:p>
          <a:p>
            <a:pPr lvl="1"/>
            <a:r>
              <a:rPr lang="sv-SE" dirty="0" smtClean="0"/>
              <a:t>Förbättringskultur med mätning, utvärdering och uppföljning</a:t>
            </a:r>
          </a:p>
          <a:p>
            <a:pPr lvl="1"/>
            <a:r>
              <a:rPr lang="sv-SE" dirty="0" smtClean="0"/>
              <a:t>Strategisk kompetens</a:t>
            </a:r>
          </a:p>
          <a:p>
            <a:pPr lvl="1"/>
            <a:r>
              <a:rPr lang="sv-SE" dirty="0" smtClean="0"/>
              <a:t>Minskad uppgiftslämnarbörda</a:t>
            </a:r>
          </a:p>
          <a:p>
            <a:pPr lvl="1"/>
            <a:r>
              <a:rPr lang="sv-SE" b="1" dirty="0" smtClean="0">
                <a:solidFill>
                  <a:schemeClr val="accent1"/>
                </a:solidFill>
              </a:rPr>
              <a:t>Kvalitetssäkring och kvalitetskontroll </a:t>
            </a:r>
          </a:p>
          <a:p>
            <a:pPr>
              <a:buNone/>
            </a:pPr>
            <a:r>
              <a:rPr lang="sv-S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 färgade viktigast i dagsläget enligt ledningen (viktades därför mer i prioriteringsmatrisen</a:t>
            </a:r>
            <a:r>
              <a:rPr lang="sv-SE" dirty="0" smtClean="0"/>
              <a:t>)</a:t>
            </a:r>
            <a:endParaRPr lang="sv-SE" b="1" dirty="0" smtClean="0"/>
          </a:p>
          <a:p>
            <a:pPr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Prioritering av förbättringsområden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256370" y="1600200"/>
            <a:ext cx="7430429" cy="470912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sv-SE" dirty="0" smtClean="0"/>
              <a:t>Risk- och avvikelsehantering		</a:t>
            </a:r>
          </a:p>
          <a:p>
            <a:pPr>
              <a:lnSpc>
                <a:spcPct val="80000"/>
              </a:lnSpc>
            </a:pPr>
            <a:r>
              <a:rPr lang="sv-SE" dirty="0" smtClean="0"/>
              <a:t>Kompetensförsörjning/utveckling	</a:t>
            </a:r>
          </a:p>
          <a:p>
            <a:pPr>
              <a:lnSpc>
                <a:spcPct val="80000"/>
              </a:lnSpc>
            </a:pPr>
            <a:r>
              <a:rPr lang="sv-SE" dirty="0" smtClean="0"/>
              <a:t>Kundrelationer			</a:t>
            </a:r>
          </a:p>
          <a:p>
            <a:pPr>
              <a:lnSpc>
                <a:spcPct val="80000"/>
              </a:lnSpc>
            </a:pPr>
            <a:r>
              <a:rPr lang="sv-SE" dirty="0" smtClean="0"/>
              <a:t>Stödsystem			</a:t>
            </a:r>
          </a:p>
          <a:p>
            <a:pPr>
              <a:lnSpc>
                <a:spcPct val="80000"/>
              </a:lnSpc>
            </a:pPr>
            <a:r>
              <a:rPr lang="sv-SE" dirty="0" smtClean="0"/>
              <a:t>Ledningsprocessen		</a:t>
            </a:r>
          </a:p>
          <a:p>
            <a:pPr>
              <a:lnSpc>
                <a:spcPct val="80000"/>
              </a:lnSpc>
            </a:pPr>
            <a:r>
              <a:rPr lang="sv-SE" dirty="0" smtClean="0"/>
              <a:t>Ledarutveckling			</a:t>
            </a:r>
          </a:p>
          <a:p>
            <a:pPr>
              <a:lnSpc>
                <a:spcPct val="80000"/>
              </a:lnSpc>
            </a:pPr>
            <a:r>
              <a:rPr lang="sv-SE" dirty="0" smtClean="0"/>
              <a:t>Benchmarking			</a:t>
            </a:r>
          </a:p>
          <a:p>
            <a:pPr>
              <a:lnSpc>
                <a:spcPct val="80000"/>
              </a:lnSpc>
            </a:pPr>
            <a:r>
              <a:rPr lang="sv-SE" dirty="0" smtClean="0"/>
              <a:t>Verksamhetsplanering		</a:t>
            </a:r>
          </a:p>
          <a:p>
            <a:pPr>
              <a:lnSpc>
                <a:spcPct val="80000"/>
              </a:lnSpc>
            </a:pPr>
            <a:r>
              <a:rPr lang="sv-SE" dirty="0" smtClean="0"/>
              <a:t>Möten				</a:t>
            </a:r>
          </a:p>
          <a:p>
            <a:pPr>
              <a:lnSpc>
                <a:spcPct val="80000"/>
              </a:lnSpc>
            </a:pPr>
            <a:r>
              <a:rPr lang="sv-SE" dirty="0" smtClean="0"/>
              <a:t>Effektiv internkommunikation		</a:t>
            </a:r>
          </a:p>
          <a:p>
            <a:pPr>
              <a:lnSpc>
                <a:spcPct val="80000"/>
              </a:lnSpc>
            </a:pPr>
            <a:r>
              <a:rPr lang="sv-SE" dirty="0" smtClean="0"/>
              <a:t>Uppgiftslämnare			</a:t>
            </a:r>
          </a:p>
          <a:p>
            <a:pPr>
              <a:lnSpc>
                <a:spcPct val="80000"/>
              </a:lnSpc>
            </a:pPr>
            <a:r>
              <a:rPr lang="sv-SE" dirty="0" smtClean="0"/>
              <a:t>Förhållningssätt			</a:t>
            </a:r>
          </a:p>
          <a:p>
            <a:pPr>
              <a:lnSpc>
                <a:spcPct val="80000"/>
              </a:lnSpc>
            </a:pPr>
            <a:r>
              <a:rPr lang="sv-SE" dirty="0" smtClean="0"/>
              <a:t>Partnerskap			</a:t>
            </a:r>
          </a:p>
          <a:p>
            <a:pPr>
              <a:lnSpc>
                <a:spcPct val="80000"/>
              </a:lnSpc>
            </a:pPr>
            <a:r>
              <a:rPr lang="sv-SE" dirty="0" smtClean="0"/>
              <a:t>Processtruktur			</a:t>
            </a:r>
          </a:p>
          <a:p>
            <a:pPr>
              <a:lnSpc>
                <a:spcPct val="80000"/>
              </a:lnSpc>
            </a:pPr>
            <a:r>
              <a:rPr lang="sv-SE" dirty="0" smtClean="0"/>
              <a:t>Stöd i personalfrågor		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0"/>
            <a:ext cx="7123708" cy="503238"/>
          </a:xfrm>
        </p:spPr>
        <p:txBody>
          <a:bodyPr>
            <a:normAutofit fontScale="90000"/>
          </a:bodyPr>
          <a:lstStyle/>
          <a:p>
            <a:r>
              <a:rPr lang="sv-SE" sz="3200" dirty="0"/>
              <a:t>Prioritering av förbättringsområden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8460432" y="836712"/>
            <a:ext cx="683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8388424" y="404664"/>
            <a:ext cx="755576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40974" name="Object 1646"/>
          <p:cNvGraphicFramePr>
            <a:graphicFrameLocks noChangeAspect="1"/>
          </p:cNvGraphicFramePr>
          <p:nvPr>
            <p:ph idx="1"/>
          </p:nvPr>
        </p:nvGraphicFramePr>
        <p:xfrm>
          <a:off x="1835696" y="476672"/>
          <a:ext cx="8544521" cy="6237312"/>
        </p:xfrm>
        <a:graphic>
          <a:graphicData uri="http://schemas.openxmlformats.org/presentationml/2006/ole">
            <p:oleObj spid="_x0000_s1026" name="Kalkylblad" r:id="rId3" imgW="6979931" imgH="5745590" progId="Excel.Sheet.8">
              <p:embed/>
            </p:oleObj>
          </a:graphicData>
        </a:graphic>
      </p:graphicFrame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800" dirty="0" smtClean="0"/>
              <a:t>Innehåll</a:t>
            </a:r>
            <a:endParaRPr lang="sv-SE" sz="4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256370" y="1617681"/>
            <a:ext cx="760191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v-SE" sz="3200" dirty="0" smtClean="0"/>
              <a:t>Perspektiv på kvalitet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3200" dirty="0" smtClean="0"/>
              <a:t>Kvalitetsstyrning vid SCB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3200" dirty="0" smtClean="0"/>
              <a:t>Business </a:t>
            </a:r>
            <a:r>
              <a:rPr lang="sv-SE" sz="3200" dirty="0" err="1" smtClean="0"/>
              <a:t>Excellence</a:t>
            </a:r>
            <a:r>
              <a:rPr lang="sv-SE" sz="3200" dirty="0" smtClean="0"/>
              <a:t> modeller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3200" dirty="0" smtClean="0"/>
              <a:t>Användningen av EFQM vid SCB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3200" dirty="0" smtClean="0"/>
              <a:t>Slutsatser och framtida utmaningar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smtClean="0"/>
              <a:t>Syfte med verksamhetsbeskrivningen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sv-SE" sz="2400" b="1" dirty="0" smtClean="0"/>
              <a:t>Verksamhetsbeskrivningen är ledningens dokument</a:t>
            </a:r>
          </a:p>
          <a:p>
            <a:pPr>
              <a:buFont typeface="Arial" charset="0"/>
              <a:buNone/>
            </a:pPr>
            <a:endParaRPr lang="sv-SE" sz="2400" dirty="0" smtClean="0"/>
          </a:p>
          <a:p>
            <a:r>
              <a:rPr lang="sv-SE" sz="2400" dirty="0" smtClean="0"/>
              <a:t>Samlad bild av SCB:s ledningssystem</a:t>
            </a:r>
          </a:p>
          <a:p>
            <a:r>
              <a:rPr lang="sv-SE" sz="2400" dirty="0" smtClean="0"/>
              <a:t>Samlad bild av SCB som myndighet</a:t>
            </a:r>
          </a:p>
          <a:p>
            <a:r>
              <a:rPr lang="sv-SE" sz="2400" dirty="0" smtClean="0"/>
              <a:t>Pedagogiskt material för t.ex. nyanställda</a:t>
            </a:r>
          </a:p>
          <a:p>
            <a:r>
              <a:rPr lang="sv-SE" sz="2400" dirty="0" smtClean="0"/>
              <a:t>Bra bas för verksamhetsutveckling</a:t>
            </a:r>
          </a:p>
          <a:p>
            <a:r>
              <a:rPr lang="sv-SE" sz="2400" dirty="0" smtClean="0"/>
              <a:t>Underlag för framtida utmärkelseansökningar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42844" y="642918"/>
            <a:ext cx="8424862" cy="6118225"/>
            <a:chOff x="158" y="346"/>
            <a:chExt cx="5307" cy="3854"/>
          </a:xfrm>
        </p:grpSpPr>
        <p:sp>
          <p:nvSpPr>
            <p:cNvPr id="91139" name="Rectangle 4"/>
            <p:cNvSpPr>
              <a:spLocks noChangeArrowheads="1"/>
            </p:cNvSpPr>
            <p:nvPr/>
          </p:nvSpPr>
          <p:spPr bwMode="auto">
            <a:xfrm>
              <a:off x="3878" y="346"/>
              <a:ext cx="1587" cy="3854"/>
            </a:xfrm>
            <a:prstGeom prst="rect">
              <a:avLst/>
            </a:prstGeom>
            <a:solidFill>
              <a:srgbClr val="B5B4B4"/>
            </a:solidFill>
            <a:ln w="9525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eaLnBrk="1" hangingPunct="1"/>
              <a:r>
                <a:rPr lang="sv-SE" sz="1400" b="1" u="sng" dirty="0" smtClean="0">
                  <a:latin typeface="Arial" charset="0"/>
                </a:rPr>
                <a:t>Processer, produkter och service</a:t>
              </a:r>
              <a:endParaRPr lang="sv-SE" sz="1400" b="1" u="sng" dirty="0">
                <a:latin typeface="Arial" charset="0"/>
              </a:endParaRPr>
            </a:p>
            <a:p>
              <a:pPr eaLnBrk="1" hangingPunct="1"/>
              <a:r>
                <a:rPr lang="sv-SE" sz="1400" dirty="0">
                  <a:latin typeface="Arial" charset="0"/>
                </a:rPr>
                <a:t>- Processtruktur</a:t>
              </a:r>
            </a:p>
            <a:p>
              <a:pPr eaLnBrk="1" hangingPunct="1"/>
              <a:r>
                <a:rPr lang="sv-SE" sz="1400" dirty="0">
                  <a:latin typeface="Arial" charset="0"/>
                </a:rPr>
                <a:t>- Processledning</a:t>
              </a:r>
            </a:p>
            <a:p>
              <a:pPr eaLnBrk="1" hangingPunct="1"/>
              <a:r>
                <a:rPr lang="sv-SE" sz="1400" dirty="0">
                  <a:latin typeface="Arial" charset="0"/>
                </a:rPr>
                <a:t>- Utvecklingsarbete, PLG</a:t>
              </a:r>
            </a:p>
            <a:p>
              <a:pPr eaLnBrk="1" hangingPunct="1"/>
              <a:r>
                <a:rPr lang="sv-SE" sz="1400" dirty="0">
                  <a:latin typeface="Arial" charset="0"/>
                </a:rPr>
                <a:t>- ISO 20252</a:t>
              </a:r>
            </a:p>
            <a:p>
              <a:pPr eaLnBrk="1" hangingPunct="1"/>
              <a:r>
                <a:rPr lang="sv-SE" sz="1400" dirty="0">
                  <a:latin typeface="Arial" charset="0"/>
                </a:rPr>
                <a:t>- Six Sigma</a:t>
              </a:r>
            </a:p>
            <a:p>
              <a:pPr eaLnBrk="1" hangingPunct="1">
                <a:buFontTx/>
                <a:buChar char="-"/>
              </a:pPr>
              <a:r>
                <a:rPr lang="sv-SE" sz="1400" dirty="0">
                  <a:latin typeface="Arial" charset="0"/>
                </a:rPr>
                <a:t> Identifiera förbättringsarbete</a:t>
              </a:r>
            </a:p>
            <a:p>
              <a:pPr eaLnBrk="1" hangingPunct="1"/>
              <a:r>
                <a:rPr lang="sv-SE" sz="1400" dirty="0">
                  <a:latin typeface="Arial" charset="0"/>
                </a:rPr>
                <a:t>- PMOD, TMOD</a:t>
              </a:r>
            </a:p>
            <a:p>
              <a:pPr eaLnBrk="1" hangingPunct="1">
                <a:buFontTx/>
                <a:buChar char="-"/>
              </a:pPr>
              <a:r>
                <a:rPr lang="sv-SE" sz="1400" dirty="0">
                  <a:latin typeface="Arial" charset="0"/>
                </a:rPr>
                <a:t> Statistikproduktion (produkt/produktionsansvar, undersökningsledare mm.)</a:t>
              </a:r>
            </a:p>
            <a:p>
              <a:pPr eaLnBrk="1" hangingPunct="1">
                <a:buFontTx/>
                <a:buChar char="-"/>
              </a:pPr>
              <a:r>
                <a:rPr lang="sv-SE" sz="1400" dirty="0">
                  <a:latin typeface="Arial" charset="0"/>
                </a:rPr>
                <a:t> Verksamhetsstöd</a:t>
              </a:r>
            </a:p>
            <a:p>
              <a:pPr eaLnBrk="1" hangingPunct="1">
                <a:buFontTx/>
                <a:buChar char="-"/>
              </a:pPr>
              <a:r>
                <a:rPr lang="sv-SE" sz="1400" dirty="0">
                  <a:latin typeface="Arial" charset="0"/>
                </a:rPr>
                <a:t> Standardverktyg</a:t>
              </a:r>
            </a:p>
            <a:p>
              <a:pPr eaLnBrk="1" hangingPunct="1">
                <a:buFontTx/>
                <a:buChar char="-"/>
              </a:pPr>
              <a:r>
                <a:rPr lang="sv-SE" sz="1400" dirty="0">
                  <a:latin typeface="Arial" charset="0"/>
                </a:rPr>
                <a:t> Dokumentation</a:t>
              </a:r>
            </a:p>
            <a:p>
              <a:pPr eaLnBrk="1" hangingPunct="1">
                <a:buFontTx/>
                <a:buChar char="-"/>
              </a:pPr>
              <a:r>
                <a:rPr lang="sv-SE" sz="1400" dirty="0">
                  <a:latin typeface="Arial" charset="0"/>
                </a:rPr>
                <a:t> Statistiska system</a:t>
              </a:r>
            </a:p>
            <a:p>
              <a:pPr eaLnBrk="1" hangingPunct="1">
                <a:buFontTx/>
                <a:buChar char="-"/>
              </a:pPr>
              <a:r>
                <a:rPr lang="sv-SE" sz="1400" dirty="0">
                  <a:latin typeface="Arial" charset="0"/>
                </a:rPr>
                <a:t> </a:t>
              </a:r>
              <a:r>
                <a:rPr lang="sv-SE" sz="1400" dirty="0" err="1">
                  <a:latin typeface="Arial" charset="0"/>
                </a:rPr>
                <a:t>RegSam</a:t>
              </a:r>
              <a:r>
                <a:rPr lang="sv-SE" sz="1400" dirty="0">
                  <a:latin typeface="Arial" charset="0"/>
                </a:rPr>
                <a:t>, MONA</a:t>
              </a:r>
            </a:p>
            <a:p>
              <a:pPr eaLnBrk="1" hangingPunct="1">
                <a:buFontTx/>
                <a:buChar char="-"/>
              </a:pPr>
              <a:r>
                <a:rPr lang="sv-SE" sz="1400" dirty="0">
                  <a:latin typeface="Arial" charset="0"/>
                </a:rPr>
                <a:t> Samordning av SOS </a:t>
              </a:r>
            </a:p>
            <a:p>
              <a:pPr eaLnBrk="1" hangingPunct="1">
                <a:buFontTx/>
                <a:buChar char="-"/>
              </a:pPr>
              <a:r>
                <a:rPr lang="sv-SE" sz="1400" dirty="0">
                  <a:latin typeface="Arial" charset="0"/>
                </a:rPr>
                <a:t> Tjänsteexport</a:t>
              </a:r>
            </a:p>
            <a:p>
              <a:pPr eaLnBrk="1" hangingPunct="1"/>
              <a:r>
                <a:rPr lang="sv-SE" sz="1400" dirty="0">
                  <a:latin typeface="Arial" charset="0"/>
                </a:rPr>
                <a:t>- Kundvård (Marknadsföring, kundkontakter, kundservice, kundsegmentansvar etc.)</a:t>
              </a:r>
            </a:p>
          </p:txBody>
        </p:sp>
        <p:sp>
          <p:nvSpPr>
            <p:cNvPr id="91140" name="Rectangle 5"/>
            <p:cNvSpPr>
              <a:spLocks noChangeArrowheads="1"/>
            </p:cNvSpPr>
            <p:nvPr/>
          </p:nvSpPr>
          <p:spPr bwMode="auto">
            <a:xfrm>
              <a:off x="158" y="346"/>
              <a:ext cx="1587" cy="3854"/>
            </a:xfrm>
            <a:prstGeom prst="rect">
              <a:avLst/>
            </a:prstGeom>
            <a:solidFill>
              <a:srgbClr val="B5B4B4"/>
            </a:solidFill>
            <a:ln w="9525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eaLnBrk="1" hangingPunct="1"/>
              <a:r>
                <a:rPr lang="sv-SE" sz="1400" b="1" u="sng" dirty="0">
                  <a:latin typeface="Arial" charset="0"/>
                </a:rPr>
                <a:t>Ledarskap</a:t>
              </a:r>
            </a:p>
            <a:p>
              <a:pPr eaLnBrk="1" hangingPunct="1">
                <a:buFontTx/>
                <a:buChar char="-"/>
              </a:pPr>
              <a:r>
                <a:rPr lang="sv-SE" sz="1400" dirty="0">
                  <a:latin typeface="Arial" charset="0"/>
                </a:rPr>
                <a:t> Ledningsstruktur</a:t>
              </a:r>
            </a:p>
            <a:p>
              <a:pPr eaLnBrk="1" hangingPunct="1">
                <a:buFontTx/>
                <a:buChar char="-"/>
              </a:pPr>
              <a:r>
                <a:rPr lang="sv-SE" sz="1400" dirty="0">
                  <a:latin typeface="Arial" charset="0"/>
                </a:rPr>
                <a:t> Förhållningssätt</a:t>
              </a:r>
            </a:p>
            <a:p>
              <a:pPr eaLnBrk="1" hangingPunct="1"/>
              <a:r>
                <a:rPr lang="sv-SE" sz="1400" dirty="0">
                  <a:latin typeface="Arial" charset="0"/>
                </a:rPr>
                <a:t>- Strategidiskussioner</a:t>
              </a:r>
            </a:p>
            <a:p>
              <a:pPr eaLnBrk="1" hangingPunct="1"/>
              <a:r>
                <a:rPr lang="sv-SE" sz="1400" dirty="0">
                  <a:latin typeface="Arial" charset="0"/>
                </a:rPr>
                <a:t>- Ledarutveckling</a:t>
              </a:r>
            </a:p>
            <a:p>
              <a:pPr eaLnBrk="1" hangingPunct="1"/>
              <a:r>
                <a:rPr lang="sv-SE" sz="1400" dirty="0">
                  <a:latin typeface="Arial" charset="0"/>
                </a:rPr>
                <a:t>- Ledarprogram</a:t>
              </a:r>
            </a:p>
            <a:p>
              <a:pPr eaLnBrk="1" hangingPunct="1"/>
              <a:r>
                <a:rPr lang="sv-SE" sz="1400" dirty="0">
                  <a:latin typeface="Arial" charset="0"/>
                </a:rPr>
                <a:t>- Ledningssystem</a:t>
              </a:r>
            </a:p>
            <a:p>
              <a:pPr eaLnBrk="1" hangingPunct="1"/>
              <a:r>
                <a:rPr lang="sv-SE" sz="1400" dirty="0">
                  <a:latin typeface="Arial" charset="0"/>
                </a:rPr>
                <a:t>- Kvalitetspunkt på LG-möten</a:t>
              </a:r>
            </a:p>
            <a:p>
              <a:pPr eaLnBrk="1" hangingPunct="1"/>
              <a:r>
                <a:rPr lang="sv-SE" sz="1400" dirty="0">
                  <a:latin typeface="Arial" charset="0"/>
                </a:rPr>
                <a:t>- Kvalitetscoacher</a:t>
              </a:r>
            </a:p>
            <a:p>
              <a:pPr eaLnBrk="1" hangingPunct="1"/>
              <a:r>
                <a:rPr lang="sv-SE" sz="1400" dirty="0">
                  <a:latin typeface="Arial" charset="0"/>
                </a:rPr>
                <a:t>- Ledares samverkan med intressenter</a:t>
              </a:r>
            </a:p>
            <a:p>
              <a:pPr eaLnBrk="1" hangingPunct="1">
                <a:buFontTx/>
                <a:buChar char="-"/>
              </a:pPr>
              <a:r>
                <a:rPr lang="sv-SE" sz="1400" dirty="0">
                  <a:latin typeface="Arial" charset="0"/>
                </a:rPr>
                <a:t> Kommunikationsstruktur</a:t>
              </a:r>
            </a:p>
            <a:p>
              <a:pPr eaLnBrk="1" hangingPunct="1">
                <a:buFontTx/>
                <a:buChar char="-"/>
              </a:pPr>
              <a:r>
                <a:rPr lang="sv-SE" sz="1400" dirty="0">
                  <a:latin typeface="Arial" charset="0"/>
                </a:rPr>
                <a:t> Kvalitetspris</a:t>
              </a:r>
            </a:p>
            <a:p>
              <a:pPr eaLnBrk="1" hangingPunct="1">
                <a:buFontTx/>
                <a:buChar char="-"/>
              </a:pPr>
              <a:r>
                <a:rPr lang="sv-SE" sz="1400" dirty="0">
                  <a:latin typeface="Arial" charset="0"/>
                </a:rPr>
                <a:t> Ledares roll i förbättringsarbetet</a:t>
              </a:r>
            </a:p>
          </p:txBody>
        </p:sp>
        <p:sp>
          <p:nvSpPr>
            <p:cNvPr id="91141" name="Rectangle 6"/>
            <p:cNvSpPr>
              <a:spLocks noChangeArrowheads="1"/>
            </p:cNvSpPr>
            <p:nvPr/>
          </p:nvSpPr>
          <p:spPr bwMode="auto">
            <a:xfrm>
              <a:off x="1791" y="2840"/>
              <a:ext cx="2040" cy="1360"/>
            </a:xfrm>
            <a:prstGeom prst="rect">
              <a:avLst/>
            </a:prstGeom>
            <a:solidFill>
              <a:srgbClr val="B5B4B4"/>
            </a:solidFill>
            <a:ln w="9525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eaLnBrk="1" hangingPunct="1"/>
              <a:r>
                <a:rPr lang="sv-SE" sz="1400" b="1" u="sng">
                  <a:latin typeface="Arial" charset="0"/>
                </a:rPr>
                <a:t>Partnerskap och resurser</a:t>
              </a:r>
            </a:p>
            <a:p>
              <a:pPr eaLnBrk="1" hangingPunct="1"/>
              <a:r>
                <a:rPr lang="sv-SE" sz="1400">
                  <a:latin typeface="Arial" charset="0"/>
                </a:rPr>
                <a:t>- Partnerskap, internationellt samarbete, JOS</a:t>
              </a:r>
            </a:p>
            <a:p>
              <a:pPr eaLnBrk="1" hangingPunct="1"/>
              <a:r>
                <a:rPr lang="sv-SE" sz="1400">
                  <a:latin typeface="Arial" charset="0"/>
                </a:rPr>
                <a:t>- Finansiell planering</a:t>
              </a:r>
            </a:p>
            <a:p>
              <a:pPr eaLnBrk="1" hangingPunct="1"/>
              <a:r>
                <a:rPr lang="sv-SE" sz="1400">
                  <a:latin typeface="Arial" charset="0"/>
                </a:rPr>
                <a:t>- Lokalvård</a:t>
              </a:r>
            </a:p>
            <a:p>
              <a:pPr eaLnBrk="1" hangingPunct="1">
                <a:buFontTx/>
                <a:buChar char="-"/>
              </a:pPr>
              <a:r>
                <a:rPr lang="sv-SE" sz="1400">
                  <a:latin typeface="Arial" charset="0"/>
                </a:rPr>
                <a:t> Miljöarbete</a:t>
              </a:r>
            </a:p>
            <a:p>
              <a:pPr eaLnBrk="1" hangingPunct="1"/>
              <a:r>
                <a:rPr lang="sv-SE" sz="1400">
                  <a:latin typeface="Arial" charset="0"/>
                </a:rPr>
                <a:t>- Teknisk infrastruktur </a:t>
              </a:r>
            </a:p>
            <a:p>
              <a:pPr eaLnBrk="1" hangingPunct="1"/>
              <a:r>
                <a:rPr lang="sv-SE" sz="1400">
                  <a:latin typeface="Arial" charset="0"/>
                </a:rPr>
                <a:t>- Systemutveckling</a:t>
              </a:r>
            </a:p>
            <a:p>
              <a:pPr eaLnBrk="1" hangingPunct="1">
                <a:buFontTx/>
                <a:buChar char="-"/>
              </a:pPr>
              <a:r>
                <a:rPr lang="sv-SE" sz="1400">
                  <a:latin typeface="Arial" charset="0"/>
                </a:rPr>
                <a:t> Säkerhetsarbete</a:t>
              </a:r>
            </a:p>
            <a:p>
              <a:pPr eaLnBrk="1" hangingPunct="1"/>
              <a:r>
                <a:rPr lang="sv-SE" sz="1400">
                  <a:latin typeface="Arial" charset="0"/>
                </a:rPr>
                <a:t>- Intern/extern kommunikation</a:t>
              </a:r>
            </a:p>
          </p:txBody>
        </p:sp>
        <p:sp>
          <p:nvSpPr>
            <p:cNvPr id="91142" name="Rectangle 7"/>
            <p:cNvSpPr>
              <a:spLocks noChangeArrowheads="1"/>
            </p:cNvSpPr>
            <p:nvPr/>
          </p:nvSpPr>
          <p:spPr bwMode="auto">
            <a:xfrm>
              <a:off x="1791" y="1525"/>
              <a:ext cx="2040" cy="1247"/>
            </a:xfrm>
            <a:prstGeom prst="rect">
              <a:avLst/>
            </a:prstGeom>
            <a:solidFill>
              <a:srgbClr val="B5B4B4"/>
            </a:solidFill>
            <a:ln w="9525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eaLnBrk="1" hangingPunct="1"/>
              <a:r>
                <a:rPr lang="sv-SE" sz="1400" b="1" u="sng" dirty="0" smtClean="0">
                  <a:latin typeface="Arial" charset="0"/>
                </a:rPr>
                <a:t>Strategier</a:t>
              </a:r>
              <a:endParaRPr lang="sv-SE" sz="1400" b="1" u="sng" dirty="0">
                <a:latin typeface="Arial" charset="0"/>
              </a:endParaRPr>
            </a:p>
            <a:p>
              <a:pPr eaLnBrk="1" hangingPunct="1"/>
              <a:r>
                <a:rPr lang="sv-SE" sz="1400" dirty="0">
                  <a:latin typeface="Arial" charset="0"/>
                </a:rPr>
                <a:t>- Omvärldsarbete/Benchmarking</a:t>
              </a:r>
            </a:p>
            <a:p>
              <a:pPr eaLnBrk="1" hangingPunct="1">
                <a:buFontTx/>
                <a:buChar char="-"/>
              </a:pPr>
              <a:r>
                <a:rPr lang="sv-SE" sz="1400" dirty="0">
                  <a:latin typeface="Arial" charset="0"/>
                </a:rPr>
                <a:t> Verksamhetsplan </a:t>
              </a:r>
            </a:p>
            <a:p>
              <a:pPr eaLnBrk="1" hangingPunct="1">
                <a:buFontTx/>
                <a:buChar char="-"/>
              </a:pPr>
              <a:r>
                <a:rPr lang="sv-SE" sz="1400" dirty="0">
                  <a:latin typeface="Arial" charset="0"/>
                </a:rPr>
                <a:t> Målstruktur</a:t>
              </a:r>
            </a:p>
            <a:p>
              <a:pPr eaLnBrk="1" hangingPunct="1"/>
              <a:r>
                <a:rPr lang="sv-SE" sz="1400" dirty="0">
                  <a:latin typeface="Arial" charset="0"/>
                </a:rPr>
                <a:t>- Handlingsplaner på avdelningar</a:t>
              </a:r>
            </a:p>
            <a:p>
              <a:pPr eaLnBrk="1" hangingPunct="1">
                <a:buFontTx/>
                <a:buChar char="-"/>
              </a:pPr>
              <a:r>
                <a:rPr lang="sv-SE" sz="1400" dirty="0">
                  <a:latin typeface="Arial" charset="0"/>
                </a:rPr>
                <a:t> Planering och uppföljningar</a:t>
              </a:r>
            </a:p>
            <a:p>
              <a:pPr eaLnBrk="1" hangingPunct="1"/>
              <a:r>
                <a:rPr lang="sv-SE" sz="1400" dirty="0">
                  <a:latin typeface="Arial" charset="0"/>
                </a:rPr>
                <a:t>- Processtruktur</a:t>
              </a:r>
            </a:p>
            <a:p>
              <a:pPr eaLnBrk="1" hangingPunct="1">
                <a:buFontTx/>
                <a:buChar char="-"/>
              </a:pPr>
              <a:r>
                <a:rPr lang="sv-SE" sz="1400" dirty="0">
                  <a:latin typeface="Arial" charset="0"/>
                </a:rPr>
                <a:t> Kommunikationsstruktur</a:t>
              </a:r>
            </a:p>
          </p:txBody>
        </p:sp>
        <p:sp>
          <p:nvSpPr>
            <p:cNvPr id="91143" name="Rectangle 8"/>
            <p:cNvSpPr>
              <a:spLocks noChangeArrowheads="1"/>
            </p:cNvSpPr>
            <p:nvPr/>
          </p:nvSpPr>
          <p:spPr bwMode="auto">
            <a:xfrm>
              <a:off x="1791" y="346"/>
              <a:ext cx="2040" cy="1134"/>
            </a:xfrm>
            <a:prstGeom prst="rect">
              <a:avLst/>
            </a:prstGeom>
            <a:solidFill>
              <a:srgbClr val="B5B4B4"/>
            </a:solidFill>
            <a:ln w="9525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eaLnBrk="1" hangingPunct="1"/>
              <a:r>
                <a:rPr lang="sv-SE" sz="1400" b="1" u="sng" dirty="0">
                  <a:latin typeface="Arial" charset="0"/>
                </a:rPr>
                <a:t>Medarbetare</a:t>
              </a:r>
            </a:p>
            <a:p>
              <a:pPr eaLnBrk="1" hangingPunct="1"/>
              <a:r>
                <a:rPr lang="sv-SE" sz="1400" dirty="0">
                  <a:latin typeface="Arial" charset="0"/>
                </a:rPr>
                <a:t>- Personalplanering/rekrytering</a:t>
              </a:r>
            </a:p>
            <a:p>
              <a:pPr eaLnBrk="1" hangingPunct="1"/>
              <a:r>
                <a:rPr lang="sv-SE" sz="1400" dirty="0">
                  <a:latin typeface="Arial" charset="0"/>
                </a:rPr>
                <a:t>- Kompetensplanering</a:t>
              </a:r>
            </a:p>
            <a:p>
              <a:r>
                <a:rPr lang="sv-SE" sz="1400" dirty="0">
                  <a:latin typeface="Arial" charset="0"/>
                </a:rPr>
                <a:t>- Medarbetarsamtal/utvecklingsplan</a:t>
              </a:r>
            </a:p>
            <a:p>
              <a:pPr eaLnBrk="1" hangingPunct="1"/>
              <a:r>
                <a:rPr lang="sv-SE" sz="1400" dirty="0">
                  <a:latin typeface="Arial" charset="0"/>
                </a:rPr>
                <a:t>- Jämställdhets/mångfaldsarbete</a:t>
              </a:r>
            </a:p>
            <a:p>
              <a:pPr eaLnBrk="1" hangingPunct="1"/>
              <a:r>
                <a:rPr lang="sv-SE" sz="1400" dirty="0">
                  <a:latin typeface="Arial" charset="0"/>
                </a:rPr>
                <a:t>- Arbetsmiljöarbete</a:t>
              </a:r>
            </a:p>
            <a:p>
              <a:pPr eaLnBrk="1" hangingPunct="1"/>
              <a:r>
                <a:rPr lang="sv-SE" sz="1400" dirty="0">
                  <a:latin typeface="Arial" charset="0"/>
                </a:rPr>
                <a:t>- Aktiviteter/föreningar/friskvård</a:t>
              </a:r>
            </a:p>
            <a:p>
              <a:pPr eaLnBrk="1" hangingPunct="1"/>
              <a:r>
                <a:rPr lang="sv-SE" sz="1400" dirty="0">
                  <a:latin typeface="Arial" charset="0"/>
                </a:rPr>
                <a:t>- Samverkan/dialog/Inblick</a:t>
              </a:r>
            </a:p>
          </p:txBody>
        </p:sp>
      </p:grpSp>
      <p:sp>
        <p:nvSpPr>
          <p:cNvPr id="91144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142844" y="0"/>
            <a:ext cx="8229600" cy="571480"/>
          </a:xfrm>
        </p:spPr>
        <p:txBody>
          <a:bodyPr lIns="91440" tIns="45720" rIns="91440" bIns="45720">
            <a:normAutofit fontScale="90000"/>
          </a:bodyPr>
          <a:lstStyle/>
          <a:p>
            <a:pPr algn="l" eaLnBrk="1" hangingPunct="1"/>
            <a:r>
              <a:rPr lang="sv-SE" sz="3200" dirty="0" smtClean="0"/>
              <a:t>Hur hänger det ihop - angreppssätt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5720" y="214290"/>
            <a:ext cx="8229600" cy="668319"/>
          </a:xfrm>
        </p:spPr>
        <p:txBody>
          <a:bodyPr lIns="91440" tIns="45720" rIns="91440" bIns="45720"/>
          <a:lstStyle/>
          <a:p>
            <a:pPr algn="l" eaLnBrk="1" hangingPunct="1"/>
            <a:r>
              <a:rPr lang="sv-SE" sz="3200" dirty="0" smtClean="0"/>
              <a:t>Hur hänger det ihop - resultat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57158" y="928670"/>
            <a:ext cx="7272338" cy="5184775"/>
            <a:chOff x="158" y="799"/>
            <a:chExt cx="4581" cy="3266"/>
          </a:xfrm>
        </p:grpSpPr>
        <p:sp>
          <p:nvSpPr>
            <p:cNvPr id="92164" name="Rectangle 4"/>
            <p:cNvSpPr>
              <a:spLocks noChangeArrowheads="1"/>
            </p:cNvSpPr>
            <p:nvPr/>
          </p:nvSpPr>
          <p:spPr bwMode="auto">
            <a:xfrm>
              <a:off x="2925" y="799"/>
              <a:ext cx="1814" cy="3264"/>
            </a:xfrm>
            <a:prstGeom prst="rect">
              <a:avLst/>
            </a:prstGeom>
            <a:solidFill>
              <a:srgbClr val="B5B4B4"/>
            </a:solidFill>
            <a:ln w="9525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eaLnBrk="1" hangingPunct="1"/>
              <a:r>
                <a:rPr lang="sv-SE" sz="1400" b="1" u="sng" dirty="0" smtClean="0">
                  <a:latin typeface="Arial" charset="0"/>
                </a:rPr>
                <a:t>Nyckelresultat</a:t>
              </a:r>
              <a:endParaRPr lang="sv-SE" sz="1400" b="1" u="sng" dirty="0">
                <a:latin typeface="Arial" charset="0"/>
              </a:endParaRPr>
            </a:p>
            <a:p>
              <a:pPr eaLnBrk="1" hangingPunct="1"/>
              <a:r>
                <a:rPr lang="sv-SE" sz="1400" dirty="0">
                  <a:latin typeface="Arial" charset="0"/>
                </a:rPr>
                <a:t>- Ekonomiska resultat</a:t>
              </a:r>
            </a:p>
            <a:p>
              <a:pPr eaLnBrk="1" hangingPunct="1">
                <a:buFontTx/>
                <a:buChar char="-"/>
              </a:pPr>
              <a:r>
                <a:rPr lang="sv-SE" sz="1400" dirty="0">
                  <a:latin typeface="Arial" charset="0"/>
                </a:rPr>
                <a:t> Tjänsteexportens utveckling</a:t>
              </a:r>
            </a:p>
            <a:p>
              <a:pPr eaLnBrk="1" hangingPunct="1"/>
              <a:r>
                <a:rPr lang="sv-SE" sz="1400" dirty="0">
                  <a:latin typeface="Arial" charset="0"/>
                </a:rPr>
                <a:t>- Internationellt samarbete</a:t>
              </a:r>
            </a:p>
            <a:p>
              <a:pPr eaLnBrk="1" hangingPunct="1"/>
              <a:r>
                <a:rPr lang="sv-SE" sz="1400" dirty="0">
                  <a:latin typeface="Arial" charset="0"/>
                </a:rPr>
                <a:t>- Anslags/uppdragsintäkter</a:t>
              </a:r>
            </a:p>
            <a:p>
              <a:pPr eaLnBrk="1" hangingPunct="1"/>
              <a:r>
                <a:rPr lang="sv-SE" sz="1400" dirty="0">
                  <a:latin typeface="Arial" charset="0"/>
                </a:rPr>
                <a:t>- Produktivitetsutveckling</a:t>
              </a:r>
            </a:p>
            <a:p>
              <a:pPr eaLnBrk="1" hangingPunct="1"/>
              <a:r>
                <a:rPr lang="sv-SE" sz="1400" dirty="0">
                  <a:latin typeface="Arial" charset="0"/>
                </a:rPr>
                <a:t>- Kvalitetsenkäten</a:t>
              </a:r>
            </a:p>
            <a:p>
              <a:pPr eaLnBrk="1" hangingPunct="1"/>
              <a:r>
                <a:rPr lang="sv-SE" sz="1400" dirty="0">
                  <a:latin typeface="Arial" charset="0"/>
                </a:rPr>
                <a:t>- Framställningstid</a:t>
              </a:r>
            </a:p>
            <a:p>
              <a:pPr eaLnBrk="1" hangingPunct="1"/>
              <a:r>
                <a:rPr lang="sv-SE" sz="1400" dirty="0">
                  <a:latin typeface="Arial" charset="0"/>
                </a:rPr>
                <a:t>- Punktlighet</a:t>
              </a:r>
            </a:p>
            <a:p>
              <a:pPr eaLnBrk="1" hangingPunct="1"/>
              <a:r>
                <a:rPr lang="sv-SE" sz="1400" dirty="0">
                  <a:latin typeface="Arial" charset="0"/>
                </a:rPr>
                <a:t>- SOS</a:t>
              </a:r>
            </a:p>
          </p:txBody>
        </p:sp>
        <p:sp>
          <p:nvSpPr>
            <p:cNvPr id="92165" name="Rectangle 5"/>
            <p:cNvSpPr>
              <a:spLocks noChangeArrowheads="1"/>
            </p:cNvSpPr>
            <p:nvPr/>
          </p:nvSpPr>
          <p:spPr bwMode="auto">
            <a:xfrm>
              <a:off x="158" y="3612"/>
              <a:ext cx="2720" cy="453"/>
            </a:xfrm>
            <a:prstGeom prst="rect">
              <a:avLst/>
            </a:prstGeom>
            <a:solidFill>
              <a:srgbClr val="B5B4B4"/>
            </a:solidFill>
            <a:ln w="9525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eaLnBrk="1" hangingPunct="1"/>
              <a:r>
                <a:rPr lang="sv-SE" sz="1400" b="1" u="sng">
                  <a:latin typeface="Arial" charset="0"/>
                </a:rPr>
                <a:t>Resultat samhälle</a:t>
              </a:r>
            </a:p>
            <a:p>
              <a:pPr eaLnBrk="1" hangingPunct="1"/>
              <a:r>
                <a:rPr lang="sv-SE" sz="1400">
                  <a:latin typeface="Arial" charset="0"/>
                </a:rPr>
                <a:t>- Bilden av verket</a:t>
              </a:r>
            </a:p>
          </p:txBody>
        </p:sp>
        <p:sp>
          <p:nvSpPr>
            <p:cNvPr id="92166" name="Rectangle 6"/>
            <p:cNvSpPr>
              <a:spLocks noChangeArrowheads="1"/>
            </p:cNvSpPr>
            <p:nvPr/>
          </p:nvSpPr>
          <p:spPr bwMode="auto">
            <a:xfrm>
              <a:off x="158" y="2205"/>
              <a:ext cx="2720" cy="1360"/>
            </a:xfrm>
            <a:prstGeom prst="rect">
              <a:avLst/>
            </a:prstGeom>
            <a:solidFill>
              <a:srgbClr val="B5B4B4"/>
            </a:solidFill>
            <a:ln w="9525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eaLnBrk="1" hangingPunct="1"/>
              <a:r>
                <a:rPr lang="sv-SE" sz="1400" b="1" u="sng">
                  <a:latin typeface="Arial" charset="0"/>
                </a:rPr>
                <a:t>Resultat kunder</a:t>
              </a:r>
            </a:p>
            <a:p>
              <a:pPr eaLnBrk="1" hangingPunct="1"/>
              <a:r>
                <a:rPr lang="sv-SE" sz="1400">
                  <a:latin typeface="Arial" charset="0"/>
                </a:rPr>
                <a:t>- Leverensenkäten</a:t>
              </a:r>
            </a:p>
            <a:p>
              <a:pPr eaLnBrk="1" hangingPunct="1"/>
              <a:r>
                <a:rPr lang="sv-SE" sz="1400">
                  <a:latin typeface="Arial" charset="0"/>
                </a:rPr>
                <a:t>- NKI</a:t>
              </a:r>
            </a:p>
            <a:p>
              <a:pPr eaLnBrk="1" hangingPunct="1"/>
              <a:r>
                <a:rPr lang="sv-SE" sz="1400">
                  <a:latin typeface="Arial" charset="0"/>
                </a:rPr>
                <a:t>- Uppgiftslämnarbördan</a:t>
              </a:r>
            </a:p>
            <a:p>
              <a:pPr eaLnBrk="1" hangingPunct="1"/>
              <a:r>
                <a:rPr lang="sv-SE" sz="1400">
                  <a:latin typeface="Arial" charset="0"/>
                </a:rPr>
                <a:t>- Webbplatsstatistik</a:t>
              </a:r>
            </a:p>
            <a:p>
              <a:pPr eaLnBrk="1" hangingPunct="1"/>
              <a:r>
                <a:rPr lang="sv-SE" sz="1400">
                  <a:latin typeface="Arial" charset="0"/>
                </a:rPr>
                <a:t>- Uttag ur statistikdatabasen</a:t>
              </a:r>
            </a:p>
            <a:p>
              <a:pPr eaLnBrk="1" hangingPunct="1"/>
              <a:r>
                <a:rPr lang="sv-SE" sz="1400">
                  <a:latin typeface="Arial" charset="0"/>
                </a:rPr>
                <a:t>- Kundservice</a:t>
              </a:r>
            </a:p>
            <a:p>
              <a:pPr eaLnBrk="1" hangingPunct="1"/>
              <a:r>
                <a:rPr lang="sv-SE" sz="1400">
                  <a:latin typeface="Arial" charset="0"/>
                </a:rPr>
                <a:t>- SCB i media</a:t>
              </a:r>
            </a:p>
          </p:txBody>
        </p:sp>
        <p:sp>
          <p:nvSpPr>
            <p:cNvPr id="92167" name="Rectangle 7"/>
            <p:cNvSpPr>
              <a:spLocks noChangeArrowheads="1"/>
            </p:cNvSpPr>
            <p:nvPr/>
          </p:nvSpPr>
          <p:spPr bwMode="auto">
            <a:xfrm>
              <a:off x="158" y="799"/>
              <a:ext cx="2720" cy="1360"/>
            </a:xfrm>
            <a:prstGeom prst="rect">
              <a:avLst/>
            </a:prstGeom>
            <a:solidFill>
              <a:srgbClr val="B5B4B4"/>
            </a:solidFill>
            <a:ln w="9525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eaLnBrk="1" hangingPunct="1"/>
              <a:r>
                <a:rPr lang="sv-SE" sz="1400" b="1" u="sng" dirty="0">
                  <a:latin typeface="Arial" charset="0"/>
                </a:rPr>
                <a:t>Resultat medarbetare</a:t>
              </a:r>
            </a:p>
            <a:p>
              <a:pPr eaLnBrk="1" hangingPunct="1"/>
              <a:r>
                <a:rPr lang="sv-SE" sz="1400" dirty="0">
                  <a:latin typeface="Arial" charset="0"/>
                </a:rPr>
                <a:t>- Medarbetarenkäten</a:t>
              </a:r>
            </a:p>
            <a:p>
              <a:pPr eaLnBrk="1" hangingPunct="1"/>
              <a:r>
                <a:rPr lang="sv-SE" sz="1400" dirty="0">
                  <a:latin typeface="Arial" charset="0"/>
                </a:rPr>
                <a:t>- Medarbetarfakta</a:t>
              </a:r>
            </a:p>
            <a:p>
              <a:pPr eaLnBrk="1" hangingPunct="1"/>
              <a:r>
                <a:rPr lang="sv-SE" sz="1400" dirty="0">
                  <a:latin typeface="Arial" charset="0"/>
                </a:rPr>
                <a:t>- Kompetens</a:t>
              </a:r>
            </a:p>
            <a:p>
              <a:pPr eaLnBrk="1" hangingPunct="1"/>
              <a:r>
                <a:rPr lang="sv-SE" sz="1400" dirty="0">
                  <a:latin typeface="Arial" charset="0"/>
                </a:rPr>
                <a:t>- Jämställdhets- och etniskt mångfaldsarbete</a:t>
              </a:r>
            </a:p>
            <a:p>
              <a:pPr eaLnBrk="1" hangingPunct="1"/>
              <a:r>
                <a:rPr lang="sv-SE" sz="1400" dirty="0">
                  <a:latin typeface="Arial" charset="0"/>
                </a:rPr>
                <a:t>- Personalomsättning</a:t>
              </a:r>
            </a:p>
            <a:p>
              <a:pPr eaLnBrk="1" hangingPunct="1"/>
              <a:r>
                <a:rPr lang="sv-SE" sz="1400" dirty="0">
                  <a:latin typeface="Arial" charset="0"/>
                </a:rPr>
                <a:t>- Sjukfrånvaro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C00000"/>
                </a:solidFill>
              </a:rPr>
              <a:t>Röd tråd – kundorientering</a:t>
            </a:r>
          </a:p>
        </p:txBody>
      </p:sp>
      <p:sp>
        <p:nvSpPr>
          <p:cNvPr id="9" name="Platshållare för innehåll 8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dirty="0" smtClean="0"/>
              <a:t>1c Ledares samverkan med kunder</a:t>
            </a:r>
          </a:p>
          <a:p>
            <a:pPr lvl="1"/>
            <a:r>
              <a:rPr lang="sv-SE" dirty="0" smtClean="0"/>
              <a:t>Regeringskansliet, arbetsplan, programråd, kontinuerlig dialog mm.</a:t>
            </a:r>
          </a:p>
          <a:p>
            <a:r>
              <a:rPr lang="sv-SE" dirty="0" smtClean="0"/>
              <a:t>2a Fastställa kundbehov/-förväntningar</a:t>
            </a:r>
          </a:p>
          <a:p>
            <a:pPr lvl="1"/>
            <a:r>
              <a:rPr lang="sv-SE" dirty="0" smtClean="0"/>
              <a:t>Ledningens kontakter, kundsegmentansvariga, programråd, kundmätningar mm.</a:t>
            </a:r>
          </a:p>
          <a:p>
            <a:r>
              <a:rPr lang="sv-SE" dirty="0" smtClean="0"/>
              <a:t>2c Balansera behov och förväntningar</a:t>
            </a:r>
          </a:p>
          <a:p>
            <a:pPr lvl="1"/>
            <a:r>
              <a:rPr lang="sv-SE" dirty="0" smtClean="0"/>
              <a:t>Planerings- och uppföljningsprocessen</a:t>
            </a:r>
          </a:p>
          <a:p>
            <a:r>
              <a:rPr lang="sv-SE" dirty="0" smtClean="0"/>
              <a:t>5d Kundnära processer</a:t>
            </a:r>
          </a:p>
          <a:p>
            <a:pPr lvl="1"/>
            <a:r>
              <a:rPr lang="sv-SE" dirty="0" smtClean="0"/>
              <a:t>Daglig kundkontakt på enheterna</a:t>
            </a:r>
          </a:p>
          <a:p>
            <a:r>
              <a:rPr lang="sv-SE" dirty="0" smtClean="0"/>
              <a:t>5e Hantering av kundrelationen</a:t>
            </a:r>
          </a:p>
          <a:p>
            <a:pPr lvl="1"/>
            <a:r>
              <a:rPr lang="sv-SE" dirty="0" smtClean="0"/>
              <a:t>Kundvård (kundkommunikation, webbplatsen, </a:t>
            </a:r>
            <a:r>
              <a:rPr lang="sv-SE" dirty="0" err="1" smtClean="0"/>
              <a:t>Källa:SCB</a:t>
            </a:r>
            <a:r>
              <a:rPr lang="sv-SE" dirty="0" smtClean="0"/>
              <a:t>, marknadsföring, djupare kundkontakter, kundsegmentansvariga, kundservice mm.) </a:t>
            </a:r>
          </a:p>
          <a:p>
            <a:r>
              <a:rPr lang="sv-SE" dirty="0" smtClean="0"/>
              <a:t>6a Kundernas uppfattning</a:t>
            </a:r>
          </a:p>
          <a:p>
            <a:pPr lvl="1"/>
            <a:r>
              <a:rPr lang="sv-SE" dirty="0" smtClean="0"/>
              <a:t>Leveransenkäten, NKI</a:t>
            </a:r>
          </a:p>
          <a:p>
            <a:r>
              <a:rPr lang="sv-SE" dirty="0" smtClean="0"/>
              <a:t>6b Interna kundresultat/-indikatorer</a:t>
            </a:r>
          </a:p>
          <a:p>
            <a:pPr lvl="1"/>
            <a:r>
              <a:rPr lang="sv-SE" dirty="0" smtClean="0"/>
              <a:t>Webbplatsstatistik, uttag ur statistikdatabasen, kundservice, SCB i media mm.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Exempel Resultat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v-S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Enligt visionen ska vi framställa statistik ”anpassat till kundernas och användarnas behov”. </a:t>
            </a:r>
          </a:p>
          <a:p>
            <a:pPr lvl="0">
              <a:buNone/>
            </a:pPr>
            <a:endParaRPr lang="sv-SE" dirty="0" smtClean="0"/>
          </a:p>
          <a:p>
            <a:pPr lvl="0">
              <a:buNone/>
            </a:pPr>
            <a:r>
              <a:rPr lang="sv-SE" i="1" dirty="0" smtClean="0"/>
              <a:t>Hur mäter vi detta?</a:t>
            </a:r>
          </a:p>
          <a:p>
            <a:pPr lvl="0">
              <a:buNone/>
            </a:pPr>
            <a:r>
              <a:rPr lang="sv-SE" i="1" dirty="0" smtClean="0"/>
              <a:t>Kan vi visa positiva trender från de senaste åren?</a:t>
            </a:r>
          </a:p>
          <a:p>
            <a:pPr lvl="0">
              <a:buNone/>
            </a:pPr>
            <a:r>
              <a:rPr lang="sv-SE" i="1" dirty="0" smtClean="0"/>
              <a:t>Hur ligger vi till jämfört med andra organisationer i världsklass?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 bwMode="auto">
          <a:xfrm>
            <a:off x="1214414" y="1643050"/>
            <a:ext cx="7500990" cy="214314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Rubrik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Kriterium 6</a:t>
            </a:r>
            <a:endParaRPr lang="sv-SE" dirty="0"/>
          </a:p>
        </p:txBody>
      </p:sp>
      <p:sp>
        <p:nvSpPr>
          <p:cNvPr id="8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Delkriterium 6A: Mätning av kundernas uppfattning</a:t>
            </a:r>
          </a:p>
          <a:p>
            <a:pPr lvl="1"/>
            <a:r>
              <a:rPr lang="sv-SE" dirty="0" smtClean="0"/>
              <a:t>Leveransenkäten</a:t>
            </a:r>
          </a:p>
          <a:p>
            <a:pPr lvl="1"/>
            <a:r>
              <a:rPr lang="sv-SE" dirty="0" smtClean="0"/>
              <a:t>Nöjd Kund Index (NKI)</a:t>
            </a:r>
          </a:p>
          <a:p>
            <a:r>
              <a:rPr lang="sv-SE" dirty="0" smtClean="0"/>
              <a:t>Delkriterium 6B: Andra mätningar/uppföljningar</a:t>
            </a:r>
          </a:p>
          <a:p>
            <a:pPr lvl="1"/>
            <a:r>
              <a:rPr lang="sv-SE" dirty="0" smtClean="0"/>
              <a:t>Uppgiftslämnarbördan</a:t>
            </a:r>
          </a:p>
          <a:p>
            <a:pPr lvl="1"/>
            <a:r>
              <a:rPr lang="sv-SE" dirty="0" smtClean="0"/>
              <a:t>Webbplatsstatistik</a:t>
            </a:r>
          </a:p>
          <a:p>
            <a:pPr lvl="1"/>
            <a:r>
              <a:rPr lang="sv-SE" dirty="0" smtClean="0"/>
              <a:t>Statistikdatabasen</a:t>
            </a:r>
          </a:p>
          <a:p>
            <a:pPr lvl="1"/>
            <a:r>
              <a:rPr lang="sv-SE" dirty="0" smtClean="0"/>
              <a:t>Kundservice</a:t>
            </a:r>
          </a:p>
          <a:p>
            <a:pPr lvl="1"/>
            <a:r>
              <a:rPr lang="sv-SE" dirty="0" smtClean="0"/>
              <a:t>SCB i media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 dirty="0"/>
          </a:p>
        </p:txBody>
      </p:sp>
      <p:pic>
        <p:nvPicPr>
          <p:cNvPr id="6" name="Platshållare för innehåll 7"/>
          <p:cNvPicPr>
            <a:picLocks/>
          </p:cNvPicPr>
          <p:nvPr/>
        </p:nvPicPr>
        <p:blipFill>
          <a:blip r:embed="rId3" cstate="print"/>
          <a:srcRect l="20669" t="16535" r="35433" b="28346"/>
          <a:stretch>
            <a:fillRect/>
          </a:stretch>
        </p:blipFill>
        <p:spPr>
          <a:xfrm>
            <a:off x="4860032" y="3789040"/>
            <a:ext cx="3960440" cy="2520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Områden med </a:t>
            </a:r>
            <a:r>
              <a:rPr lang="sv-SE" dirty="0" err="1" smtClean="0"/>
              <a:t>förbättrings-potential</a:t>
            </a:r>
            <a:r>
              <a:rPr lang="sv-SE" dirty="0" smtClean="0"/>
              <a:t> i NKI-undersökningen</a:t>
            </a:r>
            <a:endParaRPr lang="sv-SE" dirty="0"/>
          </a:p>
        </p:txBody>
      </p:sp>
      <p:cxnSp>
        <p:nvCxnSpPr>
          <p:cNvPr id="5" name="Rak pil 4"/>
          <p:cNvCxnSpPr/>
          <p:nvPr/>
        </p:nvCxnSpPr>
        <p:spPr bwMode="auto">
          <a:xfrm>
            <a:off x="571472" y="4627508"/>
            <a:ext cx="7272000" cy="1588"/>
          </a:xfrm>
          <a:prstGeom prst="straightConnector1">
            <a:avLst/>
          </a:prstGeom>
          <a:solidFill>
            <a:srgbClr val="DDDDD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Rak pil 6"/>
          <p:cNvCxnSpPr/>
          <p:nvPr/>
        </p:nvCxnSpPr>
        <p:spPr bwMode="auto">
          <a:xfrm rot="5400000" flipH="1" flipV="1">
            <a:off x="1431224" y="4627508"/>
            <a:ext cx="4140000" cy="1588"/>
          </a:xfrm>
          <a:prstGeom prst="straightConnector1">
            <a:avLst/>
          </a:prstGeom>
          <a:solidFill>
            <a:srgbClr val="DDDDD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Rektangel med rundade hörn 7"/>
          <p:cNvSpPr/>
          <p:nvPr/>
        </p:nvSpPr>
        <p:spPr bwMode="auto">
          <a:xfrm>
            <a:off x="945508" y="2742716"/>
            <a:ext cx="1983418" cy="157163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Bevara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sv-SE" sz="1400" dirty="0" smtClean="0">
                <a:solidFill>
                  <a:schemeClr val="tx1"/>
                </a:solidFill>
              </a:rPr>
              <a:t>Affärsmässigheten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sv-SE" sz="1400" dirty="0" smtClean="0">
                <a:solidFill>
                  <a:schemeClr val="tx1"/>
                </a:solidFill>
              </a:rPr>
              <a:t> Effektiviteten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sv-SE" sz="1400" dirty="0" smtClean="0">
                <a:solidFill>
                  <a:schemeClr val="tx1"/>
                </a:solidFill>
              </a:rPr>
              <a:t> Leveransen</a:t>
            </a:r>
          </a:p>
        </p:txBody>
      </p:sp>
      <p:sp>
        <p:nvSpPr>
          <p:cNvPr id="9" name="Rektangel med rundade hörn 8"/>
          <p:cNvSpPr/>
          <p:nvPr/>
        </p:nvSpPr>
        <p:spPr bwMode="auto">
          <a:xfrm>
            <a:off x="945508" y="4918954"/>
            <a:ext cx="1983418" cy="157163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Lägre prioritet</a:t>
            </a:r>
          </a:p>
        </p:txBody>
      </p:sp>
      <p:sp>
        <p:nvSpPr>
          <p:cNvPr id="10" name="Rektangel med rundade hörn 9"/>
          <p:cNvSpPr/>
          <p:nvPr/>
        </p:nvSpPr>
        <p:spPr bwMode="auto">
          <a:xfrm>
            <a:off x="4000496" y="2814154"/>
            <a:ext cx="2857520" cy="157163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Förbättra om möjligt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sv-SE" sz="1400" i="1" dirty="0" smtClean="0">
                <a:solidFill>
                  <a:schemeClr val="tx1"/>
                </a:solidFill>
              </a:rPr>
              <a:t> Bemötande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sv-SE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Kompetens</a:t>
            </a:r>
          </a:p>
        </p:txBody>
      </p:sp>
      <p:sp>
        <p:nvSpPr>
          <p:cNvPr id="11" name="Rektangel med rundade hörn 10"/>
          <p:cNvSpPr/>
          <p:nvPr/>
        </p:nvSpPr>
        <p:spPr bwMode="auto">
          <a:xfrm>
            <a:off x="4000496" y="4918954"/>
            <a:ext cx="2857520" cy="157163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Prioritera</a:t>
            </a:r>
            <a:endParaRPr kumimoji="0" lang="sv-SE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sv-SE" sz="1400" i="1" dirty="0" smtClean="0">
                <a:solidFill>
                  <a:schemeClr val="bg1"/>
                </a:solidFill>
              </a:rPr>
              <a:t> Användbarhet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sv-SE" sz="1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Presentation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sv-SE" sz="1400" i="1" dirty="0" smtClean="0">
                <a:solidFill>
                  <a:schemeClr val="bg1"/>
                </a:solidFill>
              </a:rPr>
              <a:t> Information</a:t>
            </a:r>
            <a:endParaRPr kumimoji="0" lang="sv-SE" sz="14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2" name="textruta 11"/>
          <p:cNvSpPr txBox="1"/>
          <p:nvPr/>
        </p:nvSpPr>
        <p:spPr>
          <a:xfrm>
            <a:off x="2843840" y="2233396"/>
            <a:ext cx="1285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 smtClean="0"/>
              <a:t>Betyg</a:t>
            </a:r>
            <a:endParaRPr lang="sv-SE" sz="1400" b="1" dirty="0"/>
          </a:p>
        </p:txBody>
      </p:sp>
      <p:sp>
        <p:nvSpPr>
          <p:cNvPr id="13" name="textruta 12"/>
          <p:cNvSpPr txBox="1"/>
          <p:nvPr/>
        </p:nvSpPr>
        <p:spPr>
          <a:xfrm>
            <a:off x="7575594" y="4451455"/>
            <a:ext cx="1285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 smtClean="0"/>
              <a:t>Effekt</a:t>
            </a:r>
            <a:endParaRPr lang="sv-SE" sz="1400" b="1" dirty="0"/>
          </a:p>
        </p:txBody>
      </p:sp>
      <p:sp>
        <p:nvSpPr>
          <p:cNvPr id="14" name="textruta 13"/>
          <p:cNvSpPr txBox="1"/>
          <p:nvPr/>
        </p:nvSpPr>
        <p:spPr>
          <a:xfrm>
            <a:off x="7358114" y="5357826"/>
            <a:ext cx="1785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dirty="0" smtClean="0"/>
              <a:t>Fokusområde under djupintervjuer</a:t>
            </a:r>
            <a:endParaRPr lang="sv-SE" sz="1400" dirty="0"/>
          </a:p>
        </p:txBody>
      </p:sp>
      <p:sp>
        <p:nvSpPr>
          <p:cNvPr id="17" name="Höger klammerparentes 16"/>
          <p:cNvSpPr/>
          <p:nvPr/>
        </p:nvSpPr>
        <p:spPr bwMode="auto">
          <a:xfrm>
            <a:off x="7116472" y="4782736"/>
            <a:ext cx="357190" cy="1785950"/>
          </a:xfrm>
          <a:prstGeom prst="rightBrace">
            <a:avLst/>
          </a:prstGeom>
          <a:noFill/>
          <a:ln w="9525" cap="flat" cmpd="sng" algn="ctr">
            <a:solidFill>
              <a:srgbClr val="4D4D4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ruta 17"/>
          <p:cNvSpPr txBox="1"/>
          <p:nvPr/>
        </p:nvSpPr>
        <p:spPr>
          <a:xfrm>
            <a:off x="1329994" y="1697642"/>
            <a:ext cx="5143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 b="1" dirty="0" smtClean="0">
                <a:latin typeface="+mj-lt"/>
              </a:rPr>
              <a:t>Översikt av resultat från NKI 2008 (uppdragskunder)</a:t>
            </a:r>
            <a:endParaRPr lang="sv-SE" sz="1600" b="1" dirty="0">
              <a:latin typeface="+mj-lt"/>
            </a:endParaRPr>
          </a:p>
        </p:txBody>
      </p:sp>
      <p:sp>
        <p:nvSpPr>
          <p:cNvPr id="15" name="Platshållare för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Jämför med andra</a:t>
            </a:r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v-SE" sz="2000" dirty="0" err="1" smtClean="0"/>
              <a:t>Statistics</a:t>
            </a:r>
            <a:r>
              <a:rPr lang="sv-SE" sz="2000" dirty="0" smtClean="0"/>
              <a:t> Canada- </a:t>
            </a:r>
            <a:r>
              <a:rPr lang="en-US" sz="2000" dirty="0" smtClean="0"/>
              <a:t>Visitor satisfaction with the website</a:t>
            </a:r>
            <a:endParaRPr lang="sv-SE" sz="20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  <p:pic>
        <p:nvPicPr>
          <p:cNvPr id="7" name="Bildobjekt 6" descr="121802vists1-e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3108" y="2143116"/>
            <a:ext cx="5128363" cy="3429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Återföringsrapporten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371600" y="1844824"/>
            <a:ext cx="7772400" cy="4114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250-300 </a:t>
            </a:r>
            <a:r>
              <a:rPr lang="en-US" dirty="0" err="1" smtClean="0"/>
              <a:t>poäng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maximalt</a:t>
            </a:r>
            <a:r>
              <a:rPr lang="en-US" dirty="0" smtClean="0"/>
              <a:t> 1000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Exempel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starka</a:t>
            </a:r>
            <a:r>
              <a:rPr lang="en-US" dirty="0" smtClean="0"/>
              <a:t> </a:t>
            </a:r>
            <a:r>
              <a:rPr lang="en-US" dirty="0" err="1" smtClean="0"/>
              <a:t>områden</a:t>
            </a:r>
            <a:r>
              <a:rPr lang="en-US" dirty="0" smtClean="0"/>
              <a:t> 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err="1" smtClean="0"/>
              <a:t>Kundsegmentsanvariga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 smtClean="0"/>
              <a:t> de </a:t>
            </a:r>
            <a:r>
              <a:rPr lang="en-US" dirty="0" err="1" smtClean="0"/>
              <a:t>största</a:t>
            </a:r>
            <a:r>
              <a:rPr lang="en-US" dirty="0" smtClean="0"/>
              <a:t> </a:t>
            </a:r>
            <a:r>
              <a:rPr lang="en-US" dirty="0" err="1" smtClean="0"/>
              <a:t>kunderna</a:t>
            </a:r>
            <a:endParaRPr lang="en-US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err="1" smtClean="0"/>
              <a:t>Kvalitetspriset</a:t>
            </a:r>
            <a:endParaRPr lang="en-US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err="1" smtClean="0"/>
              <a:t>Chefsutbildningen</a:t>
            </a:r>
            <a:endParaRPr lang="en-US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err="1" smtClean="0"/>
              <a:t>Ledningens</a:t>
            </a:r>
            <a:r>
              <a:rPr lang="en-US" dirty="0" smtClean="0"/>
              <a:t> </a:t>
            </a:r>
            <a:r>
              <a:rPr lang="en-US" dirty="0" err="1" smtClean="0"/>
              <a:t>arbete</a:t>
            </a:r>
            <a:r>
              <a:rPr lang="en-US" dirty="0" smtClean="0"/>
              <a:t> med </a:t>
            </a:r>
            <a:r>
              <a:rPr lang="en-US" dirty="0" err="1" smtClean="0"/>
              <a:t>kvalitet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Exempel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förbättringsområden</a:t>
            </a: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err="1" smtClean="0"/>
              <a:t>Processorienteringen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organisationen</a:t>
            </a: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err="1" smtClean="0"/>
              <a:t>Sätta</a:t>
            </a:r>
            <a:r>
              <a:rPr lang="en-US" dirty="0" smtClean="0"/>
              <a:t> </a:t>
            </a:r>
            <a:r>
              <a:rPr lang="en-US" dirty="0" err="1" smtClean="0"/>
              <a:t>mål</a:t>
            </a:r>
            <a:r>
              <a:rPr lang="en-US" dirty="0" smtClean="0"/>
              <a:t>, </a:t>
            </a:r>
            <a:r>
              <a:rPr lang="en-US" dirty="0" err="1" smtClean="0"/>
              <a:t>jämförelse</a:t>
            </a:r>
            <a:r>
              <a:rPr lang="en-US" dirty="0" smtClean="0"/>
              <a:t> med </a:t>
            </a:r>
            <a:r>
              <a:rPr lang="en-US" dirty="0" err="1" smtClean="0"/>
              <a:t>andra</a:t>
            </a:r>
            <a:r>
              <a:rPr lang="en-US" dirty="0" smtClean="0"/>
              <a:t>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resultat</a:t>
            </a:r>
            <a:r>
              <a:rPr lang="en-US" dirty="0" smtClean="0"/>
              <a:t> </a:t>
            </a:r>
            <a:r>
              <a:rPr lang="en-US" dirty="0" err="1" smtClean="0"/>
              <a:t>kopplade</a:t>
            </a:r>
            <a:r>
              <a:rPr lang="en-US" dirty="0" smtClean="0"/>
              <a:t> till </a:t>
            </a:r>
            <a:r>
              <a:rPr lang="en-US" dirty="0" err="1" smtClean="0"/>
              <a:t>valda</a:t>
            </a:r>
            <a:r>
              <a:rPr lang="en-US" dirty="0" smtClean="0"/>
              <a:t> </a:t>
            </a:r>
            <a:r>
              <a:rPr lang="en-US" dirty="0" err="1" smtClean="0"/>
              <a:t>angreppssätt</a:t>
            </a: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sv-SE" dirty="0" smtClean="0"/>
              <a:t>Förbättringsarbetet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4000" b="1" dirty="0" smtClean="0"/>
              <a:t/>
            </a:r>
            <a:br>
              <a:rPr lang="sv-SE" sz="4000" b="1" dirty="0" smtClean="0"/>
            </a:br>
            <a:r>
              <a:rPr lang="sv-SE" sz="4000" b="1" dirty="0" smtClean="0"/>
              <a:t>5. Slutsatser och framtida utmaningar</a:t>
            </a:r>
            <a:r>
              <a:rPr lang="sv-SE" sz="4400" b="1" dirty="0" smtClean="0"/>
              <a:t/>
            </a:r>
            <a:br>
              <a:rPr lang="sv-SE" sz="4400" b="1" dirty="0" smtClean="0"/>
            </a:br>
            <a:endParaRPr lang="sv-SE" sz="4400" dirty="0" smtClean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285852" y="2214554"/>
            <a:ext cx="7430429" cy="3929090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None/>
            </a:pPr>
            <a:r>
              <a:rPr lang="sv-S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Arbete med </a:t>
            </a:r>
            <a:r>
              <a:rPr lang="sv-SE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EFQM-modellen</a:t>
            </a:r>
            <a:r>
              <a:rPr lang="sv-S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har satt fokus på</a:t>
            </a:r>
          </a:p>
          <a:p>
            <a:pPr marL="457200" indent="-457200">
              <a:buAutoNum type="arabicPeriod"/>
            </a:pPr>
            <a:r>
              <a:rPr lang="sv-SE" dirty="0" smtClean="0"/>
              <a:t>Förbättringsområden</a:t>
            </a:r>
          </a:p>
          <a:p>
            <a:pPr marL="457200" indent="-457200">
              <a:buAutoNum type="arabicPeriod"/>
            </a:pPr>
            <a:r>
              <a:rPr lang="sv-SE" dirty="0" smtClean="0"/>
              <a:t>Prioriteringar</a:t>
            </a:r>
          </a:p>
          <a:p>
            <a:pPr marL="457200" indent="-457200">
              <a:buAutoNum type="arabicPeriod"/>
            </a:pPr>
            <a:r>
              <a:rPr lang="sv-SE" dirty="0" smtClean="0"/>
              <a:t>Hur allt hänger ihop - Verksamhetsbeskrivning</a:t>
            </a:r>
          </a:p>
          <a:p>
            <a:pPr marL="457200" indent="-457200">
              <a:buAutoNum type="arabicPeriod"/>
            </a:pPr>
            <a:r>
              <a:rPr lang="sv-SE" dirty="0" smtClean="0"/>
              <a:t>Extern utvärdering SIQ med återföringsrapport</a:t>
            </a:r>
          </a:p>
          <a:p>
            <a:pPr marL="457200" indent="-457200">
              <a:buAutoNum type="arabicPeriod"/>
            </a:pPr>
            <a:r>
              <a:rPr lang="sv-SE" dirty="0" smtClean="0"/>
              <a:t>Andra faktorer har också bidragit, t ex </a:t>
            </a:r>
            <a:r>
              <a:rPr lang="sv-SE" dirty="0" err="1" smtClean="0"/>
              <a:t>Riksrevisionens</a:t>
            </a:r>
            <a:r>
              <a:rPr lang="sv-SE" dirty="0" smtClean="0"/>
              <a:t> rapport</a:t>
            </a:r>
            <a:r>
              <a:rPr lang="sv-SE" dirty="0" smtClean="0">
                <a:solidFill>
                  <a:srgbClr val="FF0000"/>
                </a:solidFill>
              </a:rPr>
              <a:t>	</a:t>
            </a:r>
          </a:p>
          <a:p>
            <a:pPr marL="457200" indent="-457200">
              <a:buNone/>
            </a:pPr>
            <a:r>
              <a:rPr lang="sv-SE" dirty="0" smtClean="0"/>
              <a:t>		</a:t>
            </a:r>
            <a:endParaRPr lang="sv-SE" dirty="0" smtClean="0">
              <a:solidFill>
                <a:schemeClr val="accent1"/>
              </a:solidFill>
            </a:endParaRPr>
          </a:p>
          <a:p>
            <a:pPr marL="457200" indent="-457200">
              <a:buNone/>
            </a:pPr>
            <a:r>
              <a:rPr lang="sv-S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Bidragit till ökad organisationskvalitet genom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Riskhantering 12 produkter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Översyn IT-verksamheten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Kundmätningar – 30 stora kunder</a:t>
            </a:r>
          </a:p>
          <a:p>
            <a:pPr marL="457200" indent="-457200">
              <a:buFont typeface="+mj-lt"/>
              <a:buAutoNum type="arabicPeriod"/>
            </a:pPr>
            <a:endParaRPr lang="sv-SE" dirty="0" smtClean="0"/>
          </a:p>
          <a:p>
            <a:pPr marL="457200" indent="-457200">
              <a:buFont typeface="+mj-lt"/>
              <a:buAutoNum type="arabicPeriod"/>
            </a:pPr>
            <a:endParaRPr lang="sv-SE" dirty="0" smtClean="0">
              <a:solidFill>
                <a:srgbClr val="FFC000"/>
              </a:solidFill>
            </a:endParaRPr>
          </a:p>
          <a:p>
            <a:pPr marL="457200" indent="-45720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1. Perspektiv på kvalitet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v-SE" sz="3600" dirty="0" smtClean="0"/>
              <a:t>Produktkvalitet</a:t>
            </a:r>
          </a:p>
          <a:p>
            <a:r>
              <a:rPr lang="sv-SE" sz="3200" dirty="0" smtClean="0"/>
              <a:t>Innehåll </a:t>
            </a:r>
          </a:p>
          <a:p>
            <a:r>
              <a:rPr lang="sv-SE" sz="3200" dirty="0" smtClean="0"/>
              <a:t>Tillförlitlighet </a:t>
            </a:r>
          </a:p>
          <a:p>
            <a:r>
              <a:rPr lang="sv-SE" sz="3200" dirty="0" smtClean="0"/>
              <a:t>Aktualitet </a:t>
            </a:r>
          </a:p>
          <a:p>
            <a:r>
              <a:rPr lang="sv-SE" sz="3200" dirty="0" smtClean="0"/>
              <a:t>Jämförbarhet och samanvändbarhet</a:t>
            </a:r>
          </a:p>
          <a:p>
            <a:r>
              <a:rPr lang="sv-SE" sz="3200" dirty="0" smtClean="0"/>
              <a:t>Tillgänglighet och förståelighet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4000" b="1" dirty="0" smtClean="0"/>
              <a:t/>
            </a:r>
            <a:br>
              <a:rPr lang="sv-SE" sz="4000" b="1" dirty="0" smtClean="0"/>
            </a:br>
            <a:r>
              <a:rPr lang="sv-SE" sz="4000" b="1" dirty="0" smtClean="0"/>
              <a:t>5. Slutsatser och framtida utmaningar (forts.)</a:t>
            </a:r>
            <a:r>
              <a:rPr lang="sv-SE" sz="4400" b="1" dirty="0" smtClean="0"/>
              <a:t/>
            </a:r>
            <a:br>
              <a:rPr lang="sv-SE" sz="4400" b="1" dirty="0" smtClean="0"/>
            </a:br>
            <a:endParaRPr lang="sv-SE" sz="4400" dirty="0" smtClean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285852" y="2214554"/>
            <a:ext cx="7430429" cy="3929090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None/>
            </a:pPr>
            <a:r>
              <a:rPr lang="sv-SE" dirty="0" smtClean="0"/>
              <a:t>1. Processorganisation			</a:t>
            </a:r>
            <a:endParaRPr lang="sv-SE" dirty="0" smtClean="0">
              <a:solidFill>
                <a:srgbClr val="FF0000"/>
              </a:solidFill>
            </a:endParaRPr>
          </a:p>
          <a:p>
            <a:pPr marL="457200" indent="-457200">
              <a:buNone/>
            </a:pPr>
            <a:r>
              <a:rPr lang="sv-SE" dirty="0" smtClean="0"/>
              <a:t>2. Ett centralt verksamhetsstöd			</a:t>
            </a:r>
          </a:p>
          <a:p>
            <a:pPr marL="457200" indent="-457200">
              <a:buNone/>
            </a:pPr>
            <a:r>
              <a:rPr lang="sv-SE" dirty="0" smtClean="0"/>
              <a:t>3. Arbetet med ISO 20252</a:t>
            </a:r>
            <a:r>
              <a:rPr lang="sv-SE" dirty="0" smtClean="0">
                <a:solidFill>
                  <a:srgbClr val="FF0000"/>
                </a:solidFill>
              </a:rPr>
              <a:t>	</a:t>
            </a:r>
          </a:p>
          <a:p>
            <a:pPr marL="457200" indent="-457200">
              <a:buNone/>
            </a:pPr>
            <a:r>
              <a:rPr lang="sv-SE" dirty="0" smtClean="0"/>
              <a:t>4. Kvalitetsrevisioner				</a:t>
            </a:r>
            <a:endParaRPr lang="sv-SE" dirty="0" smtClean="0">
              <a:solidFill>
                <a:srgbClr val="FF0000"/>
              </a:solidFill>
            </a:endParaRPr>
          </a:p>
          <a:p>
            <a:pPr marL="457200" indent="-457200">
              <a:buNone/>
            </a:pPr>
            <a:r>
              <a:rPr lang="sv-SE" dirty="0" smtClean="0"/>
              <a:t>		</a:t>
            </a:r>
            <a:endParaRPr lang="sv-SE" dirty="0" smtClean="0">
              <a:solidFill>
                <a:schemeClr val="accent1"/>
              </a:solidFill>
            </a:endParaRPr>
          </a:p>
          <a:p>
            <a:pPr marL="457200" indent="-457200">
              <a:buNone/>
            </a:pPr>
            <a:r>
              <a:rPr lang="sv-S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Har satt fokus på processkvalitet och gemensamma verktyg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Kvalitetssäkring av Konsumentprisindex och Nationalräkenskaperna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Granskning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Kodning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Röjande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Variansskattningar 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Uppföljning</a:t>
            </a:r>
          </a:p>
          <a:p>
            <a:pPr marL="457200" indent="-457200">
              <a:buNone/>
            </a:pPr>
            <a:endParaRPr lang="sv-SE" dirty="0" smtClean="0"/>
          </a:p>
          <a:p>
            <a:pPr marL="457200" indent="-457200">
              <a:buFont typeface="+mj-lt"/>
              <a:buAutoNum type="arabicPeriod"/>
            </a:pPr>
            <a:endParaRPr lang="sv-SE" dirty="0" smtClean="0">
              <a:solidFill>
                <a:srgbClr val="FFC000"/>
              </a:solidFill>
            </a:endParaRPr>
          </a:p>
          <a:p>
            <a:pPr marL="457200" indent="-45720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Benchmarking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sv-SE" b="1" dirty="0" smtClean="0"/>
              <a:t>Riskhantering – exempel ONS</a:t>
            </a:r>
            <a:endParaRPr lang="sv-SE" sz="2400" b="1" dirty="0" smtClean="0"/>
          </a:p>
          <a:p>
            <a:pPr>
              <a:lnSpc>
                <a:spcPct val="90000"/>
              </a:lnSpc>
            </a:pPr>
            <a:r>
              <a:rPr lang="sv-SE" sz="2400" dirty="0" smtClean="0"/>
              <a:t>Risker är en stående punkt på avdelningsdirektioner en gång per månad</a:t>
            </a:r>
          </a:p>
          <a:p>
            <a:pPr>
              <a:lnSpc>
                <a:spcPct val="90000"/>
              </a:lnSpc>
            </a:pPr>
            <a:r>
              <a:rPr lang="sv-SE" sz="2400" dirty="0" smtClean="0"/>
              <a:t>Alla chefer har fått en utbildning på ca 3 timmar i att tillämpa metoden</a:t>
            </a:r>
          </a:p>
          <a:p>
            <a:pPr>
              <a:lnSpc>
                <a:spcPct val="90000"/>
              </a:lnSpc>
            </a:pPr>
            <a:r>
              <a:rPr lang="sv-SE" sz="2400" dirty="0" smtClean="0"/>
              <a:t>För varje nytt arbete görs en bedömning av sannolikheten för att risk inträffar och effekten om den inträffar. En ansvarig utses för att hantera risken som identifierats. </a:t>
            </a:r>
          </a:p>
          <a:p>
            <a:pPr>
              <a:lnSpc>
                <a:spcPct val="90000"/>
              </a:lnSpc>
            </a:pPr>
            <a:r>
              <a:rPr lang="sv-SE" sz="2400" dirty="0" smtClean="0"/>
              <a:t>Högriskområden (24-30 poäng av max 30) går automatisk till GD och följs upp av GD.</a:t>
            </a:r>
          </a:p>
          <a:p>
            <a:pPr>
              <a:lnSpc>
                <a:spcPct val="90000"/>
              </a:lnSpc>
            </a:pPr>
            <a:endParaRPr lang="sv-SE" sz="2400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Förbättringsarbetet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256370" y="1600200"/>
            <a:ext cx="7708118" cy="4525963"/>
          </a:xfrm>
        </p:spPr>
        <p:txBody>
          <a:bodyPr/>
          <a:lstStyle/>
          <a:p>
            <a:r>
              <a:rPr lang="sv-SE" b="1" dirty="0" smtClean="0"/>
              <a:t>DMAIC i Six Sigma</a:t>
            </a:r>
          </a:p>
          <a:p>
            <a:pPr>
              <a:buNone/>
            </a:pPr>
            <a:r>
              <a:rPr lang="sv-SE" dirty="0" smtClean="0"/>
              <a:t>Definiera	Mät	  Analysera	   Inför	      Kontrollera					</a:t>
            </a:r>
          </a:p>
          <a:p>
            <a:r>
              <a:rPr lang="sv-SE" b="1" dirty="0" smtClean="0"/>
              <a:t>Vår plan</a:t>
            </a:r>
          </a:p>
          <a:p>
            <a:pPr>
              <a:buNone/>
            </a:pPr>
            <a:r>
              <a:rPr lang="sv-SE" dirty="0" smtClean="0"/>
              <a:t>	Starta små förbättringsprojekt på några enheter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  <p:sp>
        <p:nvSpPr>
          <p:cNvPr id="5" name="Höger 4"/>
          <p:cNvSpPr/>
          <p:nvPr/>
        </p:nvSpPr>
        <p:spPr>
          <a:xfrm>
            <a:off x="2627784" y="2132856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Höger 5"/>
          <p:cNvSpPr/>
          <p:nvPr/>
        </p:nvSpPr>
        <p:spPr>
          <a:xfrm>
            <a:off x="3707904" y="2132856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Höger 6"/>
          <p:cNvSpPr/>
          <p:nvPr/>
        </p:nvSpPr>
        <p:spPr>
          <a:xfrm>
            <a:off x="5580112" y="2132856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Höger 7"/>
          <p:cNvSpPr/>
          <p:nvPr/>
        </p:nvSpPr>
        <p:spPr>
          <a:xfrm>
            <a:off x="6804248" y="2132856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15616" y="378212"/>
            <a:ext cx="7704856" cy="1143000"/>
          </a:xfrm>
        </p:spPr>
        <p:txBody>
          <a:bodyPr>
            <a:normAutofit fontScale="90000"/>
          </a:bodyPr>
          <a:lstStyle/>
          <a:p>
            <a:r>
              <a:rPr lang="sv-SE" sz="4000" b="1" dirty="0" smtClean="0"/>
              <a:t/>
            </a:r>
            <a:br>
              <a:rPr lang="sv-SE" sz="4000" b="1" dirty="0" smtClean="0"/>
            </a:br>
            <a:r>
              <a:rPr lang="sv-SE" sz="4000" b="1" dirty="0" smtClean="0"/>
              <a:t>Vad krävs för att nå 450 poäng?</a:t>
            </a:r>
            <a:r>
              <a:rPr lang="sv-SE" sz="4400" b="1" dirty="0" smtClean="0"/>
              <a:t/>
            </a:r>
            <a:br>
              <a:rPr lang="sv-SE" sz="4400" b="1" dirty="0" smtClean="0"/>
            </a:br>
            <a:endParaRPr lang="sv-SE" sz="4400" dirty="0" smtClean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285852" y="2214554"/>
            <a:ext cx="7430429" cy="392909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sv-SE" dirty="0" smtClean="0"/>
              <a:t>Öka ledningens engagemang			</a:t>
            </a:r>
            <a:endParaRPr lang="sv-SE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Fastställ processtruktur och utse processansvariga 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Engagera många medarbetare i förbättringsarbetet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Ta fram strategi för kompetensutveckling </a:t>
            </a:r>
            <a:endParaRPr lang="sv-SE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Utvärdera beslutade arbetssätt utifrån målbild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Prioritera utifrån målbilden</a:t>
            </a:r>
          </a:p>
          <a:p>
            <a:pPr marL="457200" indent="-457200">
              <a:buNone/>
            </a:pPr>
            <a:r>
              <a:rPr lang="sv-SE" dirty="0" smtClean="0"/>
              <a:t>				</a:t>
            </a:r>
            <a:endParaRPr lang="sv-SE" dirty="0" smtClean="0">
              <a:solidFill>
                <a:srgbClr val="FF0000"/>
              </a:solidFill>
            </a:endParaRPr>
          </a:p>
          <a:p>
            <a:pPr marL="457200" indent="-457200">
              <a:buNone/>
            </a:pPr>
            <a:r>
              <a:rPr lang="sv-SE" dirty="0" smtClean="0"/>
              <a:t>		</a:t>
            </a:r>
            <a:endParaRPr lang="sv-SE" dirty="0" smtClean="0">
              <a:solidFill>
                <a:schemeClr val="accent1"/>
              </a:solidFill>
            </a:endParaRPr>
          </a:p>
          <a:p>
            <a:pPr marL="457200" indent="-457200">
              <a:buNone/>
            </a:pPr>
            <a:endParaRPr lang="sv-SE" dirty="0" smtClean="0"/>
          </a:p>
          <a:p>
            <a:pPr marL="457200" indent="-457200">
              <a:buFont typeface="+mj-lt"/>
              <a:buAutoNum type="arabicPeriod"/>
            </a:pPr>
            <a:endParaRPr lang="sv-SE" dirty="0" smtClean="0">
              <a:solidFill>
                <a:srgbClr val="FFC000"/>
              </a:solidFill>
            </a:endParaRPr>
          </a:p>
          <a:p>
            <a:pPr marL="457200" indent="-45720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85852" y="357166"/>
            <a:ext cx="7430429" cy="1143000"/>
          </a:xfrm>
        </p:spPr>
        <p:txBody>
          <a:bodyPr>
            <a:normAutofit fontScale="90000"/>
          </a:bodyPr>
          <a:lstStyle/>
          <a:p>
            <a:r>
              <a:rPr lang="sv-SE" sz="4000" b="1" dirty="0" smtClean="0"/>
              <a:t>Några råd från en av USK-vinnarna 2010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hangingPunct="0"/>
            <a:r>
              <a:rPr lang="sv-SE" dirty="0" smtClean="0"/>
              <a:t>Medarbetare vill se att det händer något, börja därför åtgärda enkla saker. </a:t>
            </a:r>
          </a:p>
          <a:p>
            <a:pPr lvl="0" hangingPunct="0"/>
            <a:r>
              <a:rPr lang="sv-SE" dirty="0" smtClean="0"/>
              <a:t>Omvärldsbevaka mycket.</a:t>
            </a:r>
          </a:p>
          <a:p>
            <a:pPr lvl="0" hangingPunct="0"/>
            <a:r>
              <a:rPr lang="sv-SE" dirty="0" smtClean="0"/>
              <a:t>”Jobba med det lag du har”. Framgångsrika organisationer har låg personalomsättning. </a:t>
            </a:r>
          </a:p>
          <a:p>
            <a:pPr lvl="0" hangingPunct="0"/>
            <a:r>
              <a:rPr lang="sv-SE" dirty="0" smtClean="0"/>
              <a:t>Det måste vara extremt tydligt vem som ansvarar för vad.</a:t>
            </a:r>
          </a:p>
          <a:p>
            <a:pPr lvl="0" hangingPunct="0"/>
            <a:endParaRPr lang="sv-SE" dirty="0" smtClean="0"/>
          </a:p>
          <a:p>
            <a:pPr lvl="0" hangingPunct="0">
              <a:buNone/>
            </a:pPr>
            <a:r>
              <a:rPr lang="sv-S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HSB Östergötland (bostadskooperation) 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 algn="ctr">
              <a:buNone/>
            </a:pPr>
            <a:r>
              <a:rPr lang="sv-SE" sz="4000" b="1" dirty="0" smtClean="0"/>
              <a:t>Tack !</a:t>
            </a:r>
          </a:p>
          <a:p>
            <a:pPr algn="ctr">
              <a:buNone/>
            </a:pPr>
            <a:endParaRPr lang="sv-SE" b="1" dirty="0" smtClean="0"/>
          </a:p>
          <a:p>
            <a:pPr algn="ctr">
              <a:buNone/>
            </a:pPr>
            <a:endParaRPr lang="sv-SE" b="1" dirty="0" smtClean="0"/>
          </a:p>
          <a:p>
            <a:pPr algn="ctr">
              <a:buNone/>
            </a:pPr>
            <a:r>
              <a:rPr lang="sv-SE" dirty="0" smtClean="0"/>
              <a:t>Åke Pettersson</a:t>
            </a:r>
          </a:p>
          <a:p>
            <a:pPr algn="ctr">
              <a:buNone/>
            </a:pPr>
            <a:r>
              <a:rPr lang="sv-SE" dirty="0" smtClean="0"/>
              <a:t>Utvecklingsavdelningen</a:t>
            </a:r>
          </a:p>
          <a:p>
            <a:pPr algn="ctr">
              <a:buNone/>
            </a:pPr>
            <a:r>
              <a:rPr lang="sv-SE" dirty="0" err="1" smtClean="0"/>
              <a:t>ake.pettersson@scb.se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Processkvalitet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Standardisering</a:t>
            </a:r>
          </a:p>
          <a:p>
            <a:r>
              <a:rPr lang="sv-SE" sz="3200" dirty="0" smtClean="0"/>
              <a:t>Gemensamma verktyg</a:t>
            </a:r>
          </a:p>
          <a:p>
            <a:r>
              <a:rPr lang="sv-SE" sz="3200" dirty="0" smtClean="0"/>
              <a:t>Processdata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Organisationskvalitet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Ledarskap</a:t>
            </a:r>
          </a:p>
          <a:p>
            <a:r>
              <a:rPr lang="sv-SE" sz="3200" dirty="0" smtClean="0"/>
              <a:t>Strategier</a:t>
            </a:r>
          </a:p>
          <a:p>
            <a:r>
              <a:rPr lang="sv-SE" sz="3200" dirty="0" smtClean="0"/>
              <a:t>Kompetens</a:t>
            </a:r>
          </a:p>
          <a:p>
            <a:r>
              <a:rPr lang="sv-SE" sz="3200" dirty="0" smtClean="0"/>
              <a:t>Extern utvärdering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Code of Practice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v-SE" b="1" dirty="0" smtClean="0"/>
              <a:t>Den institutionella miljön</a:t>
            </a:r>
          </a:p>
          <a:p>
            <a:r>
              <a:rPr lang="sv-SE" dirty="0" smtClean="0"/>
              <a:t>Yrkesmässigt oberoende</a:t>
            </a:r>
          </a:p>
          <a:p>
            <a:r>
              <a:rPr lang="sv-SE" dirty="0" smtClean="0"/>
              <a:t>Mandat för uppgiftsinsamling</a:t>
            </a:r>
          </a:p>
          <a:p>
            <a:r>
              <a:rPr lang="sv-SE" dirty="0" smtClean="0"/>
              <a:t>Resursernas tillräcklighet </a:t>
            </a:r>
          </a:p>
          <a:p>
            <a:r>
              <a:rPr lang="sv-SE" dirty="0" smtClean="0"/>
              <a:t>Kvalitetsåtagande</a:t>
            </a:r>
          </a:p>
          <a:p>
            <a:r>
              <a:rPr lang="sv-SE" dirty="0" smtClean="0"/>
              <a:t>Statistisk sekretess</a:t>
            </a:r>
          </a:p>
          <a:p>
            <a:r>
              <a:rPr lang="sv-SE" dirty="0" smtClean="0"/>
              <a:t>Opartiskhet och objektivitet </a:t>
            </a:r>
          </a:p>
          <a:p>
            <a:pPr>
              <a:buNone/>
            </a:pPr>
            <a:endParaRPr lang="sv-SE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sv-S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Principerna 1 - 6 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Code</a:t>
            </a:r>
            <a:r>
              <a:rPr lang="sv-SE" dirty="0" smtClean="0"/>
              <a:t> of </a:t>
            </a:r>
            <a:r>
              <a:rPr lang="sv-SE" dirty="0" err="1" smtClean="0"/>
              <a:t>Practice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v-SE" b="1" dirty="0" smtClean="0"/>
              <a:t>Statistiska processer     	</a:t>
            </a:r>
            <a:r>
              <a:rPr lang="sv-SE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Principerna 7 - 10</a:t>
            </a:r>
          </a:p>
          <a:p>
            <a:r>
              <a:rPr lang="sv-SE" dirty="0" smtClean="0"/>
              <a:t>Sunda metoder</a:t>
            </a:r>
          </a:p>
          <a:p>
            <a:r>
              <a:rPr lang="sv-SE" dirty="0" smtClean="0"/>
              <a:t>Lämpliga statistiska förfaranden</a:t>
            </a:r>
          </a:p>
          <a:p>
            <a:r>
              <a:rPr lang="sv-SE" dirty="0" smtClean="0"/>
              <a:t>En rimlig rapporteringsbörda</a:t>
            </a:r>
          </a:p>
          <a:p>
            <a:r>
              <a:rPr lang="sv-SE" dirty="0" smtClean="0"/>
              <a:t>Kostnadseffektivitet </a:t>
            </a:r>
          </a:p>
          <a:p>
            <a:pPr>
              <a:buNone/>
            </a:pPr>
            <a:r>
              <a:rPr lang="sv-SE" b="1" dirty="0" smtClean="0"/>
              <a:t>Statistiska produkter	</a:t>
            </a:r>
            <a:r>
              <a:rPr lang="sv-S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sv-SE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Principerna 11 - 15</a:t>
            </a:r>
            <a:endParaRPr lang="sv-SE" sz="2000" b="1" dirty="0" smtClean="0"/>
          </a:p>
          <a:p>
            <a:r>
              <a:rPr lang="sv-SE" dirty="0" smtClean="0"/>
              <a:t>Relevans</a:t>
            </a:r>
          </a:p>
          <a:p>
            <a:r>
              <a:rPr lang="sv-SE" dirty="0" smtClean="0"/>
              <a:t>Tillförlitlighet</a:t>
            </a:r>
          </a:p>
          <a:p>
            <a:r>
              <a:rPr lang="sv-SE" dirty="0" smtClean="0"/>
              <a:t>Aktualitet och punktlighet</a:t>
            </a:r>
          </a:p>
          <a:p>
            <a:r>
              <a:rPr lang="sv-SE" dirty="0" smtClean="0"/>
              <a:t>Samanvändbarhet och jämförbarhet</a:t>
            </a:r>
          </a:p>
          <a:p>
            <a:r>
              <a:rPr lang="sv-SE" dirty="0" smtClean="0"/>
              <a:t>Tillgänglighet och tydlighet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400" dirty="0" smtClean="0"/>
              <a:t>2. Kvalitetsstyrning vid SCB</a:t>
            </a:r>
            <a:endParaRPr lang="sv-SE" sz="44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sz="3400" dirty="0" smtClean="0"/>
              <a:t>TQM 1990-talet</a:t>
            </a:r>
          </a:p>
          <a:p>
            <a:r>
              <a:rPr lang="sv-SE" sz="3400" dirty="0" smtClean="0"/>
              <a:t>Genomlysningar (</a:t>
            </a:r>
            <a:r>
              <a:rPr lang="sv-SE" sz="3400" dirty="0" err="1" smtClean="0"/>
              <a:t>Audits</a:t>
            </a:r>
            <a:r>
              <a:rPr lang="sv-SE" sz="3400" dirty="0" smtClean="0"/>
              <a:t>) 2004-2006</a:t>
            </a:r>
          </a:p>
          <a:p>
            <a:r>
              <a:rPr lang="sv-SE" sz="3400" dirty="0" err="1" smtClean="0"/>
              <a:t>Lotta-projekt</a:t>
            </a:r>
            <a:r>
              <a:rPr lang="sv-SE" sz="3400" dirty="0" smtClean="0"/>
              <a:t> 2006-2007</a:t>
            </a:r>
          </a:p>
          <a:p>
            <a:r>
              <a:rPr lang="sv-SE" sz="3400" dirty="0" smtClean="0"/>
              <a:t>EFQM-modellen </a:t>
            </a:r>
          </a:p>
          <a:p>
            <a:r>
              <a:rPr lang="sv-SE" sz="3400" dirty="0" smtClean="0"/>
              <a:t>ISO 20252 med extern certifiering</a:t>
            </a:r>
          </a:p>
          <a:p>
            <a:r>
              <a:rPr lang="sv-SE" sz="3400" dirty="0" smtClean="0"/>
              <a:t>Kvalitetsfunktion inrättades 2008</a:t>
            </a:r>
          </a:p>
          <a:p>
            <a:r>
              <a:rPr lang="sv-SE" sz="3400" dirty="0" smtClean="0"/>
              <a:t>12 kvalitetscoacher från 2009</a:t>
            </a:r>
          </a:p>
          <a:p>
            <a:r>
              <a:rPr lang="sv-SE" sz="3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Förbättringsarbete enligt Six Sigma</a:t>
            </a:r>
          </a:p>
          <a:p>
            <a:r>
              <a:rPr lang="sv-SE" sz="3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Kvalitetsrevisioner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2010-06-30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ISO </a:t>
            </a:r>
            <a:r>
              <a:rPr lang="sv-SE" sz="3200" dirty="0" smtClean="0"/>
              <a:t>20252 </a:t>
            </a:r>
            <a:r>
              <a:rPr lang="sv-SE" sz="3200" dirty="0"/>
              <a:t>för marknads-, opinions- och samhällsundersökningar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700808"/>
            <a:ext cx="7772400" cy="4968280"/>
          </a:xfrm>
        </p:spPr>
        <p:txBody>
          <a:bodyPr/>
          <a:lstStyle/>
          <a:p>
            <a:r>
              <a:rPr lang="sv-SE" sz="2400" dirty="0"/>
              <a:t>Krav på viktiga delar i statistikproduktionen</a:t>
            </a:r>
          </a:p>
          <a:p>
            <a:r>
              <a:rPr lang="sv-SE" sz="2400" dirty="0"/>
              <a:t>Kommunikation med kunder underlättas</a:t>
            </a:r>
          </a:p>
          <a:p>
            <a:r>
              <a:rPr lang="sv-SE" sz="2400" dirty="0"/>
              <a:t>Standarden talar om vad som ska </a:t>
            </a:r>
            <a:r>
              <a:rPr lang="sv-SE" sz="2400" dirty="0" smtClean="0"/>
              <a:t>göras, </a:t>
            </a:r>
            <a:r>
              <a:rPr lang="sv-SE" sz="2400" dirty="0"/>
              <a:t>inte </a:t>
            </a:r>
            <a:r>
              <a:rPr lang="sv-SE" sz="2400" dirty="0" smtClean="0"/>
              <a:t>hur</a:t>
            </a:r>
            <a:endParaRPr lang="sv-SE" sz="1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3356992"/>
            <a:ext cx="4870894" cy="2993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CB-Mall 2010">
  <a:themeElements>
    <a:clrScheme name="Temafärger-SCB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AA50F"/>
      </a:accent1>
      <a:accent2>
        <a:srgbClr val="9A9A9A"/>
      </a:accent2>
      <a:accent3>
        <a:srgbClr val="F0F0F0"/>
      </a:accent3>
      <a:accent4>
        <a:srgbClr val="0493AC"/>
      </a:accent4>
      <a:accent5>
        <a:srgbClr val="9AB23B"/>
      </a:accent5>
      <a:accent6>
        <a:srgbClr val="71277A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200" dirty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SCB-Mall 2010</Template>
  <TotalTime>1412</TotalTime>
  <Words>1524</Words>
  <Application>Microsoft Office PowerPoint</Application>
  <PresentationFormat>Bildspel på skärmen (4:3)</PresentationFormat>
  <Paragraphs>454</Paragraphs>
  <Slides>35</Slides>
  <Notes>25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35</vt:i4>
      </vt:variant>
    </vt:vector>
  </HeadingPairs>
  <TitlesOfParts>
    <vt:vector size="37" baseType="lpstr">
      <vt:lpstr>SCB-Mall 2010</vt:lpstr>
      <vt:lpstr>Kalkylblad</vt:lpstr>
      <vt:lpstr>Verksamhetsutveckling med helhetssyn – EFQM-modellen som strategiskt verktyg </vt:lpstr>
      <vt:lpstr>Innehåll</vt:lpstr>
      <vt:lpstr>1. Perspektiv på kvalitet</vt:lpstr>
      <vt:lpstr>Processkvalitet</vt:lpstr>
      <vt:lpstr>Organisationskvalitet</vt:lpstr>
      <vt:lpstr>Code of Practice</vt:lpstr>
      <vt:lpstr>Code of Practice</vt:lpstr>
      <vt:lpstr>2. Kvalitetsstyrning vid SCB</vt:lpstr>
      <vt:lpstr>ISO 20252 för marknads-, opinions- och samhällsundersökningar</vt:lpstr>
      <vt:lpstr>3. Business Excellence modeller</vt:lpstr>
      <vt:lpstr>EFQM Modellen</vt:lpstr>
      <vt:lpstr>Grundläggande värderingar </vt:lpstr>
      <vt:lpstr>EFQM Model 2010</vt:lpstr>
      <vt:lpstr>Utvärdering - RADAR</vt:lpstr>
      <vt:lpstr>RADAR</vt:lpstr>
      <vt:lpstr>4. Tillämpning av EFQM-modellen vid SCB</vt:lpstr>
      <vt:lpstr>Framgångsfaktorer</vt:lpstr>
      <vt:lpstr>Prioritering av förbättringsområden</vt:lpstr>
      <vt:lpstr>Prioritering av förbättringsområden</vt:lpstr>
      <vt:lpstr>Syfte med verksamhetsbeskrivningen</vt:lpstr>
      <vt:lpstr>Hur hänger det ihop - angreppssätt</vt:lpstr>
      <vt:lpstr>Hur hänger det ihop - resultat</vt:lpstr>
      <vt:lpstr>Röd tråd – kundorientering</vt:lpstr>
      <vt:lpstr>Exempel Resultat</vt:lpstr>
      <vt:lpstr>Kriterium 6</vt:lpstr>
      <vt:lpstr>Områden med förbättrings-potential i NKI-undersökningen</vt:lpstr>
      <vt:lpstr>Jämför med andra</vt:lpstr>
      <vt:lpstr>Återföringsrapporten</vt:lpstr>
      <vt:lpstr> 5. Slutsatser och framtida utmaningar </vt:lpstr>
      <vt:lpstr> 5. Slutsatser och framtida utmaningar (forts.) </vt:lpstr>
      <vt:lpstr>Benchmarking</vt:lpstr>
      <vt:lpstr>Förbättringsarbetet</vt:lpstr>
      <vt:lpstr> Vad krävs för att nå 450 poäng? </vt:lpstr>
      <vt:lpstr>Några råd från en av USK-vinnarna 2010</vt:lpstr>
      <vt:lpstr>Bild 35</vt:lpstr>
    </vt:vector>
  </TitlesOfParts>
  <Company>SCB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scbakpe</dc:creator>
  <cp:lastModifiedBy>scbakpe</cp:lastModifiedBy>
  <cp:revision>158</cp:revision>
  <dcterms:created xsi:type="dcterms:W3CDTF">2010-05-26T06:32:26Z</dcterms:created>
  <dcterms:modified xsi:type="dcterms:W3CDTF">2010-08-09T08:47:53Z</dcterms:modified>
</cp:coreProperties>
</file>