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Default Extension="gif" ContentType="image/gif"/>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8"/>
  </p:notesMasterIdLst>
  <p:handoutMasterIdLst>
    <p:handoutMasterId r:id="rId29"/>
  </p:handoutMasterIdLst>
  <p:sldIdLst>
    <p:sldId id="286" r:id="rId2"/>
    <p:sldId id="277" r:id="rId3"/>
    <p:sldId id="278" r:id="rId4"/>
    <p:sldId id="280" r:id="rId5"/>
    <p:sldId id="279" r:id="rId6"/>
    <p:sldId id="282" r:id="rId7"/>
    <p:sldId id="281" r:id="rId8"/>
    <p:sldId id="287" r:id="rId9"/>
    <p:sldId id="284" r:id="rId10"/>
    <p:sldId id="285" r:id="rId11"/>
    <p:sldId id="288" r:id="rId12"/>
    <p:sldId id="289" r:id="rId13"/>
    <p:sldId id="290" r:id="rId14"/>
    <p:sldId id="291" r:id="rId15"/>
    <p:sldId id="299" r:id="rId16"/>
    <p:sldId id="292" r:id="rId17"/>
    <p:sldId id="293" r:id="rId18"/>
    <p:sldId id="294" r:id="rId19"/>
    <p:sldId id="300" r:id="rId20"/>
    <p:sldId id="301" r:id="rId21"/>
    <p:sldId id="302" r:id="rId22"/>
    <p:sldId id="303" r:id="rId23"/>
    <p:sldId id="304" r:id="rId24"/>
    <p:sldId id="295" r:id="rId25"/>
    <p:sldId id="296" r:id="rId26"/>
    <p:sldId id="297" r:id="rId27"/>
  </p:sldIdLst>
  <p:sldSz cx="9906000" cy="6858000" type="A4"/>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 initials="MSOffice"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2161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775" autoAdjust="0"/>
  </p:normalViewPr>
  <p:slideViewPr>
    <p:cSldViewPr>
      <p:cViewPr>
        <p:scale>
          <a:sx n="100" d="100"/>
          <a:sy n="100" d="100"/>
        </p:scale>
        <p:origin x="-72" y="-132"/>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sv-SE" dirty="0"/>
          </a:p>
        </p:txBody>
      </p:sp>
      <p:sp>
        <p:nvSpPr>
          <p:cNvPr id="3" name="Platshållare fö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700F2EE2-7B9E-4971-84D7-1FC0BB2A4BBD}" type="datetimeFigureOut">
              <a:rPr lang="sv-SE"/>
              <a:pPr>
                <a:defRPr/>
              </a:pPr>
              <a:t>2010-08-10</a:t>
            </a:fld>
            <a:endParaRPr lang="sv-SE" dirty="0"/>
          </a:p>
        </p:txBody>
      </p:sp>
      <p:sp>
        <p:nvSpPr>
          <p:cNvPr id="4" name="Platshållare för sidfo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sv-SE" dirty="0"/>
          </a:p>
        </p:txBody>
      </p:sp>
      <p:sp>
        <p:nvSpPr>
          <p:cNvPr id="5" name="Platshållare för bild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64DE1ED4-3240-4466-A7EF-517194A3E81F}" type="slidenum">
              <a:rPr lang="sv-SE"/>
              <a:pPr>
                <a:defRPr/>
              </a:pPr>
              <a:t>‹#›</a:t>
            </a:fld>
            <a:endParaRPr lang="sv-SE" dirty="0"/>
          </a:p>
        </p:txBody>
      </p:sp>
    </p:spTree>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sv-SE" dirty="0"/>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9CB6BE7B-942D-408F-B7CD-A7F1A96842B7}" type="datetimeFigureOut">
              <a:rPr lang="sv-SE"/>
              <a:pPr>
                <a:defRPr/>
              </a:pPr>
              <a:t>2010-08-10</a:t>
            </a:fld>
            <a:endParaRPr lang="sv-SE" dirty="0"/>
          </a:p>
        </p:txBody>
      </p:sp>
      <p:sp>
        <p:nvSpPr>
          <p:cNvPr id="4" name="Platshållare för bildobjekt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pPr lvl="0"/>
            <a:endParaRPr lang="sv-SE" noProof="0" dirty="0" smtClean="0"/>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sv-SE" dirty="0"/>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DD1D259E-899C-41DE-B1CB-774634B56649}" type="slidenum">
              <a:rPr lang="sv-SE"/>
              <a:pPr>
                <a:defRPr/>
              </a:pPr>
              <a:t>‹#›</a:t>
            </a:fld>
            <a:endParaRPr lang="sv-SE" dirty="0"/>
          </a:p>
        </p:txBody>
      </p:sp>
    </p:spTree>
  </p:cSld>
  <p:clrMap bg1="lt1" tx1="dk1" bg2="lt2" tx2="dk2" accent1="accent1" accent2="accent2" accent3="accent3" accent4="accent4" accent5="accent5" accent6="accent6" hlink="hlink" folHlink="folHlink"/>
  <p:hf sldNum="0" hd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Platshållare för bildobjekt 1"/>
          <p:cNvSpPr>
            <a:spLocks noGrp="1" noRot="1" noChangeAspect="1" noTextEdit="1"/>
          </p:cNvSpPr>
          <p:nvPr>
            <p:ph type="sldImg"/>
          </p:nvPr>
        </p:nvSpPr>
        <p:spPr bwMode="auto">
          <a:noFill/>
          <a:ln>
            <a:solidFill>
              <a:srgbClr val="000000"/>
            </a:solidFill>
            <a:miter lim="800000"/>
            <a:headEnd/>
            <a:tailEnd/>
          </a:ln>
        </p:spPr>
      </p:sp>
      <p:sp>
        <p:nvSpPr>
          <p:cNvPr id="14339" name="Platshållare för anteckninga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sv-SE" dirty="0" smtClean="0"/>
          </a:p>
        </p:txBody>
      </p:sp>
      <p:sp>
        <p:nvSpPr>
          <p:cNvPr id="14340" name="Platshållare för sidfot 4"/>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sv-SE"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dirty="0"/>
          </a:p>
        </p:txBody>
      </p:sp>
      <p:sp>
        <p:nvSpPr>
          <p:cNvPr id="4" name="Platshållare för sidfot 3"/>
          <p:cNvSpPr>
            <a:spLocks noGrp="1"/>
          </p:cNvSpPr>
          <p:nvPr>
            <p:ph type="ftr" sz="quarter" idx="10"/>
          </p:nvPr>
        </p:nvSpPr>
        <p:spPr/>
        <p:txBody>
          <a:bodyPr/>
          <a:lstStyle/>
          <a:p>
            <a:pPr>
              <a:defRPr/>
            </a:pPr>
            <a:endParaRPr lang="sv-SE"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Platshållare för bildobjekt 1"/>
          <p:cNvSpPr>
            <a:spLocks noGrp="1" noRot="1" noChangeAspect="1" noTextEdit="1"/>
          </p:cNvSpPr>
          <p:nvPr>
            <p:ph type="sldImg"/>
          </p:nvPr>
        </p:nvSpPr>
        <p:spPr bwMode="auto">
          <a:noFill/>
          <a:ln>
            <a:solidFill>
              <a:srgbClr val="000000"/>
            </a:solidFill>
            <a:miter lim="800000"/>
            <a:headEnd/>
            <a:tailEnd/>
          </a:ln>
        </p:spPr>
      </p:sp>
      <p:sp>
        <p:nvSpPr>
          <p:cNvPr id="15363" name="Platshållare för anteckninga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sv-SE" dirty="0" smtClean="0"/>
          </a:p>
        </p:txBody>
      </p:sp>
      <p:sp>
        <p:nvSpPr>
          <p:cNvPr id="15364" name="Platshållare för sidfot 3"/>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endParaRPr lang="sv-SE"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Platshållare för bildobjekt 1"/>
          <p:cNvSpPr>
            <a:spLocks noGrp="1" noRot="1" noChangeAspect="1" noTextEdit="1"/>
          </p:cNvSpPr>
          <p:nvPr>
            <p:ph type="sldImg"/>
          </p:nvPr>
        </p:nvSpPr>
        <p:spPr bwMode="auto">
          <a:noFill/>
          <a:ln>
            <a:solidFill>
              <a:srgbClr val="000000"/>
            </a:solidFill>
            <a:miter lim="800000"/>
            <a:headEnd/>
            <a:tailEnd/>
          </a:ln>
        </p:spPr>
      </p:sp>
      <p:sp>
        <p:nvSpPr>
          <p:cNvPr id="23555" name="Platshållare för anteckninga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sv-SE" dirty="0" smtClean="0"/>
              <a:t>- Möjlighet att studera flöden även om vi bara gör punktmätningar, Maries och Anders exempel.</a:t>
            </a:r>
          </a:p>
          <a:p>
            <a:pPr eaLnBrk="1" hangingPunct="1">
              <a:spcBef>
                <a:spcPct val="0"/>
              </a:spcBef>
            </a:pPr>
            <a:endParaRPr lang="sv-SE" dirty="0" smtClean="0"/>
          </a:p>
          <a:p>
            <a:pPr eaLnBrk="1" hangingPunct="1">
              <a:spcBef>
                <a:spcPct val="0"/>
              </a:spcBef>
            </a:pPr>
            <a:r>
              <a:rPr lang="sv-SE" dirty="0" smtClean="0"/>
              <a:t>- Svårt att använda underlaget från halvårsmätningarna till att mäta tid från beslut till verkställande eftersom datum för beslut om insats ofta sammanfaller med datum för verkställande av insats. Det är också vanligt att datum för verkställande av insats kommer före datum för beslut om insats.</a:t>
            </a:r>
          </a:p>
          <a:p>
            <a:pPr eaLnBrk="1" hangingPunct="1">
              <a:spcBef>
                <a:spcPct val="0"/>
              </a:spcBef>
            </a:pPr>
            <a:endParaRPr lang="sv-SE" dirty="0" smtClean="0"/>
          </a:p>
          <a:p>
            <a:pPr eaLnBrk="1" hangingPunct="1">
              <a:spcBef>
                <a:spcPct val="0"/>
              </a:spcBef>
            </a:pPr>
            <a:r>
              <a:rPr lang="sv-SE" dirty="0" smtClean="0"/>
              <a:t>- Regeringsuppdrag sedan 2006  som innebär att socialnämnderna varje kvartal ska rapportera  beslut om insats som inte verkställts inom tre månader. (Till länsstyrelsen/SoS)</a:t>
            </a:r>
          </a:p>
        </p:txBody>
      </p:sp>
      <p:sp>
        <p:nvSpPr>
          <p:cNvPr id="23556" name="Platshållare för bild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C3AF55E-7CB1-4C2F-B85F-94BF5DF0C954}" type="slidenum">
              <a:rPr lang="sv-SE" smtClean="0"/>
              <a:pPr/>
              <a:t>15</a:t>
            </a:fld>
            <a:endParaRPr lang="sv-SE"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Platshållare för bildobjekt 1"/>
          <p:cNvSpPr>
            <a:spLocks noGrp="1" noRot="1" noChangeAspect="1" noTextEdit="1"/>
          </p:cNvSpPr>
          <p:nvPr>
            <p:ph type="sldImg"/>
          </p:nvPr>
        </p:nvSpPr>
        <p:spPr bwMode="auto">
          <a:noFill/>
          <a:ln>
            <a:solidFill>
              <a:srgbClr val="000000"/>
            </a:solidFill>
            <a:miter lim="800000"/>
            <a:headEnd/>
            <a:tailEnd/>
          </a:ln>
        </p:spPr>
      </p:sp>
      <p:sp>
        <p:nvSpPr>
          <p:cNvPr id="16387" name="Platshållare för anteckninga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sv-SE" dirty="0" smtClean="0"/>
              <a:t>Efter sammanslagning av baslinjemätningen 30/6 2008 och halvårsmätningen 2:a halvåret 2008+1:a halvåret 2009:</a:t>
            </a:r>
          </a:p>
          <a:p>
            <a:pPr eaLnBrk="1" hangingPunct="1">
              <a:spcBef>
                <a:spcPct val="0"/>
              </a:spcBef>
            </a:pPr>
            <a:r>
              <a:rPr lang="sv-SE" dirty="0" smtClean="0"/>
              <a:t>sammanställning per kommun som skickas ut för avstämning till kommunerna</a:t>
            </a:r>
          </a:p>
          <a:p>
            <a:pPr eaLnBrk="1" hangingPunct="1">
              <a:spcBef>
                <a:spcPct val="0"/>
              </a:spcBef>
            </a:pPr>
            <a:endParaRPr lang="sv-SE" dirty="0" smtClean="0"/>
          </a:p>
          <a:p>
            <a:pPr eaLnBrk="1" hangingPunct="1">
              <a:spcBef>
                <a:spcPct val="0"/>
              </a:spcBef>
            </a:pPr>
            <a:r>
              <a:rPr lang="sv-SE" dirty="0" smtClean="0"/>
              <a:t>Exempel</a:t>
            </a:r>
          </a:p>
          <a:p>
            <a:pPr eaLnBrk="1" hangingPunct="1">
              <a:spcBef>
                <a:spcPct val="0"/>
              </a:spcBef>
            </a:pPr>
            <a:r>
              <a:rPr lang="sv-SE" dirty="0" smtClean="0"/>
              <a:t>Grums kommun: enligt vår statistik  30/6 2009, </a:t>
            </a:r>
          </a:p>
          <a:p>
            <a:pPr eaLnBrk="1" hangingPunct="1">
              <a:spcBef>
                <a:spcPct val="0"/>
              </a:spcBef>
            </a:pPr>
            <a:r>
              <a:rPr lang="sv-SE" dirty="0" smtClean="0"/>
              <a:t>särskilt boende 122 personer &gt;65 år. (+ någon &lt;64 år)</a:t>
            </a:r>
          </a:p>
          <a:p>
            <a:pPr eaLnBrk="1" hangingPunct="1">
              <a:spcBef>
                <a:spcPct val="0"/>
              </a:spcBef>
            </a:pPr>
            <a:r>
              <a:rPr lang="sv-SE" dirty="0" smtClean="0"/>
              <a:t>Kan inte stämma enligt kommunen eftersom de bara har 102 platser totalt. </a:t>
            </a:r>
          </a:p>
          <a:p>
            <a:pPr eaLnBrk="1" hangingPunct="1">
              <a:spcBef>
                <a:spcPct val="0"/>
              </a:spcBef>
            </a:pPr>
            <a:endParaRPr lang="sv-SE" dirty="0" smtClean="0"/>
          </a:p>
          <a:p>
            <a:pPr eaLnBrk="1" hangingPunct="1">
              <a:spcBef>
                <a:spcPct val="0"/>
              </a:spcBef>
            </a:pPr>
            <a:r>
              <a:rPr lang="sv-SE" dirty="0" smtClean="0"/>
              <a:t>Jämförelse Mängdstatistiken 1/10 2009: 100 + 1-3(x) som bekräftar kommunens uppgift.</a:t>
            </a:r>
          </a:p>
        </p:txBody>
      </p:sp>
      <p:sp>
        <p:nvSpPr>
          <p:cNvPr id="16388" name="Platshållare för bild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E5A837F-8D91-4C4F-BEB4-E9D1C295A537}" type="slidenum">
              <a:rPr lang="sv-SE" smtClean="0"/>
              <a:pPr/>
              <a:t>19</a:t>
            </a:fld>
            <a:endParaRPr lang="sv-SE"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Platshållare för bildobjekt 1"/>
          <p:cNvSpPr>
            <a:spLocks noGrp="1" noRot="1" noChangeAspect="1" noTextEdit="1"/>
          </p:cNvSpPr>
          <p:nvPr>
            <p:ph type="sldImg"/>
          </p:nvPr>
        </p:nvSpPr>
        <p:spPr bwMode="auto">
          <a:noFill/>
          <a:ln>
            <a:solidFill>
              <a:srgbClr val="000000"/>
            </a:solidFill>
            <a:miter lim="800000"/>
            <a:headEnd/>
            <a:tailEnd/>
          </a:ln>
        </p:spPr>
      </p:sp>
      <p:sp>
        <p:nvSpPr>
          <p:cNvPr id="17411" name="Platshållare för anteckninga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sv-SE" dirty="0" smtClean="0"/>
              <a:t>Exempel</a:t>
            </a:r>
          </a:p>
          <a:p>
            <a:pPr eaLnBrk="1" hangingPunct="1">
              <a:spcBef>
                <a:spcPct val="0"/>
              </a:spcBef>
            </a:pPr>
            <a:r>
              <a:rPr lang="sv-SE" dirty="0" smtClean="0"/>
              <a:t>Mölndals kommun: enligt vår statistik  30/6 2009, </a:t>
            </a:r>
          </a:p>
          <a:p>
            <a:pPr eaLnBrk="1" hangingPunct="1">
              <a:spcBef>
                <a:spcPct val="0"/>
              </a:spcBef>
            </a:pPr>
            <a:r>
              <a:rPr lang="sv-SE" dirty="0" smtClean="0"/>
              <a:t>särskilt boende 22 personer &lt;65 år + 632 personer &gt;=65 år. Dvs totalt 654 </a:t>
            </a:r>
          </a:p>
          <a:p>
            <a:pPr eaLnBrk="1" hangingPunct="1">
              <a:spcBef>
                <a:spcPct val="0"/>
              </a:spcBef>
            </a:pPr>
            <a:endParaRPr lang="sv-SE" dirty="0" smtClean="0"/>
          </a:p>
          <a:p>
            <a:pPr eaLnBrk="1" hangingPunct="1">
              <a:spcBef>
                <a:spcPct val="0"/>
              </a:spcBef>
            </a:pPr>
            <a:r>
              <a:rPr lang="sv-SE" dirty="0" smtClean="0"/>
              <a:t>Kan inte stämma enligt kommunen, ca 100 (17 %) för mycket, borde alltså ligga kring 550</a:t>
            </a:r>
          </a:p>
          <a:p>
            <a:pPr eaLnBrk="1" hangingPunct="1">
              <a:spcBef>
                <a:spcPct val="0"/>
              </a:spcBef>
            </a:pPr>
            <a:endParaRPr lang="sv-SE" dirty="0" smtClean="0"/>
          </a:p>
          <a:p>
            <a:pPr eaLnBrk="1" hangingPunct="1">
              <a:spcBef>
                <a:spcPct val="0"/>
              </a:spcBef>
            </a:pPr>
            <a:r>
              <a:rPr lang="sv-SE" dirty="0" smtClean="0"/>
              <a:t>Jämförelse Mängdstatistiken 1/10 2009: 6 (&lt;65 år )+491 (&gt;=65 år). Dvs totalt 497, alltså ytterligare 50 färre.</a:t>
            </a:r>
          </a:p>
          <a:p>
            <a:pPr eaLnBrk="1" hangingPunct="1">
              <a:spcBef>
                <a:spcPct val="0"/>
              </a:spcBef>
            </a:pPr>
            <a:endParaRPr lang="sv-SE" dirty="0" smtClean="0"/>
          </a:p>
        </p:txBody>
      </p:sp>
      <p:sp>
        <p:nvSpPr>
          <p:cNvPr id="17412" name="Platshållare för bild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05757D7-9D6F-4652-A151-C6232D8FEDE6}" type="slidenum">
              <a:rPr lang="sv-SE" smtClean="0"/>
              <a:pPr/>
              <a:t>20</a:t>
            </a:fld>
            <a:endParaRPr lang="sv-SE"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Platshållare för bildobjekt 1"/>
          <p:cNvSpPr>
            <a:spLocks noGrp="1" noRot="1" noChangeAspect="1" noTextEdit="1"/>
          </p:cNvSpPr>
          <p:nvPr>
            <p:ph type="sldImg"/>
          </p:nvPr>
        </p:nvSpPr>
        <p:spPr bwMode="auto">
          <a:noFill/>
          <a:ln>
            <a:solidFill>
              <a:srgbClr val="000000"/>
            </a:solidFill>
            <a:miter lim="800000"/>
            <a:headEnd/>
            <a:tailEnd/>
          </a:ln>
        </p:spPr>
      </p:sp>
      <p:sp>
        <p:nvSpPr>
          <p:cNvPr id="18435" name="Platshållare för anteckninga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sv-SE" dirty="0" smtClean="0"/>
              <a:t>Exempel</a:t>
            </a:r>
          </a:p>
          <a:p>
            <a:pPr eaLnBrk="1" hangingPunct="1">
              <a:spcBef>
                <a:spcPct val="0"/>
              </a:spcBef>
            </a:pPr>
            <a:r>
              <a:rPr lang="sv-SE" dirty="0" smtClean="0"/>
              <a:t>Alingsås kommun: enligt vår statistik  30/6 2009, </a:t>
            </a:r>
          </a:p>
          <a:p>
            <a:pPr eaLnBrk="1" hangingPunct="1">
              <a:spcBef>
                <a:spcPct val="0"/>
              </a:spcBef>
            </a:pPr>
            <a:r>
              <a:rPr lang="sv-SE" dirty="0" smtClean="0"/>
              <a:t>Hemtjänst ordinärt boende: 4 personer &lt;65 år  +  121 personer &gt;=65 år. Dvs totalt 125</a:t>
            </a:r>
          </a:p>
          <a:p>
            <a:pPr eaLnBrk="1" hangingPunct="1">
              <a:spcBef>
                <a:spcPct val="0"/>
              </a:spcBef>
            </a:pPr>
            <a:endParaRPr lang="sv-SE" dirty="0" smtClean="0"/>
          </a:p>
          <a:p>
            <a:pPr eaLnBrk="1" hangingPunct="1">
              <a:spcBef>
                <a:spcPct val="0"/>
              </a:spcBef>
            </a:pPr>
            <a:r>
              <a:rPr lang="sv-SE" dirty="0" smtClean="0"/>
              <a:t>Kan inte stämma enligt kommunen, borde vara 42 (&lt;65 år ) + 541 (&gt;=65 år), Dvs totalt 583 personer</a:t>
            </a:r>
          </a:p>
          <a:p>
            <a:pPr eaLnBrk="1" hangingPunct="1">
              <a:spcBef>
                <a:spcPct val="0"/>
              </a:spcBef>
            </a:pPr>
            <a:endParaRPr lang="sv-SE" dirty="0" smtClean="0"/>
          </a:p>
          <a:p>
            <a:pPr eaLnBrk="1" hangingPunct="1">
              <a:spcBef>
                <a:spcPct val="0"/>
              </a:spcBef>
            </a:pPr>
            <a:r>
              <a:rPr lang="sv-SE" dirty="0" smtClean="0"/>
              <a:t>Jämförelse Mängdstatistiken 1/10 2009: 65  (&lt;65 år )+847 (&gt;=65 år). Dvs totalt 912.</a:t>
            </a:r>
          </a:p>
          <a:p>
            <a:pPr eaLnBrk="1" hangingPunct="1">
              <a:spcBef>
                <a:spcPct val="0"/>
              </a:spcBef>
            </a:pPr>
            <a:endParaRPr lang="sv-SE" dirty="0" smtClean="0"/>
          </a:p>
        </p:txBody>
      </p:sp>
      <p:sp>
        <p:nvSpPr>
          <p:cNvPr id="18436" name="Platshållare för bild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BA87A57-1EE5-4898-A33B-873C8656FA73}" type="slidenum">
              <a:rPr lang="sv-SE" smtClean="0"/>
              <a:pPr/>
              <a:t>21</a:t>
            </a:fld>
            <a:endParaRPr lang="sv-SE"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Platshållare för bildobjekt 1"/>
          <p:cNvSpPr>
            <a:spLocks noGrp="1" noRot="1" noChangeAspect="1" noTextEdit="1"/>
          </p:cNvSpPr>
          <p:nvPr>
            <p:ph type="sldImg"/>
          </p:nvPr>
        </p:nvSpPr>
        <p:spPr bwMode="auto">
          <a:noFill/>
          <a:ln>
            <a:solidFill>
              <a:srgbClr val="000000"/>
            </a:solidFill>
            <a:miter lim="800000"/>
            <a:headEnd/>
            <a:tailEnd/>
          </a:ln>
        </p:spPr>
      </p:sp>
      <p:sp>
        <p:nvSpPr>
          <p:cNvPr id="3" name="Platshållare för anteckningar 2"/>
          <p:cNvSpPr>
            <a:spLocks noGrp="1"/>
          </p:cNvSpPr>
          <p:nvPr>
            <p:ph type="body" idx="1"/>
          </p:nvPr>
        </p:nvSpPr>
        <p:spPr/>
        <p:txBody>
          <a:bodyPr>
            <a:normAutofit fontScale="70000" lnSpcReduction="20000"/>
          </a:bodyPr>
          <a:lstStyle/>
          <a:p>
            <a:pPr eaLnBrk="1" hangingPunct="1">
              <a:spcBef>
                <a:spcPct val="0"/>
              </a:spcBef>
              <a:defRPr/>
            </a:pPr>
            <a:r>
              <a:rPr lang="sv-SE" dirty="0" smtClean="0"/>
              <a:t>Exempel</a:t>
            </a:r>
          </a:p>
          <a:p>
            <a:pPr eaLnBrk="1" hangingPunct="1">
              <a:spcBef>
                <a:spcPct val="0"/>
              </a:spcBef>
              <a:defRPr/>
            </a:pPr>
            <a:r>
              <a:rPr lang="sv-SE" dirty="0" smtClean="0"/>
              <a:t>Storfors kommun: enligt vår statistik  30/6 2009, </a:t>
            </a:r>
          </a:p>
          <a:p>
            <a:pPr eaLnBrk="1" hangingPunct="1">
              <a:spcBef>
                <a:spcPct val="0"/>
              </a:spcBef>
              <a:defRPr/>
            </a:pPr>
            <a:r>
              <a:rPr lang="sv-SE" dirty="0" smtClean="0"/>
              <a:t>Hemtjänst ordinärt boende: Totalt ca 40</a:t>
            </a:r>
          </a:p>
          <a:p>
            <a:pPr eaLnBrk="1" hangingPunct="1">
              <a:spcBef>
                <a:spcPct val="0"/>
              </a:spcBef>
              <a:defRPr/>
            </a:pPr>
            <a:endParaRPr lang="sv-SE" dirty="0" smtClean="0"/>
          </a:p>
          <a:p>
            <a:pPr eaLnBrk="1" hangingPunct="1">
              <a:spcBef>
                <a:spcPct val="0"/>
              </a:spcBef>
              <a:defRPr/>
            </a:pPr>
            <a:r>
              <a:rPr lang="sv-SE" dirty="0" smtClean="0"/>
              <a:t>Kan inte stämma enligt kommunen, borde vara över 140, dvs ca 100 för få. (&gt;70 % för få)</a:t>
            </a:r>
          </a:p>
          <a:p>
            <a:pPr eaLnBrk="1" hangingPunct="1">
              <a:spcBef>
                <a:spcPct val="0"/>
              </a:spcBef>
              <a:defRPr/>
            </a:pPr>
            <a:endParaRPr lang="sv-SE" dirty="0" smtClean="0"/>
          </a:p>
          <a:p>
            <a:pPr eaLnBrk="1" hangingPunct="1">
              <a:spcBef>
                <a:spcPct val="0"/>
              </a:spcBef>
              <a:defRPr/>
            </a:pPr>
            <a:r>
              <a:rPr lang="sv-SE" dirty="0" smtClean="0"/>
              <a:t>Jämförelse Mängdstatistiken 1/10 2009: totalt 197.</a:t>
            </a:r>
          </a:p>
          <a:p>
            <a:pPr eaLnBrk="1" hangingPunct="1">
              <a:spcBef>
                <a:spcPct val="0"/>
              </a:spcBef>
              <a:defRPr/>
            </a:pPr>
            <a:endParaRPr lang="sv-SE" dirty="0" smtClean="0"/>
          </a:p>
          <a:p>
            <a:pPr eaLnBrk="1" hangingPunct="1">
              <a:spcBef>
                <a:spcPct val="0"/>
              </a:spcBef>
              <a:defRPr/>
            </a:pPr>
            <a:r>
              <a:rPr lang="sv-SE" dirty="0" smtClean="0"/>
              <a:t>Särskilt boende 31/12 2008, är ett imputerat värde. Efter sammanställning tvärsnittsmätning 30/6 2008 + andra halvåret tittade vi extra på de kommuner som hade stora förändringar (absolut och/eller procentuellt) och kontaktade dem. I vissa fall fick deras värde för 30/6 2008 ingå i risksiffran och kommunen fick bortfall. </a:t>
            </a:r>
          </a:p>
          <a:p>
            <a:pPr eaLnBrk="1" hangingPunct="1">
              <a:spcBef>
                <a:spcPct val="0"/>
              </a:spcBef>
              <a:defRPr/>
            </a:pPr>
            <a:endParaRPr lang="sv-SE" dirty="0" smtClean="0"/>
          </a:p>
          <a:p>
            <a:pPr eaLnBrk="1" hangingPunct="1">
              <a:spcBef>
                <a:spcPct val="0"/>
              </a:spcBef>
              <a:defRPr/>
            </a:pPr>
            <a:r>
              <a:rPr lang="sv-SE" dirty="0" smtClean="0"/>
              <a:t>20 kommuner som fick imputerade värden, särskilt  boende 31/12 2008</a:t>
            </a:r>
          </a:p>
          <a:p>
            <a:pPr eaLnBrk="1" hangingPunct="1">
              <a:defRPr/>
            </a:pPr>
            <a:r>
              <a:rPr lang="sv-SE" dirty="0" smtClean="0">
                <a:solidFill>
                  <a:srgbClr val="000000"/>
                </a:solidFill>
                <a:latin typeface="Arial"/>
              </a:rPr>
              <a:t>0123	Järfälla	330	</a:t>
            </a:r>
          </a:p>
          <a:p>
            <a:pPr eaLnBrk="1" hangingPunct="1">
              <a:defRPr/>
            </a:pPr>
            <a:r>
              <a:rPr lang="sv-SE" dirty="0" smtClean="0">
                <a:solidFill>
                  <a:srgbClr val="000000"/>
                </a:solidFill>
                <a:latin typeface="Arial"/>
              </a:rPr>
              <a:t>0126	Huddinge	698	</a:t>
            </a:r>
          </a:p>
          <a:p>
            <a:pPr eaLnBrk="1" hangingPunct="1">
              <a:defRPr/>
            </a:pPr>
            <a:r>
              <a:rPr lang="sv-SE" dirty="0" smtClean="0">
                <a:solidFill>
                  <a:srgbClr val="000000"/>
                </a:solidFill>
                <a:latin typeface="Arial"/>
              </a:rPr>
              <a:t>0181	Södertälje	549	</a:t>
            </a:r>
          </a:p>
          <a:p>
            <a:pPr eaLnBrk="1" hangingPunct="1">
              <a:defRPr/>
            </a:pPr>
            <a:r>
              <a:rPr lang="sv-SE" dirty="0" smtClean="0">
                <a:solidFill>
                  <a:srgbClr val="000000"/>
                </a:solidFill>
                <a:latin typeface="Arial"/>
              </a:rPr>
              <a:t>0642	Mullsjö	58	</a:t>
            </a:r>
          </a:p>
          <a:p>
            <a:pPr eaLnBrk="1" hangingPunct="1">
              <a:defRPr/>
            </a:pPr>
            <a:r>
              <a:rPr lang="sv-SE" dirty="0" smtClean="0">
                <a:solidFill>
                  <a:srgbClr val="000000"/>
                </a:solidFill>
                <a:latin typeface="Arial"/>
              </a:rPr>
              <a:t>0880	Kalmar	528	</a:t>
            </a:r>
          </a:p>
          <a:p>
            <a:pPr eaLnBrk="1" hangingPunct="1">
              <a:defRPr/>
            </a:pPr>
            <a:r>
              <a:rPr lang="sv-SE" dirty="0" smtClean="0">
                <a:solidFill>
                  <a:srgbClr val="000000"/>
                </a:solidFill>
                <a:latin typeface="Arial"/>
              </a:rPr>
              <a:t>0883	Västervik	439	</a:t>
            </a:r>
          </a:p>
          <a:p>
            <a:pPr eaLnBrk="1" hangingPunct="1">
              <a:defRPr/>
            </a:pPr>
            <a:r>
              <a:rPr lang="sv-SE" dirty="0" smtClean="0">
                <a:solidFill>
                  <a:srgbClr val="000000"/>
                </a:solidFill>
                <a:latin typeface="Arial"/>
              </a:rPr>
              <a:t>1080	Karlskrona	838	</a:t>
            </a:r>
          </a:p>
          <a:p>
            <a:pPr eaLnBrk="1" hangingPunct="1">
              <a:defRPr/>
            </a:pPr>
            <a:r>
              <a:rPr lang="sv-SE" dirty="0" smtClean="0">
                <a:solidFill>
                  <a:srgbClr val="000000"/>
                </a:solidFill>
                <a:latin typeface="Arial"/>
              </a:rPr>
              <a:t>1283	Helsingborg	1 096	</a:t>
            </a:r>
          </a:p>
          <a:p>
            <a:pPr eaLnBrk="1" hangingPunct="1">
              <a:defRPr/>
            </a:pPr>
            <a:r>
              <a:rPr lang="sv-SE" dirty="0" smtClean="0">
                <a:solidFill>
                  <a:srgbClr val="000000"/>
                </a:solidFill>
                <a:latin typeface="Arial"/>
              </a:rPr>
              <a:t>1380	Halmstad	1 196	</a:t>
            </a:r>
          </a:p>
          <a:p>
            <a:pPr eaLnBrk="1" hangingPunct="1">
              <a:defRPr/>
            </a:pPr>
            <a:r>
              <a:rPr lang="sv-SE" dirty="0" smtClean="0">
                <a:solidFill>
                  <a:srgbClr val="000000"/>
                </a:solidFill>
                <a:latin typeface="Arial"/>
              </a:rPr>
              <a:t>1430	Munkedal	62	</a:t>
            </a:r>
          </a:p>
          <a:p>
            <a:pPr eaLnBrk="1" hangingPunct="1">
              <a:defRPr/>
            </a:pPr>
            <a:r>
              <a:rPr lang="sv-SE" dirty="0" smtClean="0">
                <a:solidFill>
                  <a:srgbClr val="000000"/>
                </a:solidFill>
                <a:latin typeface="Arial"/>
              </a:rPr>
              <a:t>1480	Göteborg	4 476	</a:t>
            </a:r>
          </a:p>
          <a:p>
            <a:pPr eaLnBrk="1" hangingPunct="1">
              <a:defRPr/>
            </a:pPr>
            <a:r>
              <a:rPr lang="sv-SE" dirty="0" smtClean="0">
                <a:solidFill>
                  <a:srgbClr val="000000"/>
                </a:solidFill>
                <a:latin typeface="Arial"/>
              </a:rPr>
              <a:t>1499	Falköping	595	</a:t>
            </a:r>
          </a:p>
          <a:p>
            <a:pPr eaLnBrk="1" hangingPunct="1">
              <a:defRPr/>
            </a:pPr>
            <a:r>
              <a:rPr lang="sv-SE" dirty="0" smtClean="0">
                <a:solidFill>
                  <a:srgbClr val="000000"/>
                </a:solidFill>
                <a:latin typeface="Arial"/>
              </a:rPr>
              <a:t>1760	Storfors	28	</a:t>
            </a:r>
          </a:p>
          <a:p>
            <a:pPr eaLnBrk="1" hangingPunct="1">
              <a:defRPr/>
            </a:pPr>
            <a:r>
              <a:rPr lang="sv-SE" dirty="0" smtClean="0">
                <a:solidFill>
                  <a:srgbClr val="000000"/>
                </a:solidFill>
                <a:latin typeface="Arial"/>
              </a:rPr>
              <a:t>2081	Borlänge	382	</a:t>
            </a:r>
          </a:p>
          <a:p>
            <a:pPr eaLnBrk="1" hangingPunct="1">
              <a:defRPr/>
            </a:pPr>
            <a:r>
              <a:rPr lang="sv-SE" dirty="0" smtClean="0">
                <a:solidFill>
                  <a:srgbClr val="000000"/>
                </a:solidFill>
                <a:latin typeface="Arial"/>
              </a:rPr>
              <a:t>2082	Säter	82	</a:t>
            </a:r>
          </a:p>
          <a:p>
            <a:pPr eaLnBrk="1" hangingPunct="1">
              <a:defRPr/>
            </a:pPr>
            <a:r>
              <a:rPr lang="sv-SE" dirty="0" smtClean="0">
                <a:solidFill>
                  <a:srgbClr val="000000"/>
                </a:solidFill>
                <a:latin typeface="Arial"/>
              </a:rPr>
              <a:t>2084	Avesta	340	</a:t>
            </a:r>
          </a:p>
          <a:p>
            <a:pPr eaLnBrk="1" hangingPunct="1">
              <a:defRPr/>
            </a:pPr>
            <a:r>
              <a:rPr lang="sv-SE" dirty="0" smtClean="0">
                <a:solidFill>
                  <a:srgbClr val="000000"/>
                </a:solidFill>
                <a:latin typeface="Arial"/>
              </a:rPr>
              <a:t>2180	Gävle	847	</a:t>
            </a:r>
          </a:p>
          <a:p>
            <a:pPr eaLnBrk="1" hangingPunct="1">
              <a:defRPr/>
            </a:pPr>
            <a:r>
              <a:rPr lang="sv-SE" dirty="0" smtClean="0">
                <a:solidFill>
                  <a:srgbClr val="000000"/>
                </a:solidFill>
                <a:latin typeface="Arial"/>
              </a:rPr>
              <a:t>2281	Sundsvall	1 206	</a:t>
            </a:r>
          </a:p>
          <a:p>
            <a:pPr eaLnBrk="1" hangingPunct="1">
              <a:defRPr/>
            </a:pPr>
            <a:r>
              <a:rPr lang="sv-SE" dirty="0" smtClean="0">
                <a:solidFill>
                  <a:srgbClr val="000000"/>
                </a:solidFill>
                <a:latin typeface="Arial"/>
              </a:rPr>
              <a:t>2284	Örnsköldsvik	798	</a:t>
            </a:r>
          </a:p>
          <a:p>
            <a:pPr eaLnBrk="1" hangingPunct="1">
              <a:defRPr/>
            </a:pPr>
            <a:r>
              <a:rPr lang="sv-SE" dirty="0" smtClean="0">
                <a:solidFill>
                  <a:srgbClr val="000000"/>
                </a:solidFill>
                <a:latin typeface="Arial"/>
              </a:rPr>
              <a:t>2482	Skellefteå	888	</a:t>
            </a:r>
          </a:p>
          <a:p>
            <a:pPr eaLnBrk="1" hangingPunct="1">
              <a:spcBef>
                <a:spcPct val="0"/>
              </a:spcBef>
              <a:defRPr/>
            </a:pPr>
            <a:endParaRPr lang="sv-SE" dirty="0"/>
          </a:p>
        </p:txBody>
      </p:sp>
      <p:sp>
        <p:nvSpPr>
          <p:cNvPr id="19460" name="Platshållare för bild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90E53D9-B4AF-4BD2-99D2-DB4F967F6CDD}" type="slidenum">
              <a:rPr lang="sv-SE" smtClean="0"/>
              <a:pPr/>
              <a:t>22</a:t>
            </a:fld>
            <a:endParaRPr lang="sv-SE"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Platshållare för bildobjekt 1"/>
          <p:cNvSpPr>
            <a:spLocks noGrp="1" noRot="1" noChangeAspect="1" noTextEdit="1"/>
          </p:cNvSpPr>
          <p:nvPr>
            <p:ph type="sldImg"/>
          </p:nvPr>
        </p:nvSpPr>
        <p:spPr bwMode="auto">
          <a:noFill/>
          <a:ln>
            <a:solidFill>
              <a:srgbClr val="000000"/>
            </a:solidFill>
            <a:miter lim="800000"/>
            <a:headEnd/>
            <a:tailEnd/>
          </a:ln>
        </p:spPr>
      </p:sp>
      <p:sp>
        <p:nvSpPr>
          <p:cNvPr id="20483" name="Platshållare för anteckninga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sv-SE" dirty="0" smtClean="0"/>
              <a:t>Exempel</a:t>
            </a:r>
          </a:p>
          <a:p>
            <a:pPr eaLnBrk="1" hangingPunct="1">
              <a:spcBef>
                <a:spcPct val="0"/>
              </a:spcBef>
            </a:pPr>
            <a:r>
              <a:rPr lang="sv-SE" dirty="0" smtClean="0"/>
              <a:t>Göteborgs kommun: enligt vår statistik  30/6 2009, </a:t>
            </a:r>
          </a:p>
          <a:p>
            <a:pPr eaLnBrk="1" hangingPunct="1">
              <a:spcBef>
                <a:spcPct val="0"/>
              </a:spcBef>
            </a:pPr>
            <a:r>
              <a:rPr lang="sv-SE" dirty="0" smtClean="0"/>
              <a:t>Hemtjänst ordinärt boende: Totalt 9565</a:t>
            </a:r>
          </a:p>
          <a:p>
            <a:pPr eaLnBrk="1" hangingPunct="1">
              <a:spcBef>
                <a:spcPct val="0"/>
              </a:spcBef>
            </a:pPr>
            <a:r>
              <a:rPr lang="sv-SE" dirty="0" smtClean="0"/>
              <a:t>Kan inte stämma enligt kommunen, det har skett en ökning men absolut inte så mycket</a:t>
            </a:r>
          </a:p>
          <a:p>
            <a:pPr eaLnBrk="1" hangingPunct="1">
              <a:spcBef>
                <a:spcPct val="0"/>
              </a:spcBef>
            </a:pPr>
            <a:endParaRPr lang="sv-SE" dirty="0" smtClean="0"/>
          </a:p>
          <a:p>
            <a:pPr eaLnBrk="1" hangingPunct="1">
              <a:spcBef>
                <a:spcPct val="0"/>
              </a:spcBef>
            </a:pPr>
            <a:r>
              <a:rPr lang="sv-SE" dirty="0" smtClean="0"/>
              <a:t>Jämförelse Mängdstatistiken 1/10 2009: totalt 12 790.</a:t>
            </a:r>
          </a:p>
          <a:p>
            <a:pPr eaLnBrk="1" hangingPunct="1">
              <a:spcBef>
                <a:spcPct val="0"/>
              </a:spcBef>
            </a:pPr>
            <a:r>
              <a:rPr lang="sv-SE" dirty="0" smtClean="0"/>
              <a:t>De har stora problem med insamlingen, får sammanfoga underlag från 20 stadsdelar</a:t>
            </a:r>
          </a:p>
          <a:p>
            <a:pPr eaLnBrk="1" hangingPunct="1">
              <a:spcBef>
                <a:spcPct val="0"/>
              </a:spcBef>
            </a:pPr>
            <a:endParaRPr lang="sv-SE" dirty="0" smtClean="0"/>
          </a:p>
          <a:p>
            <a:pPr eaLnBrk="1" hangingPunct="1">
              <a:spcBef>
                <a:spcPct val="0"/>
              </a:spcBef>
            </a:pPr>
            <a:r>
              <a:rPr lang="sv-SE" dirty="0" smtClean="0"/>
              <a:t>Enligt kommunen så har det inte skett några ökningar av antalet i särskilt boende och korttidsboende, snarare tvärtom men det är svårt att säga var felet ligger. Startpunkten eller halvårsinsamlingarna.  </a:t>
            </a:r>
          </a:p>
          <a:p>
            <a:pPr eaLnBrk="1" hangingPunct="1">
              <a:spcBef>
                <a:spcPct val="0"/>
              </a:spcBef>
            </a:pPr>
            <a:endParaRPr lang="sv-SE" dirty="0" smtClean="0"/>
          </a:p>
          <a:p>
            <a:pPr eaLnBrk="1" hangingPunct="1">
              <a:spcBef>
                <a:spcPct val="0"/>
              </a:spcBef>
            </a:pPr>
            <a:r>
              <a:rPr lang="sv-SE" dirty="0" smtClean="0"/>
              <a:t>Särskilt boende 31/12 2008 är också ett imputerat värde. Imputerade värde innebär ett problem eftersom det går att fixa registret på det sättet.</a:t>
            </a:r>
          </a:p>
          <a:p>
            <a:pPr eaLnBrk="1" hangingPunct="1">
              <a:spcBef>
                <a:spcPct val="0"/>
              </a:spcBef>
            </a:pPr>
            <a:endParaRPr lang="sv-SE" dirty="0" smtClean="0"/>
          </a:p>
        </p:txBody>
      </p:sp>
      <p:sp>
        <p:nvSpPr>
          <p:cNvPr id="20484" name="Platshållare för bild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16CEE02-EA99-4F28-9BF1-AC913D127858}" type="slidenum">
              <a:rPr lang="sv-SE" smtClean="0"/>
              <a:pPr/>
              <a:t>23</a:t>
            </a:fld>
            <a:endParaRPr lang="sv-SE"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dirty="0"/>
          </a:p>
        </p:txBody>
      </p:sp>
      <p:sp>
        <p:nvSpPr>
          <p:cNvPr id="4" name="Platshållare för sidfot 3"/>
          <p:cNvSpPr>
            <a:spLocks noGrp="1"/>
          </p:cNvSpPr>
          <p:nvPr>
            <p:ph type="ftr" sz="quarter" idx="10"/>
          </p:nvPr>
        </p:nvSpPr>
        <p:spPr/>
        <p:txBody>
          <a:bodyPr/>
          <a:lstStyle/>
          <a:p>
            <a:pPr>
              <a:defRPr/>
            </a:pPr>
            <a:endParaRPr lang="sv-SE"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742950" y="2130425"/>
            <a:ext cx="84201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v-SE" smtClean="0"/>
              <a:t>Klicka här för att ändra format på underrubrik i bakgrunden</a:t>
            </a:r>
            <a:endParaRPr lang="sv-SE"/>
          </a:p>
        </p:txBody>
      </p:sp>
      <p:sp>
        <p:nvSpPr>
          <p:cNvPr id="5" name="Rectangle 6"/>
          <p:cNvSpPr txBox="1">
            <a:spLocks noChangeArrowheads="1"/>
          </p:cNvSpPr>
          <p:nvPr userDrawn="1"/>
        </p:nvSpPr>
        <p:spPr bwMode="auto">
          <a:xfrm>
            <a:off x="0" y="6606000"/>
            <a:ext cx="4932000" cy="252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Nordiskt</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statistikermöte</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Köpenhamn</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11-13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augusti</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2010</a:t>
            </a:r>
            <a:endParaRPr kumimoji="0" lang="en-US" sz="14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Rectangle 6"/>
          <p:cNvSpPr>
            <a:spLocks noGrp="1" noChangeArrowheads="1"/>
          </p:cNvSpPr>
          <p:nvPr>
            <p:ph type="sldNum" sz="quarter" idx="10"/>
          </p:nvPr>
        </p:nvSpPr>
        <p:spPr>
          <a:xfrm>
            <a:off x="7842250" y="6453188"/>
            <a:ext cx="2063750" cy="404812"/>
          </a:xfrm>
          <a:prstGeom prst="rect">
            <a:avLst/>
          </a:prstGeom>
          <a:ln/>
        </p:spPr>
        <p:txBody>
          <a:bodyPr/>
          <a:lstStyle>
            <a:lvl1pPr>
              <a:defRPr/>
            </a:lvl1pPr>
          </a:lstStyle>
          <a:p>
            <a:pPr>
              <a:defRPr/>
            </a:pPr>
            <a:fld id="{638059B7-30FA-4352-B5ED-6F010B332BD7}"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ctangle 6"/>
          <p:cNvSpPr>
            <a:spLocks noGrp="1" noChangeArrowheads="1"/>
          </p:cNvSpPr>
          <p:nvPr>
            <p:ph type="sldNum" sz="quarter" idx="10"/>
          </p:nvPr>
        </p:nvSpPr>
        <p:spPr>
          <a:xfrm>
            <a:off x="7842250" y="6453188"/>
            <a:ext cx="2063750" cy="404812"/>
          </a:xfrm>
          <a:prstGeom prst="rect">
            <a:avLst/>
          </a:prstGeom>
          <a:ln/>
        </p:spPr>
        <p:txBody>
          <a:bodyPr/>
          <a:lstStyle>
            <a:lvl1pPr>
              <a:defRPr/>
            </a:lvl1pPr>
          </a:lstStyle>
          <a:p>
            <a:pPr>
              <a:defRPr/>
            </a:pPr>
            <a:fld id="{3AD9D47E-9B9D-443F-A1FC-DADAA6235276}" type="slidenum">
              <a:rPr lang="en-US"/>
              <a:pPr>
                <a:defRPr/>
              </a:pPr>
              <a:t>‹#›</a:t>
            </a:fld>
            <a:endParaRPr lang="en-US" dirty="0"/>
          </a:p>
        </p:txBody>
      </p:sp>
      <p:sp>
        <p:nvSpPr>
          <p:cNvPr id="5" name="Rectangle 6"/>
          <p:cNvSpPr txBox="1">
            <a:spLocks noChangeArrowheads="1"/>
          </p:cNvSpPr>
          <p:nvPr userDrawn="1"/>
        </p:nvSpPr>
        <p:spPr bwMode="auto">
          <a:xfrm>
            <a:off x="0" y="6606000"/>
            <a:ext cx="4932000" cy="252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Nordiskt</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statistikermöte</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Köpenhamn</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11-13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augusti</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2010</a:t>
            </a:r>
            <a:endParaRPr kumimoji="0" lang="en-US" sz="1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7077075" y="304800"/>
            <a:ext cx="2105025" cy="571658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762000" y="304800"/>
            <a:ext cx="6162675" cy="5716588"/>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ctangle 6"/>
          <p:cNvSpPr>
            <a:spLocks noGrp="1" noChangeArrowheads="1"/>
          </p:cNvSpPr>
          <p:nvPr>
            <p:ph type="sldNum" sz="quarter" idx="10"/>
          </p:nvPr>
        </p:nvSpPr>
        <p:spPr>
          <a:xfrm>
            <a:off x="9489504" y="6453188"/>
            <a:ext cx="416496" cy="404812"/>
          </a:xfrm>
          <a:prstGeom prst="rect">
            <a:avLst/>
          </a:prstGeom>
          <a:ln/>
        </p:spPr>
        <p:txBody>
          <a:bodyPr/>
          <a:lstStyle>
            <a:lvl1pPr>
              <a:defRPr/>
            </a:lvl1pPr>
          </a:lstStyle>
          <a:p>
            <a:pPr>
              <a:defRPr/>
            </a:pPr>
            <a:fld id="{5138DC5F-A9CD-474F-9238-BFD70FF14452}" type="slidenum">
              <a:rPr lang="en-US"/>
              <a:pPr>
                <a:defRPr/>
              </a:pPr>
              <a:t>‹#›</a:t>
            </a:fld>
            <a:endParaRPr lang="en-US" dirty="0"/>
          </a:p>
        </p:txBody>
      </p:sp>
      <p:sp>
        <p:nvSpPr>
          <p:cNvPr id="5" name="Rectangle 6"/>
          <p:cNvSpPr txBox="1">
            <a:spLocks noChangeArrowheads="1"/>
          </p:cNvSpPr>
          <p:nvPr userDrawn="1"/>
        </p:nvSpPr>
        <p:spPr bwMode="auto">
          <a:xfrm>
            <a:off x="0" y="6606000"/>
            <a:ext cx="4932000" cy="252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Nordiskt</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statistikermöte</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Köpenhamn</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11-13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augusti</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2010</a:t>
            </a:r>
            <a:endParaRPr kumimoji="0" lang="en-US" sz="1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Rubrik 6"/>
          <p:cNvSpPr>
            <a:spLocks noGrp="1"/>
          </p:cNvSpPr>
          <p:nvPr>
            <p:ph type="title"/>
          </p:nvPr>
        </p:nvSpPr>
        <p:spPr/>
        <p:txBody>
          <a:bodyPr/>
          <a:lstStyle/>
          <a:p>
            <a:r>
              <a:rPr lang="sv-SE" smtClean="0"/>
              <a:t>Klicka här för att ändra format</a:t>
            </a:r>
            <a:endParaRPr lang="sv-SE"/>
          </a:p>
        </p:txBody>
      </p:sp>
      <p:sp>
        <p:nvSpPr>
          <p:cNvPr id="4" name="Rectangle 6"/>
          <p:cNvSpPr>
            <a:spLocks noGrp="1" noChangeArrowheads="1"/>
          </p:cNvSpPr>
          <p:nvPr>
            <p:ph type="sldNum" sz="quarter" idx="10"/>
          </p:nvPr>
        </p:nvSpPr>
        <p:spPr>
          <a:xfrm>
            <a:off x="0" y="6606000"/>
            <a:ext cx="4932000" cy="252000"/>
          </a:xfrm>
          <a:prstGeom prst="rect">
            <a:avLst/>
          </a:prstGeom>
          <a:ln/>
        </p:spPr>
        <p:txBody>
          <a:bodyPr/>
          <a:lstStyle>
            <a:lvl1pPr>
              <a:defRPr/>
            </a:lvl1pPr>
          </a:lstStyle>
          <a:p>
            <a:pPr>
              <a:defRPr/>
            </a:pPr>
            <a:r>
              <a:rPr lang="en-US" dirty="0" err="1" smtClean="0"/>
              <a:t>Nordiskt</a:t>
            </a:r>
            <a:r>
              <a:rPr lang="en-US" dirty="0" smtClean="0"/>
              <a:t> </a:t>
            </a:r>
            <a:r>
              <a:rPr lang="en-US" dirty="0" err="1" smtClean="0"/>
              <a:t>statistikermöte</a:t>
            </a:r>
            <a:r>
              <a:rPr lang="en-US" dirty="0" smtClean="0"/>
              <a:t>, </a:t>
            </a:r>
            <a:r>
              <a:rPr lang="en-US" dirty="0" err="1" smtClean="0"/>
              <a:t>Köpenhamn</a:t>
            </a:r>
            <a:r>
              <a:rPr lang="en-US" dirty="0" smtClean="0"/>
              <a:t>, 11-13 </a:t>
            </a:r>
            <a:r>
              <a:rPr lang="en-US" dirty="0" err="1" smtClean="0"/>
              <a:t>augusti</a:t>
            </a:r>
            <a:r>
              <a:rPr lang="en-US" dirty="0" smtClean="0"/>
              <a:t> 2010</a:t>
            </a:r>
            <a:endParaRPr lang="en-US" dirty="0"/>
          </a:p>
        </p:txBody>
      </p:sp>
      <p:sp>
        <p:nvSpPr>
          <p:cNvPr id="8" name="Rectangle 6"/>
          <p:cNvSpPr txBox="1">
            <a:spLocks noChangeArrowheads="1"/>
          </p:cNvSpPr>
          <p:nvPr userDrawn="1"/>
        </p:nvSpPr>
        <p:spPr bwMode="auto">
          <a:xfrm>
            <a:off x="7842250" y="6453188"/>
            <a:ext cx="2063750" cy="404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638059B7-30FA-4352-B5ED-6F010B332BD7}" type="slidenum">
              <a:rPr kumimoji="0" lang="en-US" sz="14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a:t>
            </a:fld>
            <a:endParaRPr kumimoji="0" lang="en-US" sz="1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82638" y="4406900"/>
            <a:ext cx="84201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4" name="Rectangle 6"/>
          <p:cNvSpPr>
            <a:spLocks noGrp="1" noChangeArrowheads="1"/>
          </p:cNvSpPr>
          <p:nvPr>
            <p:ph type="sldNum" sz="quarter" idx="10"/>
          </p:nvPr>
        </p:nvSpPr>
        <p:spPr>
          <a:xfrm>
            <a:off x="7842250" y="6453188"/>
            <a:ext cx="2063750" cy="404812"/>
          </a:xfrm>
          <a:prstGeom prst="rect">
            <a:avLst/>
          </a:prstGeom>
          <a:ln/>
        </p:spPr>
        <p:txBody>
          <a:bodyPr/>
          <a:lstStyle>
            <a:lvl1pPr>
              <a:defRPr/>
            </a:lvl1pPr>
          </a:lstStyle>
          <a:p>
            <a:pPr>
              <a:defRPr/>
            </a:pPr>
            <a:fld id="{638059B7-30FA-4352-B5ED-6F010B332BD7}" type="slidenum">
              <a:rPr lang="en-US"/>
              <a:pPr>
                <a:defRPr/>
              </a:pPr>
              <a:t>‹#›</a:t>
            </a:fld>
            <a:endParaRPr lang="en-US" dirty="0"/>
          </a:p>
        </p:txBody>
      </p:sp>
      <p:sp>
        <p:nvSpPr>
          <p:cNvPr id="5" name="Rectangle 6"/>
          <p:cNvSpPr txBox="1">
            <a:spLocks noChangeArrowheads="1"/>
          </p:cNvSpPr>
          <p:nvPr userDrawn="1"/>
        </p:nvSpPr>
        <p:spPr bwMode="auto">
          <a:xfrm>
            <a:off x="0" y="6606000"/>
            <a:ext cx="4932000" cy="252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Nordiskt</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statistikermöte</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Köpenhamn</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11-13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augusti</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2010</a:t>
            </a:r>
            <a:endParaRPr kumimoji="0" lang="en-US" sz="1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762000" y="1600200"/>
            <a:ext cx="4124325" cy="44211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5038725" y="1600200"/>
            <a:ext cx="4124325" cy="44211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Rectangle 6"/>
          <p:cNvSpPr>
            <a:spLocks noGrp="1" noChangeArrowheads="1"/>
          </p:cNvSpPr>
          <p:nvPr>
            <p:ph type="sldNum" sz="quarter" idx="10"/>
          </p:nvPr>
        </p:nvSpPr>
        <p:spPr>
          <a:xfrm>
            <a:off x="7842250" y="6453188"/>
            <a:ext cx="2063750" cy="404812"/>
          </a:xfrm>
          <a:prstGeom prst="rect">
            <a:avLst/>
          </a:prstGeom>
          <a:ln/>
        </p:spPr>
        <p:txBody>
          <a:bodyPr/>
          <a:lstStyle>
            <a:lvl1pPr>
              <a:defRPr/>
            </a:lvl1pPr>
          </a:lstStyle>
          <a:p>
            <a:pPr>
              <a:defRPr/>
            </a:pPr>
            <a:fld id="{0383038F-357B-42E4-B75E-B5E23B779AED}" type="slidenum">
              <a:rPr lang="en-US"/>
              <a:pPr>
                <a:defRPr/>
              </a:pPr>
              <a:t>‹#›</a:t>
            </a:fld>
            <a:endParaRPr lang="en-US" dirty="0"/>
          </a:p>
        </p:txBody>
      </p:sp>
      <p:sp>
        <p:nvSpPr>
          <p:cNvPr id="6" name="Rectangle 6"/>
          <p:cNvSpPr txBox="1">
            <a:spLocks noChangeArrowheads="1"/>
          </p:cNvSpPr>
          <p:nvPr userDrawn="1"/>
        </p:nvSpPr>
        <p:spPr bwMode="auto">
          <a:xfrm>
            <a:off x="0" y="6606000"/>
            <a:ext cx="4932000" cy="252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Nordiskt</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statistikermöte</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Köpenhamn</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11-13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augusti</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2010</a:t>
            </a:r>
            <a:endParaRPr kumimoji="0" lang="en-US" sz="1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95300" y="274638"/>
            <a:ext cx="8915400" cy="1143000"/>
          </a:xfrm>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Rectangle 6"/>
          <p:cNvSpPr>
            <a:spLocks noGrp="1" noChangeArrowheads="1"/>
          </p:cNvSpPr>
          <p:nvPr>
            <p:ph type="sldNum" sz="quarter" idx="10"/>
          </p:nvPr>
        </p:nvSpPr>
        <p:spPr>
          <a:xfrm>
            <a:off x="7842250" y="6453188"/>
            <a:ext cx="2063750" cy="404812"/>
          </a:xfrm>
          <a:prstGeom prst="rect">
            <a:avLst/>
          </a:prstGeom>
          <a:ln/>
        </p:spPr>
        <p:txBody>
          <a:bodyPr/>
          <a:lstStyle>
            <a:lvl1pPr>
              <a:defRPr/>
            </a:lvl1pPr>
          </a:lstStyle>
          <a:p>
            <a:pPr>
              <a:defRPr/>
            </a:pPr>
            <a:fld id="{0822C799-E5D0-4D76-AA7C-F44E8A33BEC5}" type="slidenum">
              <a:rPr lang="en-US"/>
              <a:pPr>
                <a:defRPr/>
              </a:pPr>
              <a:t>‹#›</a:t>
            </a:fld>
            <a:endParaRPr lang="en-US" dirty="0"/>
          </a:p>
        </p:txBody>
      </p:sp>
      <p:sp>
        <p:nvSpPr>
          <p:cNvPr id="8" name="Rectangle 6"/>
          <p:cNvSpPr txBox="1">
            <a:spLocks noChangeArrowheads="1"/>
          </p:cNvSpPr>
          <p:nvPr userDrawn="1"/>
        </p:nvSpPr>
        <p:spPr bwMode="auto">
          <a:xfrm>
            <a:off x="0" y="6606000"/>
            <a:ext cx="4932000" cy="252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Nordiskt</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statistikermöte</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Köpenhamn</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11-13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augusti</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2010</a:t>
            </a:r>
            <a:endParaRPr kumimoji="0" lang="en-US" sz="1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Rectangle 6"/>
          <p:cNvSpPr>
            <a:spLocks noGrp="1" noChangeArrowheads="1"/>
          </p:cNvSpPr>
          <p:nvPr>
            <p:ph type="sldNum" sz="quarter" idx="10"/>
          </p:nvPr>
        </p:nvSpPr>
        <p:spPr>
          <a:xfrm>
            <a:off x="7842250" y="6453188"/>
            <a:ext cx="2063750" cy="404812"/>
          </a:xfrm>
          <a:prstGeom prst="rect">
            <a:avLst/>
          </a:prstGeom>
          <a:ln/>
        </p:spPr>
        <p:txBody>
          <a:bodyPr/>
          <a:lstStyle>
            <a:lvl1pPr>
              <a:defRPr/>
            </a:lvl1pPr>
          </a:lstStyle>
          <a:p>
            <a:pPr>
              <a:defRPr/>
            </a:pPr>
            <a:fld id="{8D6BF68E-39EC-491C-AC22-67E2A145C42D}" type="slidenum">
              <a:rPr lang="en-US"/>
              <a:pPr>
                <a:defRPr/>
              </a:pPr>
              <a:t>‹#›</a:t>
            </a:fld>
            <a:endParaRPr lang="en-US" dirty="0"/>
          </a:p>
        </p:txBody>
      </p:sp>
      <p:sp>
        <p:nvSpPr>
          <p:cNvPr id="4" name="Rectangle 6"/>
          <p:cNvSpPr txBox="1">
            <a:spLocks noChangeArrowheads="1"/>
          </p:cNvSpPr>
          <p:nvPr userDrawn="1"/>
        </p:nvSpPr>
        <p:spPr bwMode="auto">
          <a:xfrm>
            <a:off x="0" y="6606000"/>
            <a:ext cx="4932000" cy="252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Nordiskt</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statistikermöte</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Köpenhamn</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11-13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augusti</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2010</a:t>
            </a:r>
            <a:endParaRPr kumimoji="0" lang="en-US" sz="1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xfrm>
            <a:off x="7842250" y="6453188"/>
            <a:ext cx="2063750" cy="404812"/>
          </a:xfrm>
          <a:prstGeom prst="rect">
            <a:avLst/>
          </a:prstGeom>
          <a:ln/>
        </p:spPr>
        <p:txBody>
          <a:bodyPr/>
          <a:lstStyle>
            <a:lvl1pPr>
              <a:defRPr/>
            </a:lvl1pPr>
          </a:lstStyle>
          <a:p>
            <a:pPr>
              <a:defRPr/>
            </a:pPr>
            <a:fld id="{12A7295C-3F3C-4B6D-8C9A-259661F2D451}" type="slidenum">
              <a:rPr lang="en-US"/>
              <a:pPr>
                <a:defRPr/>
              </a:pPr>
              <a:t>‹#›</a:t>
            </a:fld>
            <a:endParaRPr lang="en-US" dirty="0"/>
          </a:p>
        </p:txBody>
      </p:sp>
      <p:sp>
        <p:nvSpPr>
          <p:cNvPr id="3" name="Rectangle 6"/>
          <p:cNvSpPr txBox="1">
            <a:spLocks noChangeArrowheads="1"/>
          </p:cNvSpPr>
          <p:nvPr userDrawn="1"/>
        </p:nvSpPr>
        <p:spPr bwMode="auto">
          <a:xfrm>
            <a:off x="0" y="6606000"/>
            <a:ext cx="4932000" cy="252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Nordiskt</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statistikermöte</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Köpenhamn</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11-13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augusti</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2010</a:t>
            </a:r>
            <a:endParaRPr kumimoji="0" lang="en-US" sz="1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95300" y="273050"/>
            <a:ext cx="3259138"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Rectangle 6"/>
          <p:cNvSpPr>
            <a:spLocks noGrp="1" noChangeArrowheads="1"/>
          </p:cNvSpPr>
          <p:nvPr>
            <p:ph type="sldNum" sz="quarter" idx="10"/>
          </p:nvPr>
        </p:nvSpPr>
        <p:spPr>
          <a:xfrm>
            <a:off x="7842250" y="6453188"/>
            <a:ext cx="2063750" cy="404812"/>
          </a:xfrm>
          <a:prstGeom prst="rect">
            <a:avLst/>
          </a:prstGeom>
          <a:ln/>
        </p:spPr>
        <p:txBody>
          <a:bodyPr/>
          <a:lstStyle>
            <a:lvl1pPr>
              <a:defRPr/>
            </a:lvl1pPr>
          </a:lstStyle>
          <a:p>
            <a:pPr>
              <a:defRPr/>
            </a:pPr>
            <a:fld id="{BDC1ECE3-58A8-45A7-BE95-5F3A7F8759E8}" type="slidenum">
              <a:rPr lang="en-US"/>
              <a:pPr>
                <a:defRPr/>
              </a:pPr>
              <a:t>‹#›</a:t>
            </a:fld>
            <a:endParaRPr lang="en-US" dirty="0"/>
          </a:p>
        </p:txBody>
      </p:sp>
      <p:sp>
        <p:nvSpPr>
          <p:cNvPr id="6" name="Rectangle 6"/>
          <p:cNvSpPr txBox="1">
            <a:spLocks noChangeArrowheads="1"/>
          </p:cNvSpPr>
          <p:nvPr userDrawn="1"/>
        </p:nvSpPr>
        <p:spPr bwMode="auto">
          <a:xfrm>
            <a:off x="0" y="6606000"/>
            <a:ext cx="4932000" cy="252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Nordiskt</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statistikermöte</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Köpenhamn</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11-13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augusti</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2010</a:t>
            </a:r>
            <a:endParaRPr kumimoji="0" lang="en-US" sz="1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941513" y="4800600"/>
            <a:ext cx="59436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dirty="0" smtClean="0"/>
          </a:p>
        </p:txBody>
      </p:sp>
      <p:sp>
        <p:nvSpPr>
          <p:cNvPr id="4" name="Platshållare för text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Rectangle 6"/>
          <p:cNvSpPr>
            <a:spLocks noGrp="1" noChangeArrowheads="1"/>
          </p:cNvSpPr>
          <p:nvPr>
            <p:ph type="sldNum" sz="quarter" idx="10"/>
          </p:nvPr>
        </p:nvSpPr>
        <p:spPr>
          <a:xfrm>
            <a:off x="7842250" y="6453188"/>
            <a:ext cx="2063750" cy="404812"/>
          </a:xfrm>
          <a:prstGeom prst="rect">
            <a:avLst/>
          </a:prstGeom>
          <a:ln/>
        </p:spPr>
        <p:txBody>
          <a:bodyPr/>
          <a:lstStyle>
            <a:lvl1pPr>
              <a:defRPr/>
            </a:lvl1pPr>
          </a:lstStyle>
          <a:p>
            <a:pPr>
              <a:defRPr/>
            </a:pPr>
            <a:fld id="{D624B5D1-7286-46ED-84BA-7713E01EE05C}" type="slidenum">
              <a:rPr lang="en-US"/>
              <a:pPr>
                <a:defRPr/>
              </a:pPr>
              <a:t>‹#›</a:t>
            </a:fld>
            <a:endParaRPr lang="en-US" dirty="0"/>
          </a:p>
        </p:txBody>
      </p:sp>
      <p:sp>
        <p:nvSpPr>
          <p:cNvPr id="6" name="Rectangle 6"/>
          <p:cNvSpPr txBox="1">
            <a:spLocks noChangeArrowheads="1"/>
          </p:cNvSpPr>
          <p:nvPr userDrawn="1"/>
        </p:nvSpPr>
        <p:spPr bwMode="auto">
          <a:xfrm>
            <a:off x="0" y="6606000"/>
            <a:ext cx="4932000" cy="252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Nordiskt</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statistikermöte</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Köpenhamn</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11-13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augusti</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2010</a:t>
            </a:r>
            <a:endParaRPr kumimoji="0" lang="en-US" sz="1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762000" y="304800"/>
            <a:ext cx="84201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Klicka här för att ändra format på bakgrundsrubriken</a:t>
            </a:r>
          </a:p>
        </p:txBody>
      </p:sp>
      <p:sp>
        <p:nvSpPr>
          <p:cNvPr id="1027" name="Rectangle 3"/>
          <p:cNvSpPr>
            <a:spLocks noGrp="1" noChangeArrowheads="1"/>
          </p:cNvSpPr>
          <p:nvPr>
            <p:ph type="body" idx="1"/>
          </p:nvPr>
        </p:nvSpPr>
        <p:spPr bwMode="auto">
          <a:xfrm>
            <a:off x="762000" y="1600200"/>
            <a:ext cx="8401050" cy="44211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Klicka här för att ändra format på bakgrundstexten</a:t>
            </a:r>
          </a:p>
          <a:p>
            <a:pPr lvl="1"/>
            <a:r>
              <a:rPr lang="en-US" smtClean="0"/>
              <a:t>Nivå två</a:t>
            </a:r>
          </a:p>
          <a:p>
            <a:pPr lvl="2"/>
            <a:r>
              <a:rPr lang="en-US" smtClean="0"/>
              <a:t>Nivå tre</a:t>
            </a:r>
          </a:p>
          <a:p>
            <a:pPr lvl="3"/>
            <a:r>
              <a:rPr lang="en-US" smtClean="0"/>
              <a:t>Nivå fyra</a:t>
            </a:r>
          </a:p>
          <a:p>
            <a:pPr lvl="4"/>
            <a:r>
              <a:rPr lang="en-US" smtClean="0"/>
              <a:t>Nivå fem</a:t>
            </a:r>
          </a:p>
        </p:txBody>
      </p:sp>
      <p:pic>
        <p:nvPicPr>
          <p:cNvPr id="1029" name="Picture 9" descr="Sos-ny"/>
          <p:cNvPicPr>
            <a:picLocks noChangeAspect="1" noChangeArrowheads="1"/>
          </p:cNvPicPr>
          <p:nvPr/>
        </p:nvPicPr>
        <p:blipFill>
          <a:blip r:embed="rId13" cstate="print"/>
          <a:srcRect/>
          <a:stretch>
            <a:fillRect/>
          </a:stretch>
        </p:blipFill>
        <p:spPr bwMode="auto">
          <a:xfrm>
            <a:off x="7326313" y="6237288"/>
            <a:ext cx="1982787" cy="460375"/>
          </a:xfrm>
          <a:prstGeom prst="rect">
            <a:avLst/>
          </a:prstGeom>
          <a:noFill/>
          <a:ln w="9525">
            <a:noFill/>
            <a:miter lim="800000"/>
            <a:headEnd/>
            <a:tailEnd/>
          </a:ln>
        </p:spPr>
      </p:pic>
      <p:sp>
        <p:nvSpPr>
          <p:cNvPr id="4107" name="Rectangle 11"/>
          <p:cNvSpPr>
            <a:spLocks noChangeArrowheads="1"/>
          </p:cNvSpPr>
          <p:nvPr/>
        </p:nvSpPr>
        <p:spPr bwMode="auto">
          <a:xfrm>
            <a:off x="0" y="0"/>
            <a:ext cx="344488" cy="6262688"/>
          </a:xfrm>
          <a:prstGeom prst="rect">
            <a:avLst/>
          </a:prstGeom>
          <a:solidFill>
            <a:srgbClr val="B21611"/>
          </a:solidFill>
          <a:ln w="9525">
            <a:noFill/>
            <a:miter lim="800000"/>
            <a:headEnd/>
            <a:tailEnd/>
          </a:ln>
          <a:effectLst/>
        </p:spPr>
        <p:txBody>
          <a:bodyPr wrap="none" anchor="ctr"/>
          <a:lstStyle/>
          <a:p>
            <a:pPr>
              <a:defRPr/>
            </a:pPr>
            <a:endParaRPr lang="sv-SE" dirty="0"/>
          </a:p>
        </p:txBody>
      </p:sp>
      <p:sp>
        <p:nvSpPr>
          <p:cNvPr id="4108" name="Rectangle 12"/>
          <p:cNvSpPr>
            <a:spLocks noChangeArrowheads="1"/>
          </p:cNvSpPr>
          <p:nvPr/>
        </p:nvSpPr>
        <p:spPr bwMode="auto">
          <a:xfrm>
            <a:off x="9561513" y="6257925"/>
            <a:ext cx="344487" cy="611188"/>
          </a:xfrm>
          <a:prstGeom prst="rect">
            <a:avLst/>
          </a:prstGeom>
          <a:solidFill>
            <a:srgbClr val="B21611"/>
          </a:solidFill>
          <a:ln w="9525">
            <a:noFill/>
            <a:miter lim="800000"/>
            <a:headEnd/>
            <a:tailEnd/>
          </a:ln>
          <a:effectLst/>
        </p:spPr>
        <p:txBody>
          <a:bodyPr wrap="none" anchor="ctr"/>
          <a:lstStyle/>
          <a:p>
            <a:pPr>
              <a:defRPr/>
            </a:pPr>
            <a:endParaRPr lang="sv-SE" dirty="0"/>
          </a:p>
        </p:txBody>
      </p:sp>
      <p:sp>
        <p:nvSpPr>
          <p:cNvPr id="9" name="Rectangle 6"/>
          <p:cNvSpPr txBox="1">
            <a:spLocks noChangeArrowheads="1"/>
          </p:cNvSpPr>
          <p:nvPr userDrawn="1"/>
        </p:nvSpPr>
        <p:spPr bwMode="auto">
          <a:xfrm>
            <a:off x="0" y="6606000"/>
            <a:ext cx="4932000" cy="252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Nordiskt</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statistikermöte</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Köpenhamn</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11-13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augusti</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2010</a:t>
            </a:r>
            <a:endParaRPr kumimoji="0" lang="en-US" sz="1400" b="0" i="0" u="none" strike="noStrike" kern="1200" cap="none" spc="0" normalizeH="0" baseline="0" noProof="0" dirty="0">
              <a:ln>
                <a:noFill/>
              </a:ln>
              <a:solidFill>
                <a:schemeClr val="tx1"/>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ftr="0" dt="0"/>
  <p:txStyles>
    <p:titleStyle>
      <a:lvl1pPr algn="l" rtl="0" eaLnBrk="0" fontAlgn="base" hangingPunct="0">
        <a:lnSpc>
          <a:spcPct val="90000"/>
        </a:lnSpc>
        <a:spcBef>
          <a:spcPct val="0"/>
        </a:spcBef>
        <a:spcAft>
          <a:spcPct val="0"/>
        </a:spcAft>
        <a:defRPr sz="4400" b="1">
          <a:solidFill>
            <a:srgbClr val="B21611"/>
          </a:solidFill>
          <a:effectLst>
            <a:outerShdw blurRad="38100" dist="38100" dir="2700000" algn="tl">
              <a:srgbClr val="C0C0C0"/>
            </a:outerShdw>
          </a:effectLst>
          <a:latin typeface="+mj-lt"/>
          <a:ea typeface="+mj-ea"/>
          <a:cs typeface="+mj-cs"/>
        </a:defRPr>
      </a:lvl1pPr>
      <a:lvl2pPr algn="l" rtl="0" eaLnBrk="0" fontAlgn="base" hangingPunct="0">
        <a:lnSpc>
          <a:spcPct val="90000"/>
        </a:lnSpc>
        <a:spcBef>
          <a:spcPct val="0"/>
        </a:spcBef>
        <a:spcAft>
          <a:spcPct val="0"/>
        </a:spcAft>
        <a:defRPr sz="4400" b="1">
          <a:solidFill>
            <a:srgbClr val="B21611"/>
          </a:solidFill>
          <a:effectLst>
            <a:outerShdw blurRad="38100" dist="38100" dir="2700000" algn="tl">
              <a:srgbClr val="C0C0C0"/>
            </a:outerShdw>
          </a:effectLst>
          <a:latin typeface="Arial" charset="0"/>
        </a:defRPr>
      </a:lvl2pPr>
      <a:lvl3pPr algn="l" rtl="0" eaLnBrk="0" fontAlgn="base" hangingPunct="0">
        <a:lnSpc>
          <a:spcPct val="90000"/>
        </a:lnSpc>
        <a:spcBef>
          <a:spcPct val="0"/>
        </a:spcBef>
        <a:spcAft>
          <a:spcPct val="0"/>
        </a:spcAft>
        <a:defRPr sz="4400" b="1">
          <a:solidFill>
            <a:srgbClr val="B21611"/>
          </a:solidFill>
          <a:effectLst>
            <a:outerShdw blurRad="38100" dist="38100" dir="2700000" algn="tl">
              <a:srgbClr val="C0C0C0"/>
            </a:outerShdw>
          </a:effectLst>
          <a:latin typeface="Arial" charset="0"/>
        </a:defRPr>
      </a:lvl3pPr>
      <a:lvl4pPr algn="l" rtl="0" eaLnBrk="0" fontAlgn="base" hangingPunct="0">
        <a:lnSpc>
          <a:spcPct val="90000"/>
        </a:lnSpc>
        <a:spcBef>
          <a:spcPct val="0"/>
        </a:spcBef>
        <a:spcAft>
          <a:spcPct val="0"/>
        </a:spcAft>
        <a:defRPr sz="4400" b="1">
          <a:solidFill>
            <a:srgbClr val="B21611"/>
          </a:solidFill>
          <a:effectLst>
            <a:outerShdw blurRad="38100" dist="38100" dir="2700000" algn="tl">
              <a:srgbClr val="C0C0C0"/>
            </a:outerShdw>
          </a:effectLst>
          <a:latin typeface="Arial" charset="0"/>
        </a:defRPr>
      </a:lvl4pPr>
      <a:lvl5pPr algn="l" rtl="0" eaLnBrk="0" fontAlgn="base" hangingPunct="0">
        <a:lnSpc>
          <a:spcPct val="90000"/>
        </a:lnSpc>
        <a:spcBef>
          <a:spcPct val="0"/>
        </a:spcBef>
        <a:spcAft>
          <a:spcPct val="0"/>
        </a:spcAft>
        <a:defRPr sz="4400" b="1">
          <a:solidFill>
            <a:srgbClr val="B21611"/>
          </a:solidFill>
          <a:effectLst>
            <a:outerShdw blurRad="38100" dist="38100" dir="2700000" algn="tl">
              <a:srgbClr val="C0C0C0"/>
            </a:outerShdw>
          </a:effectLst>
          <a:latin typeface="Arial" charset="0"/>
        </a:defRPr>
      </a:lvl5pPr>
      <a:lvl6pPr marL="457200" algn="l" rtl="0" eaLnBrk="0" fontAlgn="base" hangingPunct="0">
        <a:lnSpc>
          <a:spcPct val="90000"/>
        </a:lnSpc>
        <a:spcBef>
          <a:spcPct val="0"/>
        </a:spcBef>
        <a:spcAft>
          <a:spcPct val="0"/>
        </a:spcAft>
        <a:defRPr sz="4400" b="1">
          <a:solidFill>
            <a:srgbClr val="B21611"/>
          </a:solidFill>
          <a:effectLst>
            <a:outerShdw blurRad="38100" dist="38100" dir="2700000" algn="tl">
              <a:srgbClr val="C0C0C0"/>
            </a:outerShdw>
          </a:effectLst>
          <a:latin typeface="Arial" charset="0"/>
        </a:defRPr>
      </a:lvl6pPr>
      <a:lvl7pPr marL="914400" algn="l" rtl="0" eaLnBrk="0" fontAlgn="base" hangingPunct="0">
        <a:lnSpc>
          <a:spcPct val="90000"/>
        </a:lnSpc>
        <a:spcBef>
          <a:spcPct val="0"/>
        </a:spcBef>
        <a:spcAft>
          <a:spcPct val="0"/>
        </a:spcAft>
        <a:defRPr sz="4400" b="1">
          <a:solidFill>
            <a:srgbClr val="B21611"/>
          </a:solidFill>
          <a:effectLst>
            <a:outerShdw blurRad="38100" dist="38100" dir="2700000" algn="tl">
              <a:srgbClr val="C0C0C0"/>
            </a:outerShdw>
          </a:effectLst>
          <a:latin typeface="Arial" charset="0"/>
        </a:defRPr>
      </a:lvl7pPr>
      <a:lvl8pPr marL="1371600" algn="l" rtl="0" eaLnBrk="0" fontAlgn="base" hangingPunct="0">
        <a:lnSpc>
          <a:spcPct val="90000"/>
        </a:lnSpc>
        <a:spcBef>
          <a:spcPct val="0"/>
        </a:spcBef>
        <a:spcAft>
          <a:spcPct val="0"/>
        </a:spcAft>
        <a:defRPr sz="4400" b="1">
          <a:solidFill>
            <a:srgbClr val="B21611"/>
          </a:solidFill>
          <a:effectLst>
            <a:outerShdw blurRad="38100" dist="38100" dir="2700000" algn="tl">
              <a:srgbClr val="C0C0C0"/>
            </a:outerShdw>
          </a:effectLst>
          <a:latin typeface="Arial" charset="0"/>
        </a:defRPr>
      </a:lvl8pPr>
      <a:lvl9pPr marL="1828800" algn="l" rtl="0" eaLnBrk="0" fontAlgn="base" hangingPunct="0">
        <a:lnSpc>
          <a:spcPct val="90000"/>
        </a:lnSpc>
        <a:spcBef>
          <a:spcPct val="0"/>
        </a:spcBef>
        <a:spcAft>
          <a:spcPct val="0"/>
        </a:spcAft>
        <a:defRPr sz="4400" b="1">
          <a:solidFill>
            <a:srgbClr val="B21611"/>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erstin.westergren@socialstyrelsen" TargetMode="External"/><Relationship Id="rId2" Type="http://schemas.openxmlformats.org/officeDocument/2006/relationships/hyperlink" Target="mailto:marie.linder@socialstyrelsen"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mailto:kerstin.westergren@socialstyrelsen" TargetMode="External"/><Relationship Id="rId2" Type="http://schemas.openxmlformats.org/officeDocument/2006/relationships/hyperlink" Target="mailto:marie.linder@socialstyrelsen" TargetMode="External"/><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44488" y="548680"/>
            <a:ext cx="9561512" cy="1728192"/>
          </a:xfrm>
        </p:spPr>
        <p:txBody>
          <a:bodyPr/>
          <a:lstStyle/>
          <a:p>
            <a:pPr>
              <a:defRPr/>
            </a:pPr>
            <a:r>
              <a:rPr lang="sv-SE" dirty="0" smtClean="0"/>
              <a:t>Socialstyrelsen, mängd – individstatistik</a:t>
            </a:r>
            <a:br>
              <a:rPr lang="sv-SE" dirty="0" smtClean="0"/>
            </a:br>
            <a:endParaRPr lang="sv-SE" dirty="0"/>
          </a:p>
        </p:txBody>
      </p:sp>
      <p:sp>
        <p:nvSpPr>
          <p:cNvPr id="2051" name="Platshållare för innehåll 2"/>
          <p:cNvSpPr>
            <a:spLocks noGrp="1"/>
          </p:cNvSpPr>
          <p:nvPr>
            <p:ph idx="1"/>
          </p:nvPr>
        </p:nvSpPr>
        <p:spPr/>
        <p:txBody>
          <a:bodyPr/>
          <a:lstStyle/>
          <a:p>
            <a:endParaRPr lang="sv-SE" dirty="0" smtClean="0"/>
          </a:p>
          <a:p>
            <a:pPr>
              <a:buFontTx/>
              <a:buNone/>
            </a:pPr>
            <a:r>
              <a:rPr lang="sv-SE" dirty="0" smtClean="0"/>
              <a:t>Marie Linder</a:t>
            </a:r>
          </a:p>
          <a:p>
            <a:pPr>
              <a:buFontTx/>
              <a:buNone/>
            </a:pPr>
            <a:r>
              <a:rPr lang="sv-SE" dirty="0" smtClean="0">
                <a:hlinkClick r:id="rId2"/>
              </a:rPr>
              <a:t>marie.linder@socialstyrelsen</a:t>
            </a:r>
            <a:endParaRPr lang="sv-SE" dirty="0" smtClean="0"/>
          </a:p>
          <a:p>
            <a:pPr>
              <a:buFontTx/>
              <a:buNone/>
            </a:pPr>
            <a:endParaRPr lang="sv-SE" dirty="0" smtClean="0"/>
          </a:p>
          <a:p>
            <a:pPr>
              <a:buFontTx/>
              <a:buNone/>
            </a:pPr>
            <a:r>
              <a:rPr lang="sv-SE" dirty="0" smtClean="0"/>
              <a:t>Kerstin Westergren</a:t>
            </a:r>
          </a:p>
          <a:p>
            <a:pPr>
              <a:buFontTx/>
              <a:buNone/>
            </a:pPr>
            <a:r>
              <a:rPr lang="sv-SE" dirty="0" smtClean="0">
                <a:hlinkClick r:id="rId3"/>
              </a:rPr>
              <a:t>kerstin.westergren@socialstyrelsen</a:t>
            </a:r>
            <a:endParaRPr lang="sv-SE" dirty="0" smtClean="0"/>
          </a:p>
          <a:p>
            <a:endParaRPr lang="sv-SE"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44488" y="548680"/>
            <a:ext cx="9561512" cy="1656184"/>
          </a:xfrm>
        </p:spPr>
        <p:txBody>
          <a:bodyPr/>
          <a:lstStyle/>
          <a:p>
            <a:pPr>
              <a:defRPr/>
            </a:pPr>
            <a:r>
              <a:rPr lang="sv-SE" sz="4000" dirty="0" smtClean="0"/>
              <a:t>Test av kommunernas tillgång till variablerna</a:t>
            </a:r>
            <a:br>
              <a:rPr lang="sv-SE" sz="4000" dirty="0" smtClean="0"/>
            </a:br>
            <a:endParaRPr lang="sv-SE" sz="4000" dirty="0"/>
          </a:p>
        </p:txBody>
      </p:sp>
      <p:sp>
        <p:nvSpPr>
          <p:cNvPr id="11267" name="Platshållare för innehåll 2"/>
          <p:cNvSpPr>
            <a:spLocks noGrp="1"/>
          </p:cNvSpPr>
          <p:nvPr>
            <p:ph idx="1"/>
          </p:nvPr>
        </p:nvSpPr>
        <p:spPr/>
        <p:txBody>
          <a:bodyPr/>
          <a:lstStyle/>
          <a:p>
            <a:pPr>
              <a:buFontTx/>
              <a:buNone/>
            </a:pPr>
            <a:endParaRPr lang="sv-SE" dirty="0" smtClean="0"/>
          </a:p>
          <a:p>
            <a:r>
              <a:rPr lang="sv-SE" dirty="0" smtClean="0"/>
              <a:t>Finns uppgiften registrerad i kommunens IT-system</a:t>
            </a:r>
          </a:p>
          <a:p>
            <a:r>
              <a:rPr lang="sv-SE" dirty="0" smtClean="0"/>
              <a:t>Finns i akt/journal men inte i kommunens IT-system</a:t>
            </a:r>
          </a:p>
          <a:p>
            <a:r>
              <a:rPr lang="sv-SE" dirty="0" smtClean="0"/>
              <a:t>Finns inte alls på individnivå</a:t>
            </a:r>
          </a:p>
          <a:p>
            <a:r>
              <a:rPr lang="sv-SE" dirty="0" smtClean="0"/>
              <a:t>Vet ej</a:t>
            </a:r>
          </a:p>
          <a:p>
            <a:endParaRPr lang="sv-SE" sz="2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44488" y="548680"/>
            <a:ext cx="9561512" cy="720080"/>
          </a:xfrm>
        </p:spPr>
        <p:txBody>
          <a:bodyPr/>
          <a:lstStyle/>
          <a:p>
            <a:pPr>
              <a:defRPr/>
            </a:pPr>
            <a:r>
              <a:rPr lang="sv-SE" dirty="0" smtClean="0"/>
              <a:t>Nya uppgifter</a:t>
            </a:r>
            <a:endParaRPr lang="sv-SE" dirty="0"/>
          </a:p>
        </p:txBody>
      </p:sp>
      <p:sp>
        <p:nvSpPr>
          <p:cNvPr id="12291" name="Platshållare för innehåll 2"/>
          <p:cNvSpPr>
            <a:spLocks noGrp="1"/>
          </p:cNvSpPr>
          <p:nvPr>
            <p:ph idx="1"/>
          </p:nvPr>
        </p:nvSpPr>
        <p:spPr/>
        <p:txBody>
          <a:bodyPr/>
          <a:lstStyle/>
          <a:p>
            <a:r>
              <a:rPr lang="sv-SE" dirty="0" smtClean="0"/>
              <a:t>Personnummer</a:t>
            </a:r>
          </a:p>
          <a:p>
            <a:r>
              <a:rPr lang="sv-SE" dirty="0" smtClean="0"/>
              <a:t>Ensamboende eller ej</a:t>
            </a:r>
          </a:p>
          <a:p>
            <a:r>
              <a:rPr lang="sv-SE" dirty="0" smtClean="0"/>
              <a:t>Hemtjänst      service/personlig omvårdad</a:t>
            </a:r>
          </a:p>
          <a:p>
            <a:r>
              <a:rPr lang="sv-SE" dirty="0" smtClean="0"/>
              <a:t>Boendestöd</a:t>
            </a:r>
          </a:p>
          <a:p>
            <a:r>
              <a:rPr lang="sv-SE" dirty="0" smtClean="0"/>
              <a:t>Trygghetslarm</a:t>
            </a:r>
          </a:p>
          <a:p>
            <a:r>
              <a:rPr lang="sv-SE" dirty="0" smtClean="0"/>
              <a:t>Den första insamlingen gällde den 1 oktober 2007 och avsåg alla individer</a:t>
            </a:r>
          </a:p>
          <a:p>
            <a:r>
              <a:rPr lang="sv-SE" dirty="0" smtClean="0"/>
              <a:t>Insamlingen upprepades för den 30 juni 2008</a:t>
            </a:r>
          </a:p>
        </p:txBody>
      </p:sp>
      <p:cxnSp>
        <p:nvCxnSpPr>
          <p:cNvPr id="12292" name="Rak pil 8"/>
          <p:cNvCxnSpPr>
            <a:cxnSpLocks noChangeShapeType="1"/>
          </p:cNvCxnSpPr>
          <p:nvPr/>
        </p:nvCxnSpPr>
        <p:spPr bwMode="auto">
          <a:xfrm>
            <a:off x="2881313" y="2928938"/>
            <a:ext cx="357187" cy="1587"/>
          </a:xfrm>
          <a:prstGeom prst="straightConnector1">
            <a:avLst/>
          </a:prstGeom>
          <a:noFill/>
          <a:ln w="9525" algn="ctr">
            <a:solidFill>
              <a:schemeClr val="tx1"/>
            </a:solidFill>
            <a:round/>
            <a:headEnd/>
            <a:tailEnd type="arrow" w="med" len="med"/>
          </a:ln>
        </p:spPr>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44488" y="548680"/>
            <a:ext cx="9561512" cy="720080"/>
          </a:xfrm>
        </p:spPr>
        <p:txBody>
          <a:bodyPr/>
          <a:lstStyle/>
          <a:p>
            <a:pPr>
              <a:defRPr/>
            </a:pPr>
            <a:r>
              <a:rPr lang="sv-SE" dirty="0" smtClean="0"/>
              <a:t>Löpande insamling</a:t>
            </a:r>
            <a:endParaRPr lang="sv-SE" dirty="0"/>
          </a:p>
        </p:txBody>
      </p:sp>
      <p:sp>
        <p:nvSpPr>
          <p:cNvPr id="3" name="Platshållare för innehåll 2"/>
          <p:cNvSpPr>
            <a:spLocks noGrp="1"/>
          </p:cNvSpPr>
          <p:nvPr>
            <p:ph idx="1"/>
          </p:nvPr>
        </p:nvSpPr>
        <p:spPr/>
        <p:txBody>
          <a:bodyPr/>
          <a:lstStyle/>
          <a:p>
            <a:r>
              <a:rPr lang="sv-SE" dirty="0" smtClean="0"/>
              <a:t>D</a:t>
            </a:r>
            <a:r>
              <a:rPr lang="sv-SE" dirty="0" smtClean="0">
                <a:solidFill>
                  <a:schemeClr val="tx1"/>
                </a:solidFill>
                <a:latin typeface="+mn-lt"/>
                <a:ea typeface="+mn-ea"/>
                <a:cs typeface="+mn-cs"/>
              </a:rPr>
              <a:t>et tredje insamlingstillfället gällde from den 1 juli 2008 tom 31 december 2008 </a:t>
            </a:r>
          </a:p>
          <a:p>
            <a:r>
              <a:rPr lang="sv-SE" dirty="0" smtClean="0"/>
              <a:t>B</a:t>
            </a:r>
            <a:r>
              <a:rPr lang="sv-SE" dirty="0" smtClean="0">
                <a:solidFill>
                  <a:schemeClr val="tx1"/>
                </a:solidFill>
                <a:latin typeface="+mn-lt"/>
                <a:ea typeface="+mn-ea"/>
                <a:cs typeface="+mn-cs"/>
              </a:rPr>
              <a:t>ara nya och förändrade beslut skulle rapporteras in</a:t>
            </a:r>
          </a:p>
          <a:p>
            <a:r>
              <a:rPr lang="sv-SE" dirty="0" smtClean="0"/>
              <a:t>Beslutsdatum, verkställighetsdatum och avslutsdatum las till</a:t>
            </a:r>
          </a:p>
          <a:p>
            <a:r>
              <a:rPr lang="sv-SE" dirty="0" smtClean="0">
                <a:solidFill>
                  <a:schemeClr val="tx1"/>
                </a:solidFill>
                <a:latin typeface="+mn-lt"/>
                <a:ea typeface="+mn-ea"/>
                <a:cs typeface="+mn-cs"/>
              </a:rPr>
              <a:t>Hemtjänsten innehåll utökades</a:t>
            </a:r>
          </a:p>
          <a:p>
            <a:r>
              <a:rPr lang="sv-SE" dirty="0" smtClean="0"/>
              <a:t>Tre övriga insatser las till</a:t>
            </a:r>
            <a:endParaRPr lang="sv-SE" dirty="0" smtClean="0">
              <a:solidFill>
                <a:schemeClr val="tx1"/>
              </a:solidFill>
              <a:latin typeface="+mn-lt"/>
              <a:ea typeface="+mn-ea"/>
              <a:cs typeface="+mn-cs"/>
            </a:endParaRPr>
          </a:p>
          <a:p>
            <a:r>
              <a:rPr lang="sv-SE" dirty="0" smtClean="0">
                <a:solidFill>
                  <a:schemeClr val="tx1"/>
                </a:solidFill>
                <a:latin typeface="+mn-lt"/>
                <a:ea typeface="+mn-ea"/>
                <a:cs typeface="+mn-cs"/>
              </a:rPr>
              <a:t>Samma </a:t>
            </a:r>
            <a:r>
              <a:rPr lang="sv-SE" dirty="0" smtClean="0"/>
              <a:t>insamling </a:t>
            </a:r>
            <a:r>
              <a:rPr lang="sv-SE" dirty="0" smtClean="0">
                <a:solidFill>
                  <a:schemeClr val="tx1"/>
                </a:solidFill>
                <a:latin typeface="+mn-lt"/>
                <a:ea typeface="+mn-ea"/>
                <a:cs typeface="+mn-cs"/>
              </a:rPr>
              <a:t>för varje därpå följande halvår</a:t>
            </a:r>
          </a:p>
          <a:p>
            <a:endParaRPr lang="sv-SE"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44488" y="548680"/>
            <a:ext cx="9561512" cy="720080"/>
          </a:xfrm>
        </p:spPr>
        <p:txBody>
          <a:bodyPr/>
          <a:lstStyle/>
          <a:p>
            <a:r>
              <a:rPr lang="sv-SE" dirty="0" smtClean="0"/>
              <a:t>Matchning</a:t>
            </a:r>
            <a:endParaRPr lang="sv-SE" dirty="0"/>
          </a:p>
        </p:txBody>
      </p:sp>
      <p:sp>
        <p:nvSpPr>
          <p:cNvPr id="3" name="Platshållare för innehåll 2"/>
          <p:cNvSpPr>
            <a:spLocks noGrp="1"/>
          </p:cNvSpPr>
          <p:nvPr>
            <p:ph idx="1"/>
          </p:nvPr>
        </p:nvSpPr>
        <p:spPr/>
        <p:txBody>
          <a:bodyPr/>
          <a:lstStyle/>
          <a:p>
            <a:r>
              <a:rPr lang="sv-SE" dirty="0" smtClean="0">
                <a:solidFill>
                  <a:schemeClr val="tx1"/>
                </a:solidFill>
                <a:latin typeface="+mn-lt"/>
                <a:ea typeface="+mn-ea"/>
                <a:cs typeface="+mn-cs"/>
              </a:rPr>
              <a:t>Basmätning: </a:t>
            </a:r>
            <a:r>
              <a:rPr lang="sv-SE" dirty="0" smtClean="0"/>
              <a:t>t</a:t>
            </a:r>
            <a:r>
              <a:rPr lang="sv-SE" dirty="0" smtClean="0">
                <a:solidFill>
                  <a:schemeClr val="tx1"/>
                </a:solidFill>
                <a:latin typeface="+mn-lt"/>
                <a:ea typeface="+mn-ea"/>
                <a:cs typeface="+mn-cs"/>
              </a:rPr>
              <a:t>otalmätningen den 30 juni 2008</a:t>
            </a:r>
          </a:p>
          <a:p>
            <a:r>
              <a:rPr lang="sv-SE" dirty="0" smtClean="0">
                <a:solidFill>
                  <a:schemeClr val="tx1"/>
                </a:solidFill>
                <a:latin typeface="+mn-lt"/>
                <a:ea typeface="+mn-ea"/>
                <a:cs typeface="+mn-cs"/>
              </a:rPr>
              <a:t>Uppdatering: nya och förändrade beslut</a:t>
            </a:r>
            <a:r>
              <a:rPr lang="sv-SE" dirty="0" smtClean="0"/>
              <a:t> för andra halvåret 2008</a:t>
            </a:r>
            <a:endParaRPr lang="sv-SE" dirty="0" smtClean="0">
              <a:solidFill>
                <a:schemeClr val="tx1"/>
              </a:solidFill>
              <a:latin typeface="+mn-lt"/>
              <a:ea typeface="+mn-ea"/>
              <a:cs typeface="+mn-cs"/>
            </a:endParaRPr>
          </a:p>
          <a:p>
            <a:r>
              <a:rPr lang="sv-SE" dirty="0" smtClean="0">
                <a:solidFill>
                  <a:schemeClr val="tx1"/>
                </a:solidFill>
                <a:latin typeface="+mn-lt"/>
                <a:ea typeface="+mn-ea"/>
                <a:cs typeface="+mn-cs"/>
              </a:rPr>
              <a:t>Omstrukturering inför matchning </a:t>
            </a:r>
          </a:p>
          <a:p>
            <a:r>
              <a:rPr lang="sv-SE" dirty="0" smtClean="0">
                <a:solidFill>
                  <a:schemeClr val="tx1"/>
                </a:solidFill>
                <a:latin typeface="+mn-lt"/>
                <a:ea typeface="+mn-ea"/>
                <a:cs typeface="+mn-cs"/>
              </a:rPr>
              <a:t>Matchning m.a.p. personnummer, kommun, beslutstyp</a:t>
            </a:r>
          </a:p>
          <a:p>
            <a:r>
              <a:rPr lang="sv-SE" dirty="0" smtClean="0"/>
              <a:t>Beslutsdatum utnyttjades för att särskilja beslut som borde matcha basmätningen</a:t>
            </a:r>
            <a:endParaRPr lang="sv-SE"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lstStyle/>
          <a:p>
            <a:r>
              <a:rPr lang="sv-SE" dirty="0" smtClean="0"/>
              <a:t>G</a:t>
            </a:r>
            <a:r>
              <a:rPr lang="sv-SE" dirty="0" smtClean="0">
                <a:solidFill>
                  <a:schemeClr val="tx1"/>
                </a:solidFill>
                <a:latin typeface="+mn-lt"/>
                <a:ea typeface="+mn-ea"/>
                <a:cs typeface="+mn-cs"/>
              </a:rPr>
              <a:t>rund för officiella statistiken, forskaruttag, …</a:t>
            </a:r>
          </a:p>
          <a:p>
            <a:r>
              <a:rPr lang="sv-SE" dirty="0" smtClean="0"/>
              <a:t>Ä</a:t>
            </a:r>
            <a:r>
              <a:rPr lang="sv-SE" dirty="0" smtClean="0">
                <a:solidFill>
                  <a:schemeClr val="tx1"/>
                </a:solidFill>
                <a:latin typeface="+mn-lt"/>
                <a:ea typeface="+mn-ea"/>
                <a:cs typeface="+mn-cs"/>
              </a:rPr>
              <a:t>ven insatser med kort varaktighet</a:t>
            </a:r>
          </a:p>
          <a:p>
            <a:r>
              <a:rPr lang="da-DK" dirty="0" smtClean="0"/>
              <a:t>B</a:t>
            </a:r>
            <a:r>
              <a:rPr lang="da-DK" dirty="0" smtClean="0">
                <a:solidFill>
                  <a:schemeClr val="tx1"/>
                </a:solidFill>
                <a:latin typeface="+mn-lt"/>
                <a:ea typeface="+mn-ea"/>
                <a:cs typeface="+mn-cs"/>
              </a:rPr>
              <a:t>esluts- </a:t>
            </a:r>
            <a:r>
              <a:rPr lang="da-DK" smtClean="0">
                <a:solidFill>
                  <a:schemeClr val="tx1"/>
                </a:solidFill>
                <a:latin typeface="+mn-lt"/>
                <a:ea typeface="+mn-ea"/>
                <a:cs typeface="+mn-cs"/>
              </a:rPr>
              <a:t>och </a:t>
            </a:r>
            <a:r>
              <a:rPr lang="da-DK" smtClean="0">
                <a:solidFill>
                  <a:schemeClr val="tx1"/>
                </a:solidFill>
                <a:latin typeface="+mn-lt"/>
                <a:ea typeface="+mn-ea"/>
                <a:cs typeface="+mn-cs"/>
              </a:rPr>
              <a:t>verkställighetsdatum </a:t>
            </a:r>
            <a:r>
              <a:rPr lang="da-DK" dirty="0" smtClean="0">
                <a:solidFill>
                  <a:schemeClr val="tx1"/>
                </a:solidFill>
                <a:latin typeface="+mn-lt"/>
                <a:ea typeface="+mn-ea"/>
                <a:cs typeface="+mn-cs"/>
              </a:rPr>
              <a:t>samlas in</a:t>
            </a:r>
            <a:endParaRPr lang="sv-SE" dirty="0" smtClean="0">
              <a:solidFill>
                <a:schemeClr val="tx1"/>
              </a:solidFill>
              <a:latin typeface="+mn-lt"/>
              <a:ea typeface="+mn-ea"/>
              <a:cs typeface="+mn-cs"/>
            </a:endParaRPr>
          </a:p>
          <a:p>
            <a:r>
              <a:rPr lang="da-DK" dirty="0" smtClean="0"/>
              <a:t>M</a:t>
            </a:r>
            <a:r>
              <a:rPr lang="da-DK" dirty="0" smtClean="0">
                <a:solidFill>
                  <a:schemeClr val="tx1"/>
                </a:solidFill>
                <a:latin typeface="+mn-lt"/>
                <a:ea typeface="+mn-ea"/>
                <a:cs typeface="+mn-cs"/>
              </a:rPr>
              <a:t>öjlighet att redovisa både antal personer med beslut om insats och antal personer med pågående insats</a:t>
            </a:r>
          </a:p>
          <a:p>
            <a:r>
              <a:rPr lang="da-DK" dirty="0" smtClean="0">
                <a:solidFill>
                  <a:schemeClr val="tx1"/>
                </a:solidFill>
                <a:latin typeface="+mn-lt"/>
                <a:ea typeface="+mn-ea"/>
                <a:cs typeface="+mn-cs"/>
              </a:rPr>
              <a:t>Redovisningen kan göras för ett visst datum eller för en viss tidsperiod.</a:t>
            </a:r>
            <a:endParaRPr lang="sv-SE" dirty="0" smtClean="0">
              <a:solidFill>
                <a:schemeClr val="tx1"/>
              </a:solidFill>
              <a:latin typeface="+mn-lt"/>
              <a:ea typeface="+mn-ea"/>
              <a:cs typeface="+mn-cs"/>
            </a:endParaRPr>
          </a:p>
          <a:p>
            <a:endParaRPr lang="sv-SE" dirty="0"/>
          </a:p>
        </p:txBody>
      </p:sp>
      <p:sp>
        <p:nvSpPr>
          <p:cNvPr id="2" name="Rubrik 1"/>
          <p:cNvSpPr>
            <a:spLocks noGrp="1"/>
          </p:cNvSpPr>
          <p:nvPr>
            <p:ph type="title"/>
          </p:nvPr>
        </p:nvSpPr>
        <p:spPr/>
        <p:txBody>
          <a:bodyPr/>
          <a:lstStyle/>
          <a:p>
            <a:r>
              <a:rPr lang="sv-SE" dirty="0" smtClean="0"/>
              <a:t>Register</a:t>
            </a:r>
            <a:br>
              <a:rPr lang="sv-SE" dirty="0" smtClean="0"/>
            </a:br>
            <a:r>
              <a:rPr lang="sv-SE" sz="3200" dirty="0" smtClean="0"/>
              <a:t>Beslutsregister (inte individregister)</a:t>
            </a:r>
            <a:endParaRPr lang="sv-SE"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47"/>
          <p:cNvPicPr>
            <a:picLocks noChangeAspect="1" noChangeArrowheads="1"/>
          </p:cNvPicPr>
          <p:nvPr/>
        </p:nvPicPr>
        <p:blipFill>
          <a:blip r:embed="rId3" cstate="print"/>
          <a:srcRect t="11009" b="14684"/>
          <a:stretch>
            <a:fillRect/>
          </a:stretch>
        </p:blipFill>
        <p:spPr bwMode="auto">
          <a:xfrm>
            <a:off x="452406" y="1357298"/>
            <a:ext cx="8330678" cy="5112000"/>
          </a:xfrm>
          <a:prstGeom prst="rect">
            <a:avLst/>
          </a:prstGeom>
          <a:noFill/>
          <a:ln w="9525">
            <a:noFill/>
            <a:miter lim="800000"/>
            <a:headEnd/>
            <a:tailEnd/>
          </a:ln>
        </p:spPr>
      </p:pic>
      <p:sp>
        <p:nvSpPr>
          <p:cNvPr id="4" name="Rubrik 3"/>
          <p:cNvSpPr>
            <a:spLocks noGrp="1"/>
          </p:cNvSpPr>
          <p:nvPr>
            <p:ph type="title"/>
          </p:nvPr>
        </p:nvSpPr>
        <p:spPr/>
        <p:txBody>
          <a:bodyPr/>
          <a:lstStyle/>
          <a:p>
            <a:r>
              <a:rPr lang="sv-SE" dirty="0" smtClean="0"/>
              <a:t>Ex. flöden per halvår</a:t>
            </a:r>
            <a:br>
              <a:rPr lang="sv-SE" dirty="0" smtClean="0"/>
            </a:br>
            <a:r>
              <a:rPr lang="sv-SE" sz="3200" dirty="0" smtClean="0"/>
              <a:t>från punktmätningarna</a:t>
            </a:r>
            <a:endParaRPr lang="sv-SE" sz="32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44488" y="548680"/>
            <a:ext cx="9433048" cy="720080"/>
          </a:xfrm>
        </p:spPr>
        <p:txBody>
          <a:bodyPr/>
          <a:lstStyle/>
          <a:p>
            <a:r>
              <a:rPr lang="sv-SE" dirty="0" smtClean="0"/>
              <a:t>Problem</a:t>
            </a:r>
            <a:endParaRPr lang="sv-SE" dirty="0"/>
          </a:p>
        </p:txBody>
      </p:sp>
      <p:sp>
        <p:nvSpPr>
          <p:cNvPr id="3" name="Platshållare för innehåll 2"/>
          <p:cNvSpPr>
            <a:spLocks noGrp="1"/>
          </p:cNvSpPr>
          <p:nvPr>
            <p:ph idx="1"/>
          </p:nvPr>
        </p:nvSpPr>
        <p:spPr>
          <a:xfrm>
            <a:off x="762000" y="1600200"/>
            <a:ext cx="8655496" cy="1612776"/>
          </a:xfrm>
        </p:spPr>
        <p:txBody>
          <a:bodyPr/>
          <a:lstStyle/>
          <a:p>
            <a:r>
              <a:rPr lang="sv-SE" dirty="0" smtClean="0"/>
              <a:t>Olika blanketter</a:t>
            </a:r>
          </a:p>
          <a:p>
            <a:r>
              <a:rPr lang="sv-SE" dirty="0" smtClean="0"/>
              <a:t>Hemtjänstens omfattning:</a:t>
            </a:r>
          </a:p>
          <a:p>
            <a:pPr lvl="1"/>
            <a:r>
              <a:rPr lang="sv-SE" dirty="0" smtClean="0"/>
              <a:t>Trygghetslarm och annan insats saknas i basmätningen</a:t>
            </a:r>
          </a:p>
          <a:p>
            <a:endParaRPr lang="sv-SE" dirty="0"/>
          </a:p>
        </p:txBody>
      </p:sp>
      <p:pic>
        <p:nvPicPr>
          <p:cNvPr id="28676" name="Picture 4"/>
          <p:cNvPicPr>
            <a:picLocks noChangeAspect="1" noChangeArrowheads="1"/>
          </p:cNvPicPr>
          <p:nvPr/>
        </p:nvPicPr>
        <p:blipFill>
          <a:blip r:embed="rId2" cstate="print"/>
          <a:srcRect b="12500"/>
          <a:stretch>
            <a:fillRect/>
          </a:stretch>
        </p:blipFill>
        <p:spPr bwMode="auto">
          <a:xfrm>
            <a:off x="920552" y="3356992"/>
            <a:ext cx="7936882" cy="201622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44488" y="548680"/>
            <a:ext cx="9561512" cy="720080"/>
          </a:xfrm>
        </p:spPr>
        <p:txBody>
          <a:bodyPr/>
          <a:lstStyle/>
          <a:p>
            <a:r>
              <a:rPr lang="sv-SE" dirty="0" smtClean="0"/>
              <a:t>Problem, forts.</a:t>
            </a:r>
            <a:endParaRPr lang="sv-SE" dirty="0"/>
          </a:p>
        </p:txBody>
      </p:sp>
      <p:sp>
        <p:nvSpPr>
          <p:cNvPr id="3" name="Platshållare för innehåll 2"/>
          <p:cNvSpPr>
            <a:spLocks noGrp="1"/>
          </p:cNvSpPr>
          <p:nvPr>
            <p:ph idx="1"/>
          </p:nvPr>
        </p:nvSpPr>
        <p:spPr>
          <a:xfrm>
            <a:off x="762000" y="1600200"/>
            <a:ext cx="8401050" cy="1324744"/>
          </a:xfrm>
        </p:spPr>
        <p:txBody>
          <a:bodyPr/>
          <a:lstStyle/>
          <a:p>
            <a:r>
              <a:rPr lang="sv-SE" dirty="0" smtClean="0"/>
              <a:t>Övriga insatser omfattning (utanför hemtjänst)</a:t>
            </a:r>
          </a:p>
          <a:p>
            <a:pPr lvl="1"/>
            <a:r>
              <a:rPr lang="sv-SE" dirty="0" smtClean="0"/>
              <a:t>Ledsagning, anhörigavlösning och matdistribution saknas i basmätningen</a:t>
            </a:r>
            <a:endParaRPr lang="sv-SE" dirty="0"/>
          </a:p>
        </p:txBody>
      </p:sp>
      <p:pic>
        <p:nvPicPr>
          <p:cNvPr id="29698" name="Picture 2"/>
          <p:cNvPicPr>
            <a:picLocks noChangeAspect="1" noChangeArrowheads="1"/>
          </p:cNvPicPr>
          <p:nvPr/>
        </p:nvPicPr>
        <p:blipFill>
          <a:blip r:embed="rId2" cstate="print"/>
          <a:srcRect b="8258"/>
          <a:stretch>
            <a:fillRect/>
          </a:stretch>
        </p:blipFill>
        <p:spPr bwMode="auto">
          <a:xfrm>
            <a:off x="992560" y="3068960"/>
            <a:ext cx="7802123" cy="230425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44488" y="548680"/>
            <a:ext cx="9561512" cy="720080"/>
          </a:xfrm>
        </p:spPr>
        <p:txBody>
          <a:bodyPr/>
          <a:lstStyle/>
          <a:p>
            <a:r>
              <a:rPr lang="sv-SE" dirty="0" smtClean="0"/>
              <a:t>Problem, forts.</a:t>
            </a:r>
            <a:endParaRPr lang="sv-SE" dirty="0"/>
          </a:p>
        </p:txBody>
      </p:sp>
      <p:sp>
        <p:nvSpPr>
          <p:cNvPr id="3" name="Platshållare för innehåll 2"/>
          <p:cNvSpPr>
            <a:spLocks noGrp="1"/>
          </p:cNvSpPr>
          <p:nvPr>
            <p:ph idx="1"/>
          </p:nvPr>
        </p:nvSpPr>
        <p:spPr/>
        <p:txBody>
          <a:bodyPr/>
          <a:lstStyle/>
          <a:p>
            <a:r>
              <a:rPr lang="da-DK" dirty="0" smtClean="0"/>
              <a:t>A</a:t>
            </a:r>
            <a:r>
              <a:rPr lang="da-DK" dirty="0" smtClean="0">
                <a:solidFill>
                  <a:schemeClr val="tx1"/>
                </a:solidFill>
                <a:latin typeface="+mn-lt"/>
                <a:ea typeface="+mn-ea"/>
                <a:cs typeface="+mn-cs"/>
              </a:rPr>
              <a:t>ntal personer med pågående hemtjänst i ordinärt boende</a:t>
            </a:r>
            <a:r>
              <a:rPr lang="da-DK" dirty="0" smtClean="0"/>
              <a:t>?</a:t>
            </a:r>
            <a:endParaRPr lang="da-DK" dirty="0" smtClean="0">
              <a:solidFill>
                <a:schemeClr val="tx1"/>
              </a:solidFill>
              <a:latin typeface="+mn-lt"/>
              <a:ea typeface="+mn-ea"/>
              <a:cs typeface="+mn-cs"/>
            </a:endParaRPr>
          </a:p>
          <a:p>
            <a:r>
              <a:rPr lang="da-DK" dirty="0" smtClean="0">
                <a:solidFill>
                  <a:schemeClr val="tx1"/>
                </a:solidFill>
                <a:latin typeface="+mn-lt"/>
                <a:ea typeface="+mn-ea"/>
                <a:cs typeface="+mn-cs"/>
              </a:rPr>
              <a:t>Bor i ordinärt boende, </a:t>
            </a:r>
            <a:r>
              <a:rPr lang="da-DK" i="1" dirty="0" smtClean="0">
                <a:solidFill>
                  <a:schemeClr val="tx1"/>
                </a:solidFill>
                <a:latin typeface="+mn-lt"/>
                <a:ea typeface="+mn-ea"/>
                <a:cs typeface="+mn-cs"/>
              </a:rPr>
              <a:t>har beslut </a:t>
            </a:r>
            <a:r>
              <a:rPr lang="da-DK" dirty="0" smtClean="0">
                <a:solidFill>
                  <a:schemeClr val="tx1"/>
                </a:solidFill>
                <a:latin typeface="+mn-lt"/>
                <a:ea typeface="+mn-ea"/>
                <a:cs typeface="+mn-cs"/>
              </a:rPr>
              <a:t>om hemtjänst </a:t>
            </a:r>
          </a:p>
          <a:p>
            <a:r>
              <a:rPr lang="da-DK" dirty="0" smtClean="0">
                <a:solidFill>
                  <a:schemeClr val="tx1"/>
                </a:solidFill>
                <a:latin typeface="+mn-lt"/>
                <a:ea typeface="+mn-ea"/>
                <a:cs typeface="+mn-cs"/>
              </a:rPr>
              <a:t>Hemtjänsten </a:t>
            </a:r>
            <a:r>
              <a:rPr lang="da-DK" i="1" dirty="0" smtClean="0">
                <a:solidFill>
                  <a:schemeClr val="tx1"/>
                </a:solidFill>
                <a:latin typeface="+mn-lt"/>
                <a:ea typeface="+mn-ea"/>
                <a:cs typeface="+mn-cs"/>
              </a:rPr>
              <a:t>verkställs</a:t>
            </a:r>
            <a:r>
              <a:rPr lang="da-DK" dirty="0" smtClean="0">
                <a:solidFill>
                  <a:schemeClr val="tx1"/>
                </a:solidFill>
                <a:latin typeface="+mn-lt"/>
                <a:ea typeface="+mn-ea"/>
                <a:cs typeface="+mn-cs"/>
              </a:rPr>
              <a:t> i särskilt boende</a:t>
            </a:r>
          </a:p>
          <a:p>
            <a:r>
              <a:rPr lang="da-DK" dirty="0" smtClean="0"/>
              <a:t>R</a:t>
            </a:r>
            <a:r>
              <a:rPr lang="da-DK" dirty="0" smtClean="0">
                <a:solidFill>
                  <a:schemeClr val="tx1"/>
                </a:solidFill>
                <a:latin typeface="+mn-lt"/>
                <a:ea typeface="+mn-ea"/>
                <a:cs typeface="+mn-cs"/>
              </a:rPr>
              <a:t>äknas felaktigt som hemtjänst i ordinärt boende</a:t>
            </a:r>
          </a:p>
          <a:p>
            <a:r>
              <a:rPr lang="da-DK" dirty="0" smtClean="0"/>
              <a:t>G</a:t>
            </a:r>
            <a:r>
              <a:rPr lang="da-DK" dirty="0" smtClean="0">
                <a:solidFill>
                  <a:schemeClr val="tx1"/>
                </a:solidFill>
                <a:latin typeface="+mn-lt"/>
                <a:ea typeface="+mn-ea"/>
                <a:cs typeface="+mn-cs"/>
              </a:rPr>
              <a:t>äller relativt många äldre personer i registret</a:t>
            </a:r>
          </a:p>
          <a:p>
            <a:r>
              <a:rPr lang="da-DK" dirty="0" smtClean="0">
                <a:solidFill>
                  <a:schemeClr val="tx1"/>
                </a:solidFill>
                <a:latin typeface="+mn-lt"/>
                <a:ea typeface="+mn-ea"/>
                <a:cs typeface="+mn-cs"/>
              </a:rPr>
              <a:t>Socialstyrelsen samlar inte in boendeform vid verkställighetsdatum utan bara vid beslutsdatum</a:t>
            </a:r>
            <a:endParaRPr lang="sv-SE" dirty="0" smtClean="0">
              <a:solidFill>
                <a:schemeClr val="tx1"/>
              </a:solidFill>
              <a:latin typeface="+mn-lt"/>
              <a:ea typeface="+mn-ea"/>
              <a:cs typeface="+mn-cs"/>
            </a:endParaRPr>
          </a:p>
          <a:p>
            <a:endParaRPr lang="sv-SE"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 3"/>
          <p:cNvGraphicFramePr>
            <a:graphicFrameLocks noGrp="1"/>
          </p:cNvGraphicFramePr>
          <p:nvPr/>
        </p:nvGraphicFramePr>
        <p:xfrm>
          <a:off x="1926167" y="1614489"/>
          <a:ext cx="6053667" cy="3629025"/>
        </p:xfrm>
        <a:graphic>
          <a:graphicData uri="http://schemas.openxmlformats.org/drawingml/2006/table">
            <a:tbl>
              <a:tblPr/>
              <a:tblGrid>
                <a:gridCol w="2121370"/>
                <a:gridCol w="745067"/>
                <a:gridCol w="817504"/>
                <a:gridCol w="310444"/>
                <a:gridCol w="124178"/>
                <a:gridCol w="838200"/>
                <a:gridCol w="807156"/>
                <a:gridCol w="289748"/>
              </a:tblGrid>
              <a:tr h="190500">
                <a:tc gridSpan="7">
                  <a:txBody>
                    <a:bodyPr/>
                    <a:lstStyle/>
                    <a:p>
                      <a:pPr algn="l" fontAlgn="b"/>
                      <a:r>
                        <a:rPr lang="sv-SE" sz="1000" b="1" i="0" u="none" strike="noStrike" dirty="0">
                          <a:solidFill>
                            <a:srgbClr val="000000"/>
                          </a:solidFill>
                          <a:latin typeface="MS Sans Serif"/>
                        </a:rPr>
                        <a:t>Kontroll av statistik om äldre- och handikappomsorg, första halvåret 2009</a:t>
                      </a:r>
                    </a:p>
                  </a:txBody>
                  <a:tcPr marL="10319" marR="10319" marT="9525" marB="0" anchor="b">
                    <a:lnL>
                      <a:noFill/>
                    </a:lnL>
                    <a:lnR>
                      <a:noFill/>
                    </a:lnR>
                    <a:lnT>
                      <a:noFill/>
                    </a:lnT>
                    <a:lnB>
                      <a:noFill/>
                    </a:lnB>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190500">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190500">
                <a:tc>
                  <a:txBody>
                    <a:bodyPr/>
                    <a:lstStyle/>
                    <a:p>
                      <a:pPr algn="l" fontAlgn="b"/>
                      <a:r>
                        <a:rPr lang="sv-SE" sz="1000" b="1" i="0" u="none" strike="noStrike" dirty="0">
                          <a:solidFill>
                            <a:srgbClr val="000000"/>
                          </a:solidFill>
                          <a:latin typeface="MS Sans Serif"/>
                        </a:rPr>
                        <a:t>Kommun:</a:t>
                      </a:r>
                    </a:p>
                  </a:txBody>
                  <a:tcPr marL="10319" marR="10319" marT="9525" marB="0" anchor="b">
                    <a:lnL>
                      <a:noFill/>
                    </a:lnL>
                    <a:lnR>
                      <a:noFill/>
                    </a:lnR>
                    <a:lnT>
                      <a:noFill/>
                    </a:lnT>
                    <a:lnB>
                      <a:noFill/>
                    </a:lnB>
                  </a:tcPr>
                </a:tc>
                <a:tc>
                  <a:txBody>
                    <a:bodyPr/>
                    <a:lstStyle/>
                    <a:p>
                      <a:pPr algn="l" fontAlgn="b"/>
                      <a:r>
                        <a:rPr lang="sv-SE" sz="1000" b="1" i="0" u="none" strike="noStrike" dirty="0">
                          <a:solidFill>
                            <a:srgbClr val="000000"/>
                          </a:solidFill>
                          <a:latin typeface="MS Sans Serif"/>
                        </a:rPr>
                        <a:t>Grums</a:t>
                      </a: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190500">
                <a:tc>
                  <a:txBody>
                    <a:bodyPr/>
                    <a:lstStyle/>
                    <a:p>
                      <a:pPr algn="l" fontAlgn="b"/>
                      <a:r>
                        <a:rPr lang="sv-SE" sz="1000" b="1" i="0" u="none" strike="noStrike" dirty="0">
                          <a:solidFill>
                            <a:srgbClr val="000000"/>
                          </a:solidFill>
                          <a:latin typeface="MS Sans Serif"/>
                        </a:rPr>
                        <a:t>Kommunnr:</a:t>
                      </a:r>
                    </a:p>
                  </a:txBody>
                  <a:tcPr marL="10319" marR="10319" marT="9525" marB="0" anchor="b">
                    <a:lnL>
                      <a:noFill/>
                    </a:lnL>
                    <a:lnR>
                      <a:noFill/>
                    </a:lnR>
                    <a:lnT>
                      <a:noFill/>
                    </a:lnT>
                    <a:lnB>
                      <a:noFill/>
                    </a:lnB>
                  </a:tcPr>
                </a:tc>
                <a:tc>
                  <a:txBody>
                    <a:bodyPr/>
                    <a:lstStyle/>
                    <a:p>
                      <a:pPr algn="l" fontAlgn="b"/>
                      <a:r>
                        <a:rPr lang="sv-SE" sz="1000" b="1" i="0" u="none" strike="noStrike" dirty="0">
                          <a:solidFill>
                            <a:srgbClr val="000000"/>
                          </a:solidFill>
                          <a:latin typeface="MS Sans Serif"/>
                        </a:rPr>
                        <a:t>1764</a:t>
                      </a: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190500">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190500">
                <a:tc gridSpan="6">
                  <a:txBody>
                    <a:bodyPr/>
                    <a:lstStyle/>
                    <a:p>
                      <a:pPr algn="l" fontAlgn="t"/>
                      <a:r>
                        <a:rPr lang="sv-SE" sz="1000" b="1" i="0" u="none" strike="noStrike" dirty="0">
                          <a:solidFill>
                            <a:srgbClr val="000000"/>
                          </a:solidFill>
                          <a:latin typeface="MS Sans Serif"/>
                        </a:rPr>
                        <a:t>Antal personer med </a:t>
                      </a:r>
                      <a:r>
                        <a:rPr lang="sv-SE" sz="1000" b="1" i="0" u="sng" strike="noStrike" dirty="0">
                          <a:solidFill>
                            <a:srgbClr val="000000"/>
                          </a:solidFill>
                          <a:latin typeface="MS Sans Serif"/>
                        </a:rPr>
                        <a:t>pågående</a:t>
                      </a:r>
                      <a:r>
                        <a:rPr lang="sv-SE" sz="1000" b="1" i="0" u="none" strike="noStrike" dirty="0">
                          <a:solidFill>
                            <a:srgbClr val="000000"/>
                          </a:solidFill>
                          <a:latin typeface="MS Sans Serif"/>
                        </a:rPr>
                        <a:t> insats enligt 4 kap. 1 § SoL</a:t>
                      </a:r>
                    </a:p>
                  </a:txBody>
                  <a:tcPr marL="10319" marR="10319" marT="9525" marB="0">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a:txBody>
                    <a:bodyPr/>
                    <a:lstStyle/>
                    <a:p>
                      <a:pPr algn="l" fontAlgn="b"/>
                      <a:r>
                        <a:rPr lang="sv-SE" sz="1100" b="0" i="0" u="none" strike="noStrike" dirty="0">
                          <a:solidFill>
                            <a:srgbClr val="000000"/>
                          </a:solidFill>
                          <a:latin typeface="Calibri"/>
                        </a:rPr>
                        <a:t> </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sv-SE" sz="1100" b="0" i="0" u="none" strike="noStrike" dirty="0">
                          <a:solidFill>
                            <a:srgbClr val="000000"/>
                          </a:solidFill>
                          <a:latin typeface="Calibri"/>
                        </a:rPr>
                        <a:t> </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tcPr>
                </a:tc>
              </a:tr>
              <a:tr h="190500">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gridSpan="3">
                  <a:txBody>
                    <a:bodyPr/>
                    <a:lstStyle/>
                    <a:p>
                      <a:pPr algn="l" fontAlgn="b"/>
                      <a:r>
                        <a:rPr lang="sv-SE" sz="1000" b="1" i="0" u="none" strike="noStrike" dirty="0">
                          <a:solidFill>
                            <a:srgbClr val="000000"/>
                          </a:solidFill>
                          <a:latin typeface="MS Sans Serif"/>
                        </a:rPr>
                        <a:t>0-64 år</a:t>
                      </a:r>
                    </a:p>
                  </a:txBody>
                  <a:tcPr marL="10319" marR="10319"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sv-SE"/>
                    </a:p>
                  </a:txBody>
                  <a:tcPr/>
                </a:tc>
                <a:tc hMerge="1">
                  <a:txBody>
                    <a:bodyPr/>
                    <a:lstStyle/>
                    <a:p>
                      <a:endParaRPr lang="sv-SE"/>
                    </a:p>
                  </a:txBody>
                  <a:tcPr/>
                </a:tc>
                <a:tc>
                  <a:txBody>
                    <a:bodyPr/>
                    <a:lstStyle/>
                    <a:p>
                      <a:pPr algn="l" fontAlgn="b"/>
                      <a:endParaRPr lang="sv-SE" sz="1000" b="1" i="0" u="none" strike="noStrike" dirty="0">
                        <a:solidFill>
                          <a:srgbClr val="000000"/>
                        </a:solidFill>
                        <a:latin typeface="MS Sans Serif"/>
                      </a:endParaRPr>
                    </a:p>
                  </a:txBody>
                  <a:tcPr marL="10319" marR="10319"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b"/>
                      <a:r>
                        <a:rPr lang="sv-SE" sz="1000" b="1" i="0" u="none" strike="noStrike" dirty="0">
                          <a:solidFill>
                            <a:srgbClr val="000000"/>
                          </a:solidFill>
                          <a:latin typeface="MS Sans Serif"/>
                        </a:rPr>
                        <a:t>65-w år</a:t>
                      </a:r>
                    </a:p>
                  </a:txBody>
                  <a:tcPr marL="10319" marR="10319"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sv-SE"/>
                    </a:p>
                  </a:txBody>
                  <a:tcPr/>
                </a:tc>
                <a:tc hMerge="1">
                  <a:txBody>
                    <a:bodyPr/>
                    <a:lstStyle/>
                    <a:p>
                      <a:endParaRPr lang="sv-SE"/>
                    </a:p>
                  </a:txBody>
                  <a:tcPr/>
                </a:tc>
              </a:tr>
              <a:tr h="190500">
                <a:tc>
                  <a:txBody>
                    <a:bodyPr/>
                    <a:lstStyle/>
                    <a:p>
                      <a:pPr algn="l" fontAlgn="b"/>
                      <a:r>
                        <a:rPr lang="sv-SE" sz="1100" b="0" i="0" u="none" strike="noStrike" dirty="0">
                          <a:solidFill>
                            <a:srgbClr val="000000"/>
                          </a:solidFill>
                          <a:latin typeface="Calibri"/>
                        </a:rPr>
                        <a:t> </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sv-SE" sz="1000" b="1" i="0" u="none" strike="noStrike" dirty="0">
                          <a:solidFill>
                            <a:srgbClr val="000000"/>
                          </a:solidFill>
                          <a:latin typeface="MS Sans Serif"/>
                        </a:rPr>
                        <a:t>30/6 2009</a:t>
                      </a:r>
                    </a:p>
                  </a:txBody>
                  <a:tcPr marL="10319" marR="10319"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v-SE" sz="1000" b="0" i="0" u="none" strike="noStrike" dirty="0">
                          <a:solidFill>
                            <a:srgbClr val="000000"/>
                          </a:solidFill>
                          <a:latin typeface="MS Sans Serif"/>
                        </a:rPr>
                        <a:t>31/12 2008</a:t>
                      </a:r>
                    </a:p>
                  </a:txBody>
                  <a:tcPr marL="10319" marR="10319"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sv-SE" sz="1000" b="0" i="0" u="none" strike="noStrike" dirty="0">
                          <a:solidFill>
                            <a:srgbClr val="000000"/>
                          </a:solidFill>
                          <a:latin typeface="MS Sans Serif"/>
                        </a:rPr>
                        <a:t>Diff</a:t>
                      </a:r>
                    </a:p>
                  </a:txBody>
                  <a:tcPr marL="10319" marR="10319"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sv-SE" sz="1000" b="0" i="0" u="none" strike="noStrike" dirty="0">
                          <a:solidFill>
                            <a:srgbClr val="000000"/>
                          </a:solidFill>
                          <a:latin typeface="MS Sans Serif"/>
                        </a:rPr>
                        <a:t> </a:t>
                      </a:r>
                    </a:p>
                  </a:txBody>
                  <a:tcPr marL="10319" marR="10319"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v-SE" sz="1000" b="1" i="0" u="none" strike="noStrike" dirty="0">
                          <a:solidFill>
                            <a:srgbClr val="000000"/>
                          </a:solidFill>
                          <a:latin typeface="MS Sans Serif"/>
                        </a:rPr>
                        <a:t>30/6 2009</a:t>
                      </a:r>
                    </a:p>
                  </a:txBody>
                  <a:tcPr marL="10319" marR="10319"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v-SE" sz="1000" b="0" i="0" u="none" strike="noStrike" dirty="0">
                          <a:solidFill>
                            <a:srgbClr val="000000"/>
                          </a:solidFill>
                          <a:latin typeface="MS Sans Serif"/>
                        </a:rPr>
                        <a:t>31/12 2008</a:t>
                      </a:r>
                    </a:p>
                  </a:txBody>
                  <a:tcPr marL="10319" marR="10319"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sv-SE" sz="1000" b="0" i="0" u="none" strike="noStrike" dirty="0">
                          <a:solidFill>
                            <a:srgbClr val="000000"/>
                          </a:solidFill>
                          <a:latin typeface="MS Sans Serif"/>
                        </a:rPr>
                        <a:t>Diff</a:t>
                      </a:r>
                    </a:p>
                  </a:txBody>
                  <a:tcPr marL="10319" marR="10319"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r>
              <a:tr h="190500">
                <a:tc>
                  <a:txBody>
                    <a:bodyPr/>
                    <a:lstStyle/>
                    <a:p>
                      <a:pPr algn="l" fontAlgn="b"/>
                      <a:r>
                        <a:rPr lang="sv-SE" sz="1100" b="0" i="0" u="none" strike="noStrike" dirty="0">
                          <a:solidFill>
                            <a:srgbClr val="000000"/>
                          </a:solidFill>
                          <a:latin typeface="Calibri"/>
                        </a:rPr>
                        <a:t>Särskilt boende</a:t>
                      </a: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sv-SE" sz="1100" b="0" i="0" u="none" strike="noStrike" dirty="0">
                          <a:solidFill>
                            <a:srgbClr val="000000"/>
                          </a:solidFill>
                          <a:latin typeface="Calibri"/>
                        </a:rPr>
                        <a:t>x</a:t>
                      </a: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sv-SE" sz="1100" b="0" i="0" u="none" strike="noStrike" dirty="0">
                          <a:solidFill>
                            <a:srgbClr val="000000"/>
                          </a:solidFill>
                          <a:latin typeface="Calibri"/>
                        </a:rPr>
                        <a:t>0</a:t>
                      </a: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solidFill>
                      <a:srgbClr val="C0C0C0"/>
                    </a:solidFill>
                  </a:tcPr>
                </a:tc>
                <a:tc>
                  <a:txBody>
                    <a:bodyPr/>
                    <a:lstStyle/>
                    <a:p>
                      <a:pPr algn="r" fontAlgn="b"/>
                      <a:r>
                        <a:rPr lang="sv-SE" sz="1100" b="0" i="0" u="none" strike="noStrike" dirty="0">
                          <a:solidFill>
                            <a:srgbClr val="000000"/>
                          </a:solidFill>
                          <a:latin typeface="Calibri"/>
                        </a:rPr>
                        <a:t>x</a:t>
                      </a: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solidFill>
                      <a:srgbClr val="C0C0C0"/>
                    </a:solidFill>
                  </a:tcPr>
                </a:tc>
                <a:tc>
                  <a:txBody>
                    <a:bodyPr/>
                    <a:lstStyle/>
                    <a:p>
                      <a:pPr algn="r" fontAlgn="b"/>
                      <a:endParaRPr lang="sv-SE" sz="1100" b="0" i="0" u="none" strike="noStrike" dirty="0">
                        <a:solidFill>
                          <a:srgbClr val="000000"/>
                        </a:solidFill>
                        <a:latin typeface="Calibri"/>
                      </a:endParaRP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sv-SE" sz="1100" b="0" i="0" u="none" strike="noStrike" dirty="0">
                          <a:solidFill>
                            <a:srgbClr val="000000"/>
                          </a:solidFill>
                          <a:latin typeface="Calibri"/>
                        </a:rPr>
                        <a:t>122</a:t>
                      </a: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r" fontAlgn="b"/>
                      <a:r>
                        <a:rPr lang="sv-SE" sz="1100" b="0" i="0" u="none" strike="noStrike" dirty="0">
                          <a:solidFill>
                            <a:srgbClr val="000000"/>
                          </a:solidFill>
                          <a:latin typeface="Calibri"/>
                        </a:rPr>
                        <a:t>104</a:t>
                      </a: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solidFill>
                      <a:srgbClr val="C0C0C0"/>
                    </a:solidFill>
                  </a:tcPr>
                </a:tc>
                <a:tc>
                  <a:txBody>
                    <a:bodyPr/>
                    <a:lstStyle/>
                    <a:p>
                      <a:pPr algn="r" fontAlgn="b"/>
                      <a:r>
                        <a:rPr lang="sv-SE" sz="1100" b="0" i="0" u="none" strike="noStrike" dirty="0">
                          <a:solidFill>
                            <a:srgbClr val="000000"/>
                          </a:solidFill>
                          <a:latin typeface="Calibri"/>
                        </a:rPr>
                        <a:t>18</a:t>
                      </a: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solidFill>
                      <a:srgbClr val="C0C0C0"/>
                    </a:solidFill>
                  </a:tcPr>
                </a:tc>
              </a:tr>
              <a:tr h="190500">
                <a:tc>
                  <a:txBody>
                    <a:bodyPr/>
                    <a:lstStyle/>
                    <a:p>
                      <a:pPr algn="l" fontAlgn="b"/>
                      <a:r>
                        <a:rPr lang="sv-SE" sz="1100" b="0" i="0" u="none" strike="noStrike" dirty="0">
                          <a:solidFill>
                            <a:srgbClr val="000000"/>
                          </a:solidFill>
                          <a:latin typeface="Calibri"/>
                        </a:rPr>
                        <a:t>Hemtjänst i ordinärt boende</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13</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12</a:t>
                      </a:r>
                    </a:p>
                  </a:txBody>
                  <a:tcPr marL="10319" marR="10319" marT="9525" marB="0" anchor="b">
                    <a:lnL>
                      <a:noFill/>
                    </a:lnL>
                    <a:lnR>
                      <a:noFill/>
                    </a:lnR>
                    <a:lnT>
                      <a:noFill/>
                    </a:lnT>
                    <a:lnB>
                      <a:noFill/>
                    </a:lnB>
                    <a:solidFill>
                      <a:srgbClr val="C0C0C0"/>
                    </a:solidFill>
                  </a:tcPr>
                </a:tc>
                <a:tc>
                  <a:txBody>
                    <a:bodyPr/>
                    <a:lstStyle/>
                    <a:p>
                      <a:pPr algn="r" fontAlgn="b"/>
                      <a:r>
                        <a:rPr lang="sv-SE" sz="1100" b="0" i="0" u="none" strike="noStrike" dirty="0">
                          <a:solidFill>
                            <a:srgbClr val="000000"/>
                          </a:solidFill>
                          <a:latin typeface="Calibri"/>
                        </a:rPr>
                        <a:t>1</a:t>
                      </a:r>
                    </a:p>
                  </a:txBody>
                  <a:tcPr marL="10319" marR="10319" marT="9525" marB="0" anchor="b">
                    <a:lnL>
                      <a:noFill/>
                    </a:lnL>
                    <a:lnR>
                      <a:noFill/>
                    </a:lnR>
                    <a:lnT>
                      <a:noFill/>
                    </a:lnT>
                    <a:lnB>
                      <a:noFill/>
                    </a:lnB>
                    <a:solidFill>
                      <a:srgbClr val="C0C0C0"/>
                    </a:solidFill>
                  </a:tcPr>
                </a:tc>
                <a:tc>
                  <a:txBody>
                    <a:bodyPr/>
                    <a:lstStyle/>
                    <a:p>
                      <a:pPr algn="r"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153</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150</a:t>
                      </a:r>
                    </a:p>
                  </a:txBody>
                  <a:tcPr marL="10319" marR="10319" marT="9525" marB="0" anchor="b">
                    <a:lnL>
                      <a:noFill/>
                    </a:lnL>
                    <a:lnR>
                      <a:noFill/>
                    </a:lnR>
                    <a:lnT>
                      <a:noFill/>
                    </a:lnT>
                    <a:lnB>
                      <a:noFill/>
                    </a:lnB>
                    <a:solidFill>
                      <a:srgbClr val="C0C0C0"/>
                    </a:solidFill>
                  </a:tcPr>
                </a:tc>
                <a:tc>
                  <a:txBody>
                    <a:bodyPr/>
                    <a:lstStyle/>
                    <a:p>
                      <a:pPr algn="r" fontAlgn="b"/>
                      <a:r>
                        <a:rPr lang="sv-SE" sz="1100" b="0" i="0" u="none" strike="noStrike" dirty="0">
                          <a:solidFill>
                            <a:srgbClr val="000000"/>
                          </a:solidFill>
                          <a:latin typeface="Calibri"/>
                        </a:rPr>
                        <a:t>3</a:t>
                      </a:r>
                    </a:p>
                  </a:txBody>
                  <a:tcPr marL="10319" marR="10319" marT="9525" marB="0" anchor="b">
                    <a:lnL>
                      <a:noFill/>
                    </a:lnL>
                    <a:lnR>
                      <a:noFill/>
                    </a:lnR>
                    <a:lnT>
                      <a:noFill/>
                    </a:lnT>
                    <a:lnB>
                      <a:noFill/>
                    </a:lnB>
                    <a:solidFill>
                      <a:srgbClr val="C0C0C0"/>
                    </a:solidFill>
                  </a:tcPr>
                </a:tc>
              </a:tr>
              <a:tr h="190500">
                <a:tc>
                  <a:txBody>
                    <a:bodyPr/>
                    <a:lstStyle/>
                    <a:p>
                      <a:pPr algn="l" fontAlgn="b"/>
                      <a:r>
                        <a:rPr lang="sv-SE" sz="1100" b="0" i="0" u="none" strike="noStrike" dirty="0">
                          <a:solidFill>
                            <a:srgbClr val="000000"/>
                          </a:solidFill>
                          <a:latin typeface="Calibri"/>
                        </a:rPr>
                        <a:t>Trygghetslarm i ordinärt boende</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12</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12</a:t>
                      </a:r>
                    </a:p>
                  </a:txBody>
                  <a:tcPr marL="10319" marR="10319" marT="9525" marB="0" anchor="b">
                    <a:lnL>
                      <a:noFill/>
                    </a:lnL>
                    <a:lnR>
                      <a:noFill/>
                    </a:lnR>
                    <a:lnT>
                      <a:noFill/>
                    </a:lnT>
                    <a:lnB>
                      <a:noFill/>
                    </a:lnB>
                    <a:solidFill>
                      <a:srgbClr val="C0C0C0"/>
                    </a:solidFill>
                  </a:tcPr>
                </a:tc>
                <a:tc>
                  <a:txBody>
                    <a:bodyPr/>
                    <a:lstStyle/>
                    <a:p>
                      <a:pPr algn="r" fontAlgn="b"/>
                      <a:r>
                        <a:rPr lang="sv-SE" sz="1100" b="0" i="0" u="none" strike="noStrike" dirty="0">
                          <a:solidFill>
                            <a:srgbClr val="000000"/>
                          </a:solidFill>
                          <a:latin typeface="Calibri"/>
                        </a:rPr>
                        <a:t>0</a:t>
                      </a:r>
                    </a:p>
                  </a:txBody>
                  <a:tcPr marL="10319" marR="10319" marT="9525" marB="0" anchor="b">
                    <a:lnL>
                      <a:noFill/>
                    </a:lnL>
                    <a:lnR>
                      <a:noFill/>
                    </a:lnR>
                    <a:lnT>
                      <a:noFill/>
                    </a:lnT>
                    <a:lnB>
                      <a:noFill/>
                    </a:lnB>
                    <a:solidFill>
                      <a:srgbClr val="C0C0C0"/>
                    </a:solidFill>
                  </a:tcPr>
                </a:tc>
                <a:tc>
                  <a:txBody>
                    <a:bodyPr/>
                    <a:lstStyle/>
                    <a:p>
                      <a:pPr algn="r"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150</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147</a:t>
                      </a:r>
                    </a:p>
                  </a:txBody>
                  <a:tcPr marL="10319" marR="10319" marT="9525" marB="0" anchor="b">
                    <a:lnL>
                      <a:noFill/>
                    </a:lnL>
                    <a:lnR>
                      <a:noFill/>
                    </a:lnR>
                    <a:lnT>
                      <a:noFill/>
                    </a:lnT>
                    <a:lnB>
                      <a:noFill/>
                    </a:lnB>
                    <a:solidFill>
                      <a:srgbClr val="C0C0C0"/>
                    </a:solidFill>
                  </a:tcPr>
                </a:tc>
                <a:tc>
                  <a:txBody>
                    <a:bodyPr/>
                    <a:lstStyle/>
                    <a:p>
                      <a:pPr algn="r" fontAlgn="b"/>
                      <a:r>
                        <a:rPr lang="sv-SE" sz="1100" b="0" i="0" u="none" strike="noStrike" dirty="0">
                          <a:solidFill>
                            <a:srgbClr val="000000"/>
                          </a:solidFill>
                          <a:latin typeface="Calibri"/>
                        </a:rPr>
                        <a:t>3</a:t>
                      </a:r>
                    </a:p>
                  </a:txBody>
                  <a:tcPr marL="10319" marR="10319" marT="9525" marB="0" anchor="b">
                    <a:lnL>
                      <a:noFill/>
                    </a:lnL>
                    <a:lnR>
                      <a:noFill/>
                    </a:lnR>
                    <a:lnT>
                      <a:noFill/>
                    </a:lnT>
                    <a:lnB>
                      <a:noFill/>
                    </a:lnB>
                    <a:solidFill>
                      <a:srgbClr val="C0C0C0"/>
                    </a:solidFill>
                  </a:tcPr>
                </a:tc>
              </a:tr>
              <a:tr h="190500">
                <a:tc>
                  <a:txBody>
                    <a:bodyPr/>
                    <a:lstStyle/>
                    <a:p>
                      <a:pPr algn="l" fontAlgn="b"/>
                      <a:r>
                        <a:rPr lang="sv-SE" sz="1100" b="0" i="0" u="none" strike="noStrike" dirty="0">
                          <a:solidFill>
                            <a:srgbClr val="000000"/>
                          </a:solidFill>
                          <a:latin typeface="Calibri"/>
                        </a:rPr>
                        <a:t>Boendestöd</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7</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6</a:t>
                      </a:r>
                    </a:p>
                  </a:txBody>
                  <a:tcPr marL="10319" marR="10319" marT="9525" marB="0" anchor="b">
                    <a:lnL>
                      <a:noFill/>
                    </a:lnL>
                    <a:lnR>
                      <a:noFill/>
                    </a:lnR>
                    <a:lnT>
                      <a:noFill/>
                    </a:lnT>
                    <a:lnB>
                      <a:noFill/>
                    </a:lnB>
                    <a:solidFill>
                      <a:srgbClr val="C0C0C0"/>
                    </a:solidFill>
                  </a:tcPr>
                </a:tc>
                <a:tc>
                  <a:txBody>
                    <a:bodyPr/>
                    <a:lstStyle/>
                    <a:p>
                      <a:pPr algn="r" fontAlgn="b"/>
                      <a:r>
                        <a:rPr lang="sv-SE" sz="1100" b="0" i="0" u="none" strike="noStrike" dirty="0">
                          <a:solidFill>
                            <a:srgbClr val="000000"/>
                          </a:solidFill>
                          <a:latin typeface="Calibri"/>
                        </a:rPr>
                        <a:t>1</a:t>
                      </a:r>
                    </a:p>
                  </a:txBody>
                  <a:tcPr marL="10319" marR="10319" marT="9525" marB="0" anchor="b">
                    <a:lnL>
                      <a:noFill/>
                    </a:lnL>
                    <a:lnR>
                      <a:noFill/>
                    </a:lnR>
                    <a:lnT>
                      <a:noFill/>
                    </a:lnT>
                    <a:lnB>
                      <a:noFill/>
                    </a:lnB>
                    <a:solidFill>
                      <a:srgbClr val="C0C0C0"/>
                    </a:solidFill>
                  </a:tcPr>
                </a:tc>
                <a:tc>
                  <a:txBody>
                    <a:bodyPr/>
                    <a:lstStyle/>
                    <a:p>
                      <a:pPr algn="r"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0</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0</a:t>
                      </a:r>
                    </a:p>
                  </a:txBody>
                  <a:tcPr marL="10319" marR="10319" marT="9525" marB="0" anchor="b">
                    <a:lnL>
                      <a:noFill/>
                    </a:lnL>
                    <a:lnR>
                      <a:noFill/>
                    </a:lnR>
                    <a:lnT>
                      <a:noFill/>
                    </a:lnT>
                    <a:lnB>
                      <a:noFill/>
                    </a:lnB>
                    <a:solidFill>
                      <a:srgbClr val="C0C0C0"/>
                    </a:solidFill>
                  </a:tcPr>
                </a:tc>
                <a:tc>
                  <a:txBody>
                    <a:bodyPr/>
                    <a:lstStyle/>
                    <a:p>
                      <a:pPr algn="r" fontAlgn="b"/>
                      <a:r>
                        <a:rPr lang="sv-SE" sz="1100" b="0" i="0" u="none" strike="noStrike" dirty="0">
                          <a:solidFill>
                            <a:srgbClr val="000000"/>
                          </a:solidFill>
                          <a:latin typeface="Calibri"/>
                        </a:rPr>
                        <a:t>0</a:t>
                      </a:r>
                    </a:p>
                  </a:txBody>
                  <a:tcPr marL="10319" marR="10319" marT="9525" marB="0" anchor="b">
                    <a:lnL>
                      <a:noFill/>
                    </a:lnL>
                    <a:lnR>
                      <a:noFill/>
                    </a:lnR>
                    <a:lnT>
                      <a:noFill/>
                    </a:lnT>
                    <a:lnB>
                      <a:noFill/>
                    </a:lnB>
                    <a:solidFill>
                      <a:srgbClr val="C0C0C0"/>
                    </a:solidFill>
                  </a:tcPr>
                </a:tc>
              </a:tr>
              <a:tr h="190500">
                <a:tc>
                  <a:txBody>
                    <a:bodyPr/>
                    <a:lstStyle/>
                    <a:p>
                      <a:pPr algn="l" fontAlgn="b"/>
                      <a:r>
                        <a:rPr lang="sv-SE" sz="1100" b="0" i="0" u="none" strike="noStrike" dirty="0">
                          <a:solidFill>
                            <a:srgbClr val="000000"/>
                          </a:solidFill>
                          <a:latin typeface="Calibri"/>
                        </a:rPr>
                        <a:t>Dagverksamhet</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x</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x</a:t>
                      </a:r>
                    </a:p>
                  </a:txBody>
                  <a:tcPr marL="10319" marR="10319" marT="9525" marB="0" anchor="b">
                    <a:lnL>
                      <a:noFill/>
                    </a:lnL>
                    <a:lnR>
                      <a:noFill/>
                    </a:lnR>
                    <a:lnT>
                      <a:noFill/>
                    </a:lnT>
                    <a:lnB>
                      <a:noFill/>
                    </a:lnB>
                    <a:solidFill>
                      <a:srgbClr val="C0C0C0"/>
                    </a:solidFill>
                  </a:tcPr>
                </a:tc>
                <a:tc>
                  <a:txBody>
                    <a:bodyPr/>
                    <a:lstStyle/>
                    <a:p>
                      <a:pPr algn="r" fontAlgn="b"/>
                      <a:r>
                        <a:rPr lang="sv-SE" sz="1100" b="0" i="0" u="none" strike="noStrike" dirty="0">
                          <a:solidFill>
                            <a:srgbClr val="000000"/>
                          </a:solidFill>
                          <a:latin typeface="Calibri"/>
                        </a:rPr>
                        <a:t>x</a:t>
                      </a:r>
                    </a:p>
                  </a:txBody>
                  <a:tcPr marL="10319" marR="10319" marT="9525" marB="0" anchor="b">
                    <a:lnL>
                      <a:noFill/>
                    </a:lnL>
                    <a:lnR>
                      <a:noFill/>
                    </a:lnR>
                    <a:lnT>
                      <a:noFill/>
                    </a:lnT>
                    <a:lnB>
                      <a:noFill/>
                    </a:lnB>
                    <a:solidFill>
                      <a:srgbClr val="C0C0C0"/>
                    </a:solidFill>
                  </a:tcPr>
                </a:tc>
                <a:tc>
                  <a:txBody>
                    <a:bodyPr/>
                    <a:lstStyle/>
                    <a:p>
                      <a:pPr algn="r"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13</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13</a:t>
                      </a:r>
                    </a:p>
                  </a:txBody>
                  <a:tcPr marL="10319" marR="10319" marT="9525" marB="0" anchor="b">
                    <a:lnL>
                      <a:noFill/>
                    </a:lnL>
                    <a:lnR>
                      <a:noFill/>
                    </a:lnR>
                    <a:lnT>
                      <a:noFill/>
                    </a:lnT>
                    <a:lnB>
                      <a:noFill/>
                    </a:lnB>
                    <a:solidFill>
                      <a:srgbClr val="C0C0C0"/>
                    </a:solidFill>
                  </a:tcPr>
                </a:tc>
                <a:tc>
                  <a:txBody>
                    <a:bodyPr/>
                    <a:lstStyle/>
                    <a:p>
                      <a:pPr algn="r" fontAlgn="b"/>
                      <a:r>
                        <a:rPr lang="sv-SE" sz="1100" b="0" i="0" u="none" strike="noStrike" dirty="0">
                          <a:solidFill>
                            <a:srgbClr val="000000"/>
                          </a:solidFill>
                          <a:latin typeface="Calibri"/>
                        </a:rPr>
                        <a:t>0</a:t>
                      </a:r>
                    </a:p>
                  </a:txBody>
                  <a:tcPr marL="10319" marR="10319" marT="9525" marB="0" anchor="b">
                    <a:lnL>
                      <a:noFill/>
                    </a:lnL>
                    <a:lnR>
                      <a:noFill/>
                    </a:lnR>
                    <a:lnT>
                      <a:noFill/>
                    </a:lnT>
                    <a:lnB>
                      <a:noFill/>
                    </a:lnB>
                    <a:solidFill>
                      <a:srgbClr val="C0C0C0"/>
                    </a:solidFill>
                  </a:tcPr>
                </a:tc>
              </a:tr>
              <a:tr h="190500">
                <a:tc>
                  <a:txBody>
                    <a:bodyPr/>
                    <a:lstStyle/>
                    <a:p>
                      <a:pPr algn="l" fontAlgn="b"/>
                      <a:r>
                        <a:rPr lang="sv-SE" sz="1100" b="0" i="0" u="none" strike="noStrike" dirty="0">
                          <a:solidFill>
                            <a:srgbClr val="000000"/>
                          </a:solidFill>
                          <a:latin typeface="Calibri"/>
                        </a:rPr>
                        <a:t>Korttidsvård/korttidsboende</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x</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x</a:t>
                      </a:r>
                    </a:p>
                  </a:txBody>
                  <a:tcPr marL="10319" marR="10319" marT="9525" marB="0" anchor="b">
                    <a:lnL>
                      <a:noFill/>
                    </a:lnL>
                    <a:lnR>
                      <a:noFill/>
                    </a:lnR>
                    <a:lnT>
                      <a:noFill/>
                    </a:lnT>
                    <a:lnB>
                      <a:noFill/>
                    </a:lnB>
                    <a:solidFill>
                      <a:srgbClr val="C0C0C0"/>
                    </a:solidFill>
                  </a:tcPr>
                </a:tc>
                <a:tc>
                  <a:txBody>
                    <a:bodyPr/>
                    <a:lstStyle/>
                    <a:p>
                      <a:pPr algn="r" fontAlgn="b"/>
                      <a:r>
                        <a:rPr lang="sv-SE" sz="1100" b="0" i="0" u="none" strike="noStrike" dirty="0">
                          <a:solidFill>
                            <a:srgbClr val="000000"/>
                          </a:solidFill>
                          <a:latin typeface="Calibri"/>
                        </a:rPr>
                        <a:t>x</a:t>
                      </a:r>
                    </a:p>
                  </a:txBody>
                  <a:tcPr marL="10319" marR="10319" marT="9525" marB="0" anchor="b">
                    <a:lnL>
                      <a:noFill/>
                    </a:lnL>
                    <a:lnR>
                      <a:noFill/>
                    </a:lnR>
                    <a:lnT>
                      <a:noFill/>
                    </a:lnT>
                    <a:lnB>
                      <a:noFill/>
                    </a:lnB>
                    <a:solidFill>
                      <a:srgbClr val="C0C0C0"/>
                    </a:solidFill>
                  </a:tcPr>
                </a:tc>
                <a:tc>
                  <a:txBody>
                    <a:bodyPr/>
                    <a:lstStyle/>
                    <a:p>
                      <a:pPr algn="r"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26</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24</a:t>
                      </a:r>
                    </a:p>
                  </a:txBody>
                  <a:tcPr marL="10319" marR="10319" marT="9525" marB="0" anchor="b">
                    <a:lnL>
                      <a:noFill/>
                    </a:lnL>
                    <a:lnR>
                      <a:noFill/>
                    </a:lnR>
                    <a:lnT>
                      <a:noFill/>
                    </a:lnT>
                    <a:lnB>
                      <a:noFill/>
                    </a:lnB>
                    <a:solidFill>
                      <a:srgbClr val="C0C0C0"/>
                    </a:solidFill>
                  </a:tcPr>
                </a:tc>
                <a:tc>
                  <a:txBody>
                    <a:bodyPr/>
                    <a:lstStyle/>
                    <a:p>
                      <a:pPr algn="r" fontAlgn="b"/>
                      <a:r>
                        <a:rPr lang="sv-SE" sz="1100" b="0" i="0" u="none" strike="noStrike" dirty="0">
                          <a:solidFill>
                            <a:srgbClr val="000000"/>
                          </a:solidFill>
                          <a:latin typeface="Calibri"/>
                        </a:rPr>
                        <a:t>2</a:t>
                      </a:r>
                    </a:p>
                  </a:txBody>
                  <a:tcPr marL="10319" marR="10319" marT="9525" marB="0" anchor="b">
                    <a:lnL>
                      <a:noFill/>
                    </a:lnL>
                    <a:lnR>
                      <a:noFill/>
                    </a:lnR>
                    <a:lnT>
                      <a:noFill/>
                    </a:lnT>
                    <a:lnB>
                      <a:noFill/>
                    </a:lnB>
                    <a:solidFill>
                      <a:srgbClr val="C0C0C0"/>
                    </a:solidFill>
                  </a:tcPr>
                </a:tc>
              </a:tr>
              <a:tr h="190500">
                <a:tc>
                  <a:txBody>
                    <a:bodyPr/>
                    <a:lstStyle/>
                    <a:p>
                      <a:pPr algn="l" fontAlgn="b"/>
                      <a:r>
                        <a:rPr lang="sv-SE" sz="1100" b="0" i="0" u="none" strike="noStrike" dirty="0">
                          <a:solidFill>
                            <a:srgbClr val="000000"/>
                          </a:solidFill>
                          <a:latin typeface="Calibri"/>
                        </a:rPr>
                        <a:t>Kontaktperson/kontaktfamilj</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sv-SE" sz="1100" b="0" i="0" u="none" strike="noStrike" dirty="0">
                          <a:solidFill>
                            <a:srgbClr val="000000"/>
                          </a:solidFill>
                          <a:latin typeface="Calibri"/>
                        </a:rPr>
                        <a:t>10</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sv-SE" sz="1100" b="0" i="0" u="none" strike="noStrike" dirty="0">
                          <a:solidFill>
                            <a:srgbClr val="000000"/>
                          </a:solidFill>
                          <a:latin typeface="Calibri"/>
                        </a:rPr>
                        <a:t>36</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sv-SE" sz="1100" b="0" i="0" u="none" strike="noStrike" dirty="0">
                          <a:solidFill>
                            <a:srgbClr val="000000"/>
                          </a:solidFill>
                          <a:latin typeface="Calibri"/>
                        </a:rPr>
                        <a:t>-26</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sv-SE" sz="1100" b="0" i="0" u="none" strike="noStrike" dirty="0">
                          <a:solidFill>
                            <a:srgbClr val="000000"/>
                          </a:solidFill>
                          <a:latin typeface="Calibri"/>
                        </a:rPr>
                        <a:t> </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sv-SE" sz="1100" b="0" i="0" u="none" strike="noStrike" dirty="0">
                          <a:solidFill>
                            <a:srgbClr val="000000"/>
                          </a:solidFill>
                          <a:latin typeface="Calibri"/>
                        </a:rPr>
                        <a:t>0</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sv-SE" sz="1100" b="0" i="0" u="none" strike="noStrike" dirty="0">
                          <a:solidFill>
                            <a:srgbClr val="000000"/>
                          </a:solidFill>
                          <a:latin typeface="Calibri"/>
                        </a:rPr>
                        <a:t>x</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sv-SE" sz="1100" b="0" i="0" u="none" strike="noStrike" dirty="0">
                          <a:solidFill>
                            <a:srgbClr val="000000"/>
                          </a:solidFill>
                          <a:latin typeface="Calibri"/>
                        </a:rPr>
                        <a:t>x</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solidFill>
                      <a:srgbClr val="C0C0C0"/>
                    </a:solidFill>
                  </a:tcPr>
                </a:tc>
              </a:tr>
              <a:tr h="190500">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r>
              <a:tr h="190500">
                <a:tc gridSpan="8">
                  <a:txBody>
                    <a:bodyPr/>
                    <a:lstStyle/>
                    <a:p>
                      <a:pPr algn="l" fontAlgn="b"/>
                      <a:r>
                        <a:rPr lang="sv-SE" sz="1100" b="0" i="0" u="none" strike="noStrike" dirty="0">
                          <a:solidFill>
                            <a:srgbClr val="000000"/>
                          </a:solidFill>
                          <a:latin typeface="Calibri"/>
                        </a:rPr>
                        <a:t>x = Om antalet personer som har viss insats är 1, 2 eller 3 har värdet ersatts med x i tabellen</a:t>
                      </a:r>
                    </a:p>
                  </a:txBody>
                  <a:tcPr marL="10319" marR="10319" marT="9525" marB="0" anchor="b">
                    <a:lnL>
                      <a:noFill/>
                    </a:lnL>
                    <a:lnR>
                      <a:noFill/>
                    </a:lnR>
                    <a:lnT>
                      <a:noFill/>
                    </a:lnT>
                    <a:lnB>
                      <a:noFill/>
                    </a:lnB>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r>
              <a:tr h="190500">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200025">
                <a:tc gridSpan="6">
                  <a:txBody>
                    <a:bodyPr/>
                    <a:lstStyle/>
                    <a:p>
                      <a:pPr algn="l" fontAlgn="b"/>
                      <a:r>
                        <a:rPr lang="sv-SE" sz="1200" b="1" i="1" u="none" strike="noStrike" dirty="0">
                          <a:solidFill>
                            <a:srgbClr val="000000"/>
                          </a:solidFill>
                          <a:latin typeface="Calibri"/>
                        </a:rPr>
                        <a:t>Svar från kommunen: För många i särskilt boende, har bara 102 platser</a:t>
                      </a:r>
                    </a:p>
                  </a:txBody>
                  <a:tcPr marL="10319" marR="10319" marT="9525" marB="0" anchor="b">
                    <a:lnL>
                      <a:noFill/>
                    </a:lnL>
                    <a:lnR>
                      <a:noFill/>
                    </a:lnR>
                    <a:lnT>
                      <a:noFill/>
                    </a:lnT>
                    <a:lnB>
                      <a:noFill/>
                    </a:lnB>
                    <a:solidFill>
                      <a:srgbClr val="FFFF00"/>
                    </a:solidFill>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bl>
          </a:graphicData>
        </a:graphic>
      </p:graphicFrame>
      <p:sp>
        <p:nvSpPr>
          <p:cNvPr id="6" name="Rubrik 5"/>
          <p:cNvSpPr>
            <a:spLocks noGrp="1"/>
          </p:cNvSpPr>
          <p:nvPr>
            <p:ph type="title"/>
          </p:nvPr>
        </p:nvSpPr>
        <p:spPr/>
        <p:txBody>
          <a:bodyPr/>
          <a:lstStyle/>
          <a:p>
            <a:r>
              <a:rPr lang="sv-SE" dirty="0" smtClean="0"/>
              <a:t>Återkontakt kommun</a:t>
            </a:r>
            <a:endParaRPr lang="sv-SE"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44488" y="548680"/>
            <a:ext cx="9561512" cy="1224136"/>
          </a:xfrm>
        </p:spPr>
        <p:txBody>
          <a:bodyPr/>
          <a:lstStyle/>
          <a:p>
            <a:pPr>
              <a:defRPr/>
            </a:pPr>
            <a:r>
              <a:rPr lang="sv-SE" sz="3200" dirty="0" smtClean="0"/>
              <a:t>Officiell statistik över insatser till äldre personer och personer med funktionsnedsättning</a:t>
            </a:r>
            <a:r>
              <a:rPr lang="sv-SE" sz="2800" dirty="0" smtClean="0"/>
              <a:t/>
            </a:r>
            <a:br>
              <a:rPr lang="sv-SE" sz="2800" dirty="0" smtClean="0"/>
            </a:br>
            <a:endParaRPr lang="sv-SE" sz="2800" dirty="0" smtClean="0"/>
          </a:p>
        </p:txBody>
      </p:sp>
      <p:sp>
        <p:nvSpPr>
          <p:cNvPr id="3075" name="Rectangle 3"/>
          <p:cNvSpPr>
            <a:spLocks noGrp="1" noChangeArrowheads="1"/>
          </p:cNvSpPr>
          <p:nvPr>
            <p:ph type="body" idx="1"/>
          </p:nvPr>
        </p:nvSpPr>
        <p:spPr>
          <a:xfrm>
            <a:off x="762000" y="2000250"/>
            <a:ext cx="8401050" cy="4000500"/>
          </a:xfrm>
        </p:spPr>
        <p:txBody>
          <a:bodyPr/>
          <a:lstStyle/>
          <a:p>
            <a:r>
              <a:rPr lang="sv-SE" sz="2400" dirty="0" smtClean="0"/>
              <a:t>Vård- och omsorgsinsatser enligt socialtjänstlagen, SoL</a:t>
            </a:r>
          </a:p>
          <a:p>
            <a:pPr lvl="1">
              <a:buFont typeface="Arial" charset="0"/>
              <a:buChar char="•"/>
            </a:pPr>
            <a:r>
              <a:rPr lang="sv-SE" dirty="0" smtClean="0"/>
              <a:t>&gt; 65 år   äldre  </a:t>
            </a:r>
          </a:p>
          <a:p>
            <a:pPr lvl="1">
              <a:buFont typeface="Arial" charset="0"/>
              <a:buChar char="•"/>
            </a:pPr>
            <a:r>
              <a:rPr lang="sv-SE" dirty="0" smtClean="0"/>
              <a:t>&lt; 65 år person med funktionsnedsättning</a:t>
            </a:r>
          </a:p>
          <a:p>
            <a:r>
              <a:rPr lang="sv-SE" sz="2400" dirty="0" smtClean="0"/>
              <a:t>Insatser </a:t>
            </a:r>
            <a:r>
              <a:rPr lang="sv-SE" sz="2400" dirty="0" smtClean="0"/>
              <a:t>enligt lagen om stöd och service till vissa </a:t>
            </a:r>
            <a:r>
              <a:rPr lang="sv-SE" sz="2400" dirty="0" smtClean="0"/>
              <a:t>funktionshindrade, </a:t>
            </a:r>
            <a:r>
              <a:rPr lang="sv-SE" sz="2400" dirty="0" smtClean="0"/>
              <a:t>LSS</a:t>
            </a:r>
          </a:p>
          <a:p>
            <a:r>
              <a:rPr lang="sv-SE" sz="2400" dirty="0" smtClean="0"/>
              <a:t>Kommunal </a:t>
            </a:r>
            <a:r>
              <a:rPr lang="sv-SE" sz="2400" dirty="0" smtClean="0"/>
              <a:t>hemsjukvård enligt </a:t>
            </a:r>
            <a:r>
              <a:rPr lang="sv-SE" sz="2400" dirty="0" smtClean="0"/>
              <a:t>hälso- och sjukvårdslagen</a:t>
            </a:r>
          </a:p>
          <a:p>
            <a:pPr>
              <a:buFontTx/>
              <a:buNone/>
            </a:pPr>
            <a:endParaRPr lang="sv-SE" sz="24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 3"/>
          <p:cNvGraphicFramePr>
            <a:graphicFrameLocks noGrp="1"/>
          </p:cNvGraphicFramePr>
          <p:nvPr/>
        </p:nvGraphicFramePr>
        <p:xfrm>
          <a:off x="1160861" y="1614489"/>
          <a:ext cx="7506943" cy="3629025"/>
        </p:xfrm>
        <a:graphic>
          <a:graphicData uri="http://schemas.openxmlformats.org/drawingml/2006/table">
            <a:tbl>
              <a:tblPr/>
              <a:tblGrid>
                <a:gridCol w="2771794"/>
                <a:gridCol w="923933"/>
                <a:gridCol w="911098"/>
                <a:gridCol w="423469"/>
                <a:gridCol w="192485"/>
                <a:gridCol w="949597"/>
                <a:gridCol w="936764"/>
                <a:gridCol w="397803"/>
              </a:tblGrid>
              <a:tr h="190500">
                <a:tc gridSpan="7">
                  <a:txBody>
                    <a:bodyPr/>
                    <a:lstStyle/>
                    <a:p>
                      <a:pPr algn="l" fontAlgn="b"/>
                      <a:r>
                        <a:rPr lang="sv-SE" sz="1000" b="1" i="0" u="none" strike="noStrike" dirty="0">
                          <a:solidFill>
                            <a:srgbClr val="000000"/>
                          </a:solidFill>
                          <a:latin typeface="MS Sans Serif"/>
                        </a:rPr>
                        <a:t>Kontroll av statistik om äldre- och handikappomsorg, första halvåret 2009</a:t>
                      </a:r>
                    </a:p>
                  </a:txBody>
                  <a:tcPr marL="10319" marR="10319" marT="9525" marB="0" anchor="b">
                    <a:lnL>
                      <a:noFill/>
                    </a:lnL>
                    <a:lnR>
                      <a:noFill/>
                    </a:lnR>
                    <a:lnT>
                      <a:noFill/>
                    </a:lnT>
                    <a:lnB>
                      <a:noFill/>
                    </a:lnB>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190500">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190500">
                <a:tc>
                  <a:txBody>
                    <a:bodyPr/>
                    <a:lstStyle/>
                    <a:p>
                      <a:pPr algn="l" fontAlgn="b"/>
                      <a:r>
                        <a:rPr lang="sv-SE" sz="1000" b="1" i="0" u="none" strike="noStrike" dirty="0">
                          <a:solidFill>
                            <a:srgbClr val="000000"/>
                          </a:solidFill>
                          <a:latin typeface="MS Sans Serif"/>
                        </a:rPr>
                        <a:t>Kommun:</a:t>
                      </a:r>
                    </a:p>
                  </a:txBody>
                  <a:tcPr marL="10319" marR="10319" marT="9525" marB="0" anchor="b">
                    <a:lnL>
                      <a:noFill/>
                    </a:lnL>
                    <a:lnR>
                      <a:noFill/>
                    </a:lnR>
                    <a:lnT>
                      <a:noFill/>
                    </a:lnT>
                    <a:lnB>
                      <a:noFill/>
                    </a:lnB>
                  </a:tcPr>
                </a:tc>
                <a:tc>
                  <a:txBody>
                    <a:bodyPr/>
                    <a:lstStyle/>
                    <a:p>
                      <a:pPr algn="l" fontAlgn="b"/>
                      <a:r>
                        <a:rPr lang="sv-SE" sz="1000" b="1" i="0" u="none" strike="noStrike" dirty="0">
                          <a:solidFill>
                            <a:srgbClr val="000000"/>
                          </a:solidFill>
                          <a:latin typeface="MS Sans Serif"/>
                        </a:rPr>
                        <a:t>Mölndal</a:t>
                      </a: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190500">
                <a:tc>
                  <a:txBody>
                    <a:bodyPr/>
                    <a:lstStyle/>
                    <a:p>
                      <a:pPr algn="l" fontAlgn="b"/>
                      <a:r>
                        <a:rPr lang="sv-SE" sz="1000" b="1" i="0" u="none" strike="noStrike" dirty="0">
                          <a:solidFill>
                            <a:srgbClr val="000000"/>
                          </a:solidFill>
                          <a:latin typeface="MS Sans Serif"/>
                        </a:rPr>
                        <a:t>Kommunnr:</a:t>
                      </a:r>
                    </a:p>
                  </a:txBody>
                  <a:tcPr marL="10319" marR="10319" marT="9525" marB="0" anchor="b">
                    <a:lnL>
                      <a:noFill/>
                    </a:lnL>
                    <a:lnR>
                      <a:noFill/>
                    </a:lnR>
                    <a:lnT>
                      <a:noFill/>
                    </a:lnT>
                    <a:lnB>
                      <a:noFill/>
                    </a:lnB>
                  </a:tcPr>
                </a:tc>
                <a:tc>
                  <a:txBody>
                    <a:bodyPr/>
                    <a:lstStyle/>
                    <a:p>
                      <a:pPr algn="l" fontAlgn="b"/>
                      <a:r>
                        <a:rPr lang="sv-SE" sz="1000" b="1" i="0" u="none" strike="noStrike" dirty="0">
                          <a:solidFill>
                            <a:srgbClr val="000000"/>
                          </a:solidFill>
                          <a:latin typeface="MS Sans Serif"/>
                        </a:rPr>
                        <a:t>1481</a:t>
                      </a: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190500">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190500">
                <a:tc gridSpan="5">
                  <a:txBody>
                    <a:bodyPr/>
                    <a:lstStyle/>
                    <a:p>
                      <a:pPr algn="l" fontAlgn="t"/>
                      <a:r>
                        <a:rPr lang="sv-SE" sz="1000" b="1" i="0" u="none" strike="noStrike" dirty="0">
                          <a:solidFill>
                            <a:srgbClr val="000000"/>
                          </a:solidFill>
                          <a:latin typeface="MS Sans Serif"/>
                        </a:rPr>
                        <a:t>Antal personer med </a:t>
                      </a:r>
                      <a:r>
                        <a:rPr lang="sv-SE" sz="1000" b="1" i="0" u="sng" strike="noStrike" dirty="0">
                          <a:solidFill>
                            <a:srgbClr val="000000"/>
                          </a:solidFill>
                          <a:latin typeface="MS Sans Serif"/>
                        </a:rPr>
                        <a:t>pågående</a:t>
                      </a:r>
                      <a:r>
                        <a:rPr lang="sv-SE" sz="1000" b="1" i="0" u="none" strike="noStrike" dirty="0">
                          <a:solidFill>
                            <a:srgbClr val="000000"/>
                          </a:solidFill>
                          <a:latin typeface="MS Sans Serif"/>
                        </a:rPr>
                        <a:t> insats enligt 4 kap. 1 § SoL</a:t>
                      </a:r>
                    </a:p>
                  </a:txBody>
                  <a:tcPr marL="10319" marR="10319" marT="9525" marB="0">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a:txBody>
                    <a:bodyPr/>
                    <a:lstStyle/>
                    <a:p>
                      <a:pPr algn="l" fontAlgn="b"/>
                      <a:r>
                        <a:rPr lang="sv-SE" sz="1100" b="0" i="0" u="none" strike="noStrike" dirty="0">
                          <a:solidFill>
                            <a:srgbClr val="000000"/>
                          </a:solidFill>
                          <a:latin typeface="Calibri"/>
                        </a:rPr>
                        <a:t> </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sv-SE" sz="1100" b="0" i="0" u="none" strike="noStrike" dirty="0">
                          <a:solidFill>
                            <a:srgbClr val="000000"/>
                          </a:solidFill>
                          <a:latin typeface="Calibri"/>
                        </a:rPr>
                        <a:t> </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sv-SE" sz="1100" b="0" i="0" u="none" strike="noStrike" dirty="0">
                          <a:solidFill>
                            <a:srgbClr val="000000"/>
                          </a:solidFill>
                          <a:latin typeface="Calibri"/>
                        </a:rPr>
                        <a:t> </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tcPr>
                </a:tc>
              </a:tr>
              <a:tr h="190500">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gridSpan="3">
                  <a:txBody>
                    <a:bodyPr/>
                    <a:lstStyle/>
                    <a:p>
                      <a:pPr algn="l" fontAlgn="b"/>
                      <a:r>
                        <a:rPr lang="sv-SE" sz="1000" b="1" i="0" u="none" strike="noStrike" dirty="0">
                          <a:solidFill>
                            <a:srgbClr val="000000"/>
                          </a:solidFill>
                          <a:latin typeface="MS Sans Serif"/>
                        </a:rPr>
                        <a:t>0-64 år</a:t>
                      </a:r>
                    </a:p>
                  </a:txBody>
                  <a:tcPr marL="10319" marR="10319"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sv-SE"/>
                    </a:p>
                  </a:txBody>
                  <a:tcPr/>
                </a:tc>
                <a:tc hMerge="1">
                  <a:txBody>
                    <a:bodyPr/>
                    <a:lstStyle/>
                    <a:p>
                      <a:endParaRPr lang="sv-SE"/>
                    </a:p>
                  </a:txBody>
                  <a:tcPr/>
                </a:tc>
                <a:tc>
                  <a:txBody>
                    <a:bodyPr/>
                    <a:lstStyle/>
                    <a:p>
                      <a:pPr algn="l" fontAlgn="b"/>
                      <a:endParaRPr lang="sv-SE" sz="1000" b="1" i="0" u="none" strike="noStrike" dirty="0">
                        <a:solidFill>
                          <a:srgbClr val="000000"/>
                        </a:solidFill>
                        <a:latin typeface="MS Sans Serif"/>
                      </a:endParaRPr>
                    </a:p>
                  </a:txBody>
                  <a:tcPr marL="10319" marR="10319"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b"/>
                      <a:r>
                        <a:rPr lang="sv-SE" sz="1000" b="1" i="0" u="none" strike="noStrike" dirty="0">
                          <a:solidFill>
                            <a:srgbClr val="000000"/>
                          </a:solidFill>
                          <a:latin typeface="MS Sans Serif"/>
                        </a:rPr>
                        <a:t>65-w år</a:t>
                      </a:r>
                    </a:p>
                  </a:txBody>
                  <a:tcPr marL="10319" marR="10319"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sv-SE"/>
                    </a:p>
                  </a:txBody>
                  <a:tcPr/>
                </a:tc>
                <a:tc hMerge="1">
                  <a:txBody>
                    <a:bodyPr/>
                    <a:lstStyle/>
                    <a:p>
                      <a:endParaRPr lang="sv-SE"/>
                    </a:p>
                  </a:txBody>
                  <a:tcPr/>
                </a:tc>
              </a:tr>
              <a:tr h="190500">
                <a:tc>
                  <a:txBody>
                    <a:bodyPr/>
                    <a:lstStyle/>
                    <a:p>
                      <a:pPr algn="l" fontAlgn="b"/>
                      <a:r>
                        <a:rPr lang="sv-SE" sz="1100" b="0" i="0" u="none" strike="noStrike" dirty="0">
                          <a:solidFill>
                            <a:srgbClr val="000000"/>
                          </a:solidFill>
                          <a:latin typeface="Calibri"/>
                        </a:rPr>
                        <a:t> </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sv-SE" sz="1000" b="1" i="0" u="none" strike="noStrike" dirty="0">
                          <a:solidFill>
                            <a:srgbClr val="000000"/>
                          </a:solidFill>
                          <a:latin typeface="MS Sans Serif"/>
                        </a:rPr>
                        <a:t>30/6 2009</a:t>
                      </a:r>
                    </a:p>
                  </a:txBody>
                  <a:tcPr marL="10319" marR="10319"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v-SE" sz="1000" b="0" i="0" u="none" strike="noStrike" dirty="0">
                          <a:solidFill>
                            <a:srgbClr val="000000"/>
                          </a:solidFill>
                          <a:latin typeface="MS Sans Serif"/>
                        </a:rPr>
                        <a:t>31/12 2008</a:t>
                      </a:r>
                    </a:p>
                  </a:txBody>
                  <a:tcPr marL="10319" marR="10319"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sv-SE" sz="1000" b="0" i="0" u="none" strike="noStrike" dirty="0">
                          <a:solidFill>
                            <a:srgbClr val="000000"/>
                          </a:solidFill>
                          <a:latin typeface="MS Sans Serif"/>
                        </a:rPr>
                        <a:t>Diff</a:t>
                      </a:r>
                    </a:p>
                  </a:txBody>
                  <a:tcPr marL="10319" marR="10319"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sv-SE" sz="1000" b="0" i="0" u="none" strike="noStrike" dirty="0">
                          <a:solidFill>
                            <a:srgbClr val="000000"/>
                          </a:solidFill>
                          <a:latin typeface="MS Sans Serif"/>
                        </a:rPr>
                        <a:t> </a:t>
                      </a:r>
                    </a:p>
                  </a:txBody>
                  <a:tcPr marL="10319" marR="10319"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v-SE" sz="1000" b="1" i="0" u="none" strike="noStrike" dirty="0">
                          <a:solidFill>
                            <a:srgbClr val="000000"/>
                          </a:solidFill>
                          <a:latin typeface="MS Sans Serif"/>
                        </a:rPr>
                        <a:t>30/6 2009</a:t>
                      </a:r>
                    </a:p>
                  </a:txBody>
                  <a:tcPr marL="10319" marR="10319"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v-SE" sz="1000" b="0" i="0" u="none" strike="noStrike" dirty="0">
                          <a:solidFill>
                            <a:srgbClr val="000000"/>
                          </a:solidFill>
                          <a:latin typeface="MS Sans Serif"/>
                        </a:rPr>
                        <a:t>31/12 2008</a:t>
                      </a:r>
                    </a:p>
                  </a:txBody>
                  <a:tcPr marL="10319" marR="10319"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sv-SE" sz="1000" b="0" i="0" u="none" strike="noStrike" dirty="0">
                          <a:solidFill>
                            <a:srgbClr val="000000"/>
                          </a:solidFill>
                          <a:latin typeface="MS Sans Serif"/>
                        </a:rPr>
                        <a:t>Diff</a:t>
                      </a:r>
                    </a:p>
                  </a:txBody>
                  <a:tcPr marL="10319" marR="10319"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r>
              <a:tr h="190500">
                <a:tc>
                  <a:txBody>
                    <a:bodyPr/>
                    <a:lstStyle/>
                    <a:p>
                      <a:pPr algn="l" fontAlgn="b"/>
                      <a:r>
                        <a:rPr lang="sv-SE" sz="1100" b="0" i="0" u="none" strike="noStrike" dirty="0">
                          <a:solidFill>
                            <a:srgbClr val="000000"/>
                          </a:solidFill>
                          <a:latin typeface="Calibri"/>
                        </a:rPr>
                        <a:t>Särskilt boende</a:t>
                      </a: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sv-SE" sz="1100" b="0" i="0" u="none" strike="noStrike" dirty="0">
                          <a:solidFill>
                            <a:srgbClr val="000000"/>
                          </a:solidFill>
                          <a:latin typeface="Calibri"/>
                        </a:rPr>
                        <a:t>22</a:t>
                      </a: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r" fontAlgn="b"/>
                      <a:r>
                        <a:rPr lang="sv-SE" sz="1100" b="0" i="0" u="none" strike="noStrike" dirty="0">
                          <a:solidFill>
                            <a:srgbClr val="000000"/>
                          </a:solidFill>
                          <a:latin typeface="Calibri"/>
                        </a:rPr>
                        <a:t>21</a:t>
                      </a: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solidFill>
                      <a:srgbClr val="C0C0C0"/>
                    </a:solidFill>
                  </a:tcPr>
                </a:tc>
                <a:tc>
                  <a:txBody>
                    <a:bodyPr/>
                    <a:lstStyle/>
                    <a:p>
                      <a:pPr algn="r" fontAlgn="b"/>
                      <a:r>
                        <a:rPr lang="sv-SE" sz="1100" b="0" i="0" u="none" strike="noStrike" dirty="0">
                          <a:solidFill>
                            <a:srgbClr val="000000"/>
                          </a:solidFill>
                          <a:latin typeface="Calibri"/>
                        </a:rPr>
                        <a:t>1</a:t>
                      </a: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solidFill>
                      <a:srgbClr val="C0C0C0"/>
                    </a:solidFill>
                  </a:tcPr>
                </a:tc>
                <a:tc>
                  <a:txBody>
                    <a:bodyPr/>
                    <a:lstStyle/>
                    <a:p>
                      <a:pPr algn="r" fontAlgn="b"/>
                      <a:endParaRPr lang="sv-SE" sz="1100" b="0" i="0" u="none" strike="noStrike" dirty="0">
                        <a:solidFill>
                          <a:srgbClr val="000000"/>
                        </a:solidFill>
                        <a:latin typeface="Calibri"/>
                      </a:endParaRP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sv-SE" sz="1100" b="0" i="0" u="none" strike="noStrike" dirty="0">
                          <a:solidFill>
                            <a:srgbClr val="000000"/>
                          </a:solidFill>
                          <a:latin typeface="Calibri"/>
                        </a:rPr>
                        <a:t>632</a:t>
                      </a: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r" fontAlgn="b"/>
                      <a:r>
                        <a:rPr lang="sv-SE" sz="1100" b="0" i="0" u="none" strike="noStrike" dirty="0">
                          <a:solidFill>
                            <a:srgbClr val="000000"/>
                          </a:solidFill>
                          <a:latin typeface="Calibri"/>
                        </a:rPr>
                        <a:t>575</a:t>
                      </a: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solidFill>
                      <a:srgbClr val="C0C0C0"/>
                    </a:solidFill>
                  </a:tcPr>
                </a:tc>
                <a:tc>
                  <a:txBody>
                    <a:bodyPr/>
                    <a:lstStyle/>
                    <a:p>
                      <a:pPr algn="r" fontAlgn="b"/>
                      <a:r>
                        <a:rPr lang="sv-SE" sz="1100" b="0" i="0" u="none" strike="noStrike" dirty="0">
                          <a:solidFill>
                            <a:srgbClr val="000000"/>
                          </a:solidFill>
                          <a:latin typeface="Calibri"/>
                        </a:rPr>
                        <a:t>57</a:t>
                      </a: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solidFill>
                      <a:srgbClr val="C0C0C0"/>
                    </a:solidFill>
                  </a:tcPr>
                </a:tc>
              </a:tr>
              <a:tr h="190500">
                <a:tc>
                  <a:txBody>
                    <a:bodyPr/>
                    <a:lstStyle/>
                    <a:p>
                      <a:pPr algn="l" fontAlgn="b"/>
                      <a:r>
                        <a:rPr lang="sv-SE" sz="1100" b="0" i="0" u="none" strike="noStrike" dirty="0">
                          <a:solidFill>
                            <a:srgbClr val="000000"/>
                          </a:solidFill>
                          <a:latin typeface="Calibri"/>
                        </a:rPr>
                        <a:t>Hemtjänst i ordinärt boende</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99</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87</a:t>
                      </a:r>
                    </a:p>
                  </a:txBody>
                  <a:tcPr marL="10319" marR="10319" marT="9525" marB="0" anchor="b">
                    <a:lnL>
                      <a:noFill/>
                    </a:lnL>
                    <a:lnR>
                      <a:noFill/>
                    </a:lnR>
                    <a:lnT>
                      <a:noFill/>
                    </a:lnT>
                    <a:lnB>
                      <a:noFill/>
                    </a:lnB>
                    <a:solidFill>
                      <a:srgbClr val="C0C0C0"/>
                    </a:solidFill>
                  </a:tcPr>
                </a:tc>
                <a:tc>
                  <a:txBody>
                    <a:bodyPr/>
                    <a:lstStyle/>
                    <a:p>
                      <a:pPr algn="r" fontAlgn="b"/>
                      <a:r>
                        <a:rPr lang="sv-SE" sz="1100" b="0" i="0" u="none" strike="noStrike" dirty="0">
                          <a:solidFill>
                            <a:srgbClr val="000000"/>
                          </a:solidFill>
                          <a:latin typeface="Calibri"/>
                        </a:rPr>
                        <a:t>12</a:t>
                      </a:r>
                    </a:p>
                  </a:txBody>
                  <a:tcPr marL="10319" marR="10319" marT="9525" marB="0" anchor="b">
                    <a:lnL>
                      <a:noFill/>
                    </a:lnL>
                    <a:lnR>
                      <a:noFill/>
                    </a:lnR>
                    <a:lnT>
                      <a:noFill/>
                    </a:lnT>
                    <a:lnB>
                      <a:noFill/>
                    </a:lnB>
                    <a:solidFill>
                      <a:srgbClr val="C0C0C0"/>
                    </a:solidFill>
                  </a:tcPr>
                </a:tc>
                <a:tc>
                  <a:txBody>
                    <a:bodyPr/>
                    <a:lstStyle/>
                    <a:p>
                      <a:pPr algn="r"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621</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584</a:t>
                      </a:r>
                    </a:p>
                  </a:txBody>
                  <a:tcPr marL="10319" marR="10319" marT="9525" marB="0" anchor="b">
                    <a:lnL>
                      <a:noFill/>
                    </a:lnL>
                    <a:lnR>
                      <a:noFill/>
                    </a:lnR>
                    <a:lnT>
                      <a:noFill/>
                    </a:lnT>
                    <a:lnB>
                      <a:noFill/>
                    </a:lnB>
                    <a:solidFill>
                      <a:srgbClr val="C0C0C0"/>
                    </a:solidFill>
                  </a:tcPr>
                </a:tc>
                <a:tc>
                  <a:txBody>
                    <a:bodyPr/>
                    <a:lstStyle/>
                    <a:p>
                      <a:pPr algn="r" fontAlgn="b"/>
                      <a:r>
                        <a:rPr lang="sv-SE" sz="1100" b="0" i="0" u="none" strike="noStrike" dirty="0">
                          <a:solidFill>
                            <a:srgbClr val="000000"/>
                          </a:solidFill>
                          <a:latin typeface="Calibri"/>
                        </a:rPr>
                        <a:t>37</a:t>
                      </a:r>
                    </a:p>
                  </a:txBody>
                  <a:tcPr marL="10319" marR="10319" marT="9525" marB="0" anchor="b">
                    <a:lnL>
                      <a:noFill/>
                    </a:lnL>
                    <a:lnR>
                      <a:noFill/>
                    </a:lnR>
                    <a:lnT>
                      <a:noFill/>
                    </a:lnT>
                    <a:lnB>
                      <a:noFill/>
                    </a:lnB>
                    <a:solidFill>
                      <a:srgbClr val="C0C0C0"/>
                    </a:solidFill>
                  </a:tcPr>
                </a:tc>
              </a:tr>
              <a:tr h="190500">
                <a:tc>
                  <a:txBody>
                    <a:bodyPr/>
                    <a:lstStyle/>
                    <a:p>
                      <a:pPr algn="l" fontAlgn="b"/>
                      <a:r>
                        <a:rPr lang="sv-SE" sz="1100" b="0" i="0" u="none" strike="noStrike" dirty="0">
                          <a:solidFill>
                            <a:srgbClr val="000000"/>
                          </a:solidFill>
                          <a:latin typeface="Calibri"/>
                        </a:rPr>
                        <a:t>Trygghetslarm i ordinärt boende</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72</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63</a:t>
                      </a:r>
                    </a:p>
                  </a:txBody>
                  <a:tcPr marL="10319" marR="10319" marT="9525" marB="0" anchor="b">
                    <a:lnL>
                      <a:noFill/>
                    </a:lnL>
                    <a:lnR>
                      <a:noFill/>
                    </a:lnR>
                    <a:lnT>
                      <a:noFill/>
                    </a:lnT>
                    <a:lnB>
                      <a:noFill/>
                    </a:lnB>
                    <a:solidFill>
                      <a:srgbClr val="C0C0C0"/>
                    </a:solidFill>
                  </a:tcPr>
                </a:tc>
                <a:tc>
                  <a:txBody>
                    <a:bodyPr/>
                    <a:lstStyle/>
                    <a:p>
                      <a:pPr algn="r" fontAlgn="b"/>
                      <a:r>
                        <a:rPr lang="sv-SE" sz="1100" b="0" i="0" u="none" strike="noStrike" dirty="0">
                          <a:solidFill>
                            <a:srgbClr val="000000"/>
                          </a:solidFill>
                          <a:latin typeface="Calibri"/>
                        </a:rPr>
                        <a:t>9</a:t>
                      </a:r>
                    </a:p>
                  </a:txBody>
                  <a:tcPr marL="10319" marR="10319" marT="9525" marB="0" anchor="b">
                    <a:lnL>
                      <a:noFill/>
                    </a:lnL>
                    <a:lnR>
                      <a:noFill/>
                    </a:lnR>
                    <a:lnT>
                      <a:noFill/>
                    </a:lnT>
                    <a:lnB>
                      <a:noFill/>
                    </a:lnB>
                    <a:solidFill>
                      <a:srgbClr val="C0C0C0"/>
                    </a:solidFill>
                  </a:tcPr>
                </a:tc>
                <a:tc>
                  <a:txBody>
                    <a:bodyPr/>
                    <a:lstStyle/>
                    <a:p>
                      <a:pPr algn="r"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823</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756</a:t>
                      </a:r>
                    </a:p>
                  </a:txBody>
                  <a:tcPr marL="10319" marR="10319" marT="9525" marB="0" anchor="b">
                    <a:lnL>
                      <a:noFill/>
                    </a:lnL>
                    <a:lnR>
                      <a:noFill/>
                    </a:lnR>
                    <a:lnT>
                      <a:noFill/>
                    </a:lnT>
                    <a:lnB>
                      <a:noFill/>
                    </a:lnB>
                    <a:solidFill>
                      <a:srgbClr val="C0C0C0"/>
                    </a:solidFill>
                  </a:tcPr>
                </a:tc>
                <a:tc>
                  <a:txBody>
                    <a:bodyPr/>
                    <a:lstStyle/>
                    <a:p>
                      <a:pPr algn="r" fontAlgn="b"/>
                      <a:r>
                        <a:rPr lang="sv-SE" sz="1100" b="0" i="0" u="none" strike="noStrike" dirty="0">
                          <a:solidFill>
                            <a:srgbClr val="000000"/>
                          </a:solidFill>
                          <a:latin typeface="Calibri"/>
                        </a:rPr>
                        <a:t>67</a:t>
                      </a:r>
                    </a:p>
                  </a:txBody>
                  <a:tcPr marL="10319" marR="10319" marT="9525" marB="0" anchor="b">
                    <a:lnL>
                      <a:noFill/>
                    </a:lnL>
                    <a:lnR>
                      <a:noFill/>
                    </a:lnR>
                    <a:lnT>
                      <a:noFill/>
                    </a:lnT>
                    <a:lnB>
                      <a:noFill/>
                    </a:lnB>
                    <a:solidFill>
                      <a:srgbClr val="C0C0C0"/>
                    </a:solidFill>
                  </a:tcPr>
                </a:tc>
              </a:tr>
              <a:tr h="190500">
                <a:tc>
                  <a:txBody>
                    <a:bodyPr/>
                    <a:lstStyle/>
                    <a:p>
                      <a:pPr algn="l" fontAlgn="b"/>
                      <a:r>
                        <a:rPr lang="sv-SE" sz="1100" b="0" i="0" u="none" strike="noStrike" dirty="0">
                          <a:solidFill>
                            <a:srgbClr val="000000"/>
                          </a:solidFill>
                          <a:latin typeface="Calibri"/>
                        </a:rPr>
                        <a:t>Boendestöd</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119</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95</a:t>
                      </a:r>
                    </a:p>
                  </a:txBody>
                  <a:tcPr marL="10319" marR="10319" marT="9525" marB="0" anchor="b">
                    <a:lnL>
                      <a:noFill/>
                    </a:lnL>
                    <a:lnR>
                      <a:noFill/>
                    </a:lnR>
                    <a:lnT>
                      <a:noFill/>
                    </a:lnT>
                    <a:lnB>
                      <a:noFill/>
                    </a:lnB>
                    <a:solidFill>
                      <a:srgbClr val="C0C0C0"/>
                    </a:solidFill>
                  </a:tcPr>
                </a:tc>
                <a:tc>
                  <a:txBody>
                    <a:bodyPr/>
                    <a:lstStyle/>
                    <a:p>
                      <a:pPr algn="r" fontAlgn="b"/>
                      <a:r>
                        <a:rPr lang="sv-SE" sz="1100" b="0" i="0" u="none" strike="noStrike" dirty="0">
                          <a:solidFill>
                            <a:srgbClr val="000000"/>
                          </a:solidFill>
                          <a:latin typeface="Calibri"/>
                        </a:rPr>
                        <a:t>24</a:t>
                      </a:r>
                    </a:p>
                  </a:txBody>
                  <a:tcPr marL="10319" marR="10319" marT="9525" marB="0" anchor="b">
                    <a:lnL>
                      <a:noFill/>
                    </a:lnL>
                    <a:lnR>
                      <a:noFill/>
                    </a:lnR>
                    <a:lnT>
                      <a:noFill/>
                    </a:lnT>
                    <a:lnB>
                      <a:noFill/>
                    </a:lnB>
                    <a:solidFill>
                      <a:srgbClr val="C0C0C0"/>
                    </a:solidFill>
                  </a:tcPr>
                </a:tc>
                <a:tc>
                  <a:txBody>
                    <a:bodyPr/>
                    <a:lstStyle/>
                    <a:p>
                      <a:pPr algn="r"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12</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10</a:t>
                      </a:r>
                    </a:p>
                  </a:txBody>
                  <a:tcPr marL="10319" marR="10319" marT="9525" marB="0" anchor="b">
                    <a:lnL>
                      <a:noFill/>
                    </a:lnL>
                    <a:lnR>
                      <a:noFill/>
                    </a:lnR>
                    <a:lnT>
                      <a:noFill/>
                    </a:lnT>
                    <a:lnB>
                      <a:noFill/>
                    </a:lnB>
                    <a:solidFill>
                      <a:srgbClr val="C0C0C0"/>
                    </a:solidFill>
                  </a:tcPr>
                </a:tc>
                <a:tc>
                  <a:txBody>
                    <a:bodyPr/>
                    <a:lstStyle/>
                    <a:p>
                      <a:pPr algn="r" fontAlgn="b"/>
                      <a:r>
                        <a:rPr lang="sv-SE" sz="1100" b="0" i="0" u="none" strike="noStrike" dirty="0">
                          <a:solidFill>
                            <a:srgbClr val="000000"/>
                          </a:solidFill>
                          <a:latin typeface="Calibri"/>
                        </a:rPr>
                        <a:t>2</a:t>
                      </a:r>
                    </a:p>
                  </a:txBody>
                  <a:tcPr marL="10319" marR="10319" marT="9525" marB="0" anchor="b">
                    <a:lnL>
                      <a:noFill/>
                    </a:lnL>
                    <a:lnR>
                      <a:noFill/>
                    </a:lnR>
                    <a:lnT>
                      <a:noFill/>
                    </a:lnT>
                    <a:lnB>
                      <a:noFill/>
                    </a:lnB>
                    <a:solidFill>
                      <a:srgbClr val="C0C0C0"/>
                    </a:solidFill>
                  </a:tcPr>
                </a:tc>
              </a:tr>
              <a:tr h="190500">
                <a:tc>
                  <a:txBody>
                    <a:bodyPr/>
                    <a:lstStyle/>
                    <a:p>
                      <a:pPr algn="l" fontAlgn="b"/>
                      <a:r>
                        <a:rPr lang="sv-SE" sz="1100" b="0" i="0" u="none" strike="noStrike" dirty="0">
                          <a:solidFill>
                            <a:srgbClr val="000000"/>
                          </a:solidFill>
                          <a:latin typeface="Calibri"/>
                        </a:rPr>
                        <a:t>Dagverksamhet</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0</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0</a:t>
                      </a:r>
                    </a:p>
                  </a:txBody>
                  <a:tcPr marL="10319" marR="10319" marT="9525" marB="0" anchor="b">
                    <a:lnL>
                      <a:noFill/>
                    </a:lnL>
                    <a:lnR>
                      <a:noFill/>
                    </a:lnR>
                    <a:lnT>
                      <a:noFill/>
                    </a:lnT>
                    <a:lnB>
                      <a:noFill/>
                    </a:lnB>
                    <a:solidFill>
                      <a:srgbClr val="C0C0C0"/>
                    </a:solidFill>
                  </a:tcPr>
                </a:tc>
                <a:tc>
                  <a:txBody>
                    <a:bodyPr/>
                    <a:lstStyle/>
                    <a:p>
                      <a:pPr algn="r" fontAlgn="b"/>
                      <a:r>
                        <a:rPr lang="sv-SE" sz="1100" b="0" i="0" u="none" strike="noStrike" dirty="0">
                          <a:solidFill>
                            <a:srgbClr val="000000"/>
                          </a:solidFill>
                          <a:latin typeface="Calibri"/>
                        </a:rPr>
                        <a:t>0</a:t>
                      </a:r>
                    </a:p>
                  </a:txBody>
                  <a:tcPr marL="10319" marR="10319" marT="9525" marB="0" anchor="b">
                    <a:lnL>
                      <a:noFill/>
                    </a:lnL>
                    <a:lnR>
                      <a:noFill/>
                    </a:lnR>
                    <a:lnT>
                      <a:noFill/>
                    </a:lnT>
                    <a:lnB>
                      <a:noFill/>
                    </a:lnB>
                    <a:solidFill>
                      <a:srgbClr val="C0C0C0"/>
                    </a:solidFill>
                  </a:tcPr>
                </a:tc>
                <a:tc>
                  <a:txBody>
                    <a:bodyPr/>
                    <a:lstStyle/>
                    <a:p>
                      <a:pPr algn="r"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58</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44</a:t>
                      </a:r>
                    </a:p>
                  </a:txBody>
                  <a:tcPr marL="10319" marR="10319" marT="9525" marB="0" anchor="b">
                    <a:lnL>
                      <a:noFill/>
                    </a:lnL>
                    <a:lnR>
                      <a:noFill/>
                    </a:lnR>
                    <a:lnT>
                      <a:noFill/>
                    </a:lnT>
                    <a:lnB>
                      <a:noFill/>
                    </a:lnB>
                    <a:solidFill>
                      <a:srgbClr val="C0C0C0"/>
                    </a:solidFill>
                  </a:tcPr>
                </a:tc>
                <a:tc>
                  <a:txBody>
                    <a:bodyPr/>
                    <a:lstStyle/>
                    <a:p>
                      <a:pPr algn="r" fontAlgn="b"/>
                      <a:r>
                        <a:rPr lang="sv-SE" sz="1100" b="0" i="0" u="none" strike="noStrike" dirty="0">
                          <a:solidFill>
                            <a:srgbClr val="000000"/>
                          </a:solidFill>
                          <a:latin typeface="Calibri"/>
                        </a:rPr>
                        <a:t>14</a:t>
                      </a:r>
                    </a:p>
                  </a:txBody>
                  <a:tcPr marL="10319" marR="10319" marT="9525" marB="0" anchor="b">
                    <a:lnL>
                      <a:noFill/>
                    </a:lnL>
                    <a:lnR>
                      <a:noFill/>
                    </a:lnR>
                    <a:lnT>
                      <a:noFill/>
                    </a:lnT>
                    <a:lnB>
                      <a:noFill/>
                    </a:lnB>
                    <a:solidFill>
                      <a:srgbClr val="C0C0C0"/>
                    </a:solidFill>
                  </a:tcPr>
                </a:tc>
              </a:tr>
              <a:tr h="190500">
                <a:tc>
                  <a:txBody>
                    <a:bodyPr/>
                    <a:lstStyle/>
                    <a:p>
                      <a:pPr algn="l" fontAlgn="b"/>
                      <a:r>
                        <a:rPr lang="sv-SE" sz="1100" b="0" i="0" u="none" strike="noStrike" dirty="0">
                          <a:solidFill>
                            <a:srgbClr val="000000"/>
                          </a:solidFill>
                          <a:latin typeface="Calibri"/>
                        </a:rPr>
                        <a:t>Korttidsvård/korttidsboende</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30</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23</a:t>
                      </a:r>
                    </a:p>
                  </a:txBody>
                  <a:tcPr marL="10319" marR="10319" marT="9525" marB="0" anchor="b">
                    <a:lnL>
                      <a:noFill/>
                    </a:lnL>
                    <a:lnR>
                      <a:noFill/>
                    </a:lnR>
                    <a:lnT>
                      <a:noFill/>
                    </a:lnT>
                    <a:lnB>
                      <a:noFill/>
                    </a:lnB>
                    <a:solidFill>
                      <a:srgbClr val="C0C0C0"/>
                    </a:solidFill>
                  </a:tcPr>
                </a:tc>
                <a:tc>
                  <a:txBody>
                    <a:bodyPr/>
                    <a:lstStyle/>
                    <a:p>
                      <a:pPr algn="r" fontAlgn="b"/>
                      <a:r>
                        <a:rPr lang="sv-SE" sz="1100" b="0" i="0" u="none" strike="noStrike" dirty="0">
                          <a:solidFill>
                            <a:srgbClr val="000000"/>
                          </a:solidFill>
                          <a:latin typeface="Calibri"/>
                        </a:rPr>
                        <a:t>7</a:t>
                      </a:r>
                    </a:p>
                  </a:txBody>
                  <a:tcPr marL="10319" marR="10319" marT="9525" marB="0" anchor="b">
                    <a:lnL>
                      <a:noFill/>
                    </a:lnL>
                    <a:lnR>
                      <a:noFill/>
                    </a:lnR>
                    <a:lnT>
                      <a:noFill/>
                    </a:lnT>
                    <a:lnB>
                      <a:noFill/>
                    </a:lnB>
                    <a:solidFill>
                      <a:srgbClr val="C0C0C0"/>
                    </a:solidFill>
                  </a:tcPr>
                </a:tc>
                <a:tc>
                  <a:txBody>
                    <a:bodyPr/>
                    <a:lstStyle/>
                    <a:p>
                      <a:pPr algn="r"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117</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103</a:t>
                      </a:r>
                    </a:p>
                  </a:txBody>
                  <a:tcPr marL="10319" marR="10319" marT="9525" marB="0" anchor="b">
                    <a:lnL>
                      <a:noFill/>
                    </a:lnL>
                    <a:lnR>
                      <a:noFill/>
                    </a:lnR>
                    <a:lnT>
                      <a:noFill/>
                    </a:lnT>
                    <a:lnB>
                      <a:noFill/>
                    </a:lnB>
                    <a:solidFill>
                      <a:srgbClr val="C0C0C0"/>
                    </a:solidFill>
                  </a:tcPr>
                </a:tc>
                <a:tc>
                  <a:txBody>
                    <a:bodyPr/>
                    <a:lstStyle/>
                    <a:p>
                      <a:pPr algn="r" fontAlgn="b"/>
                      <a:r>
                        <a:rPr lang="sv-SE" sz="1100" b="0" i="0" u="none" strike="noStrike" dirty="0">
                          <a:solidFill>
                            <a:srgbClr val="000000"/>
                          </a:solidFill>
                          <a:latin typeface="Calibri"/>
                        </a:rPr>
                        <a:t>14</a:t>
                      </a:r>
                    </a:p>
                  </a:txBody>
                  <a:tcPr marL="10319" marR="10319" marT="9525" marB="0" anchor="b">
                    <a:lnL>
                      <a:noFill/>
                    </a:lnL>
                    <a:lnR>
                      <a:noFill/>
                    </a:lnR>
                    <a:lnT>
                      <a:noFill/>
                    </a:lnT>
                    <a:lnB>
                      <a:noFill/>
                    </a:lnB>
                    <a:solidFill>
                      <a:srgbClr val="C0C0C0"/>
                    </a:solidFill>
                  </a:tcPr>
                </a:tc>
              </a:tr>
              <a:tr h="190500">
                <a:tc>
                  <a:txBody>
                    <a:bodyPr/>
                    <a:lstStyle/>
                    <a:p>
                      <a:pPr algn="l" fontAlgn="b"/>
                      <a:r>
                        <a:rPr lang="sv-SE" sz="1100" b="0" i="0" u="none" strike="noStrike" dirty="0">
                          <a:solidFill>
                            <a:srgbClr val="000000"/>
                          </a:solidFill>
                          <a:latin typeface="Calibri"/>
                        </a:rPr>
                        <a:t>Kontaktperson/kontaktfamilj</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sv-SE" sz="1100" b="0" i="0" u="none" strike="noStrike" dirty="0">
                          <a:solidFill>
                            <a:srgbClr val="000000"/>
                          </a:solidFill>
                          <a:latin typeface="Calibri"/>
                        </a:rPr>
                        <a:t>31</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sv-SE" sz="1100" b="0" i="0" u="none" strike="noStrike" dirty="0">
                          <a:solidFill>
                            <a:srgbClr val="000000"/>
                          </a:solidFill>
                          <a:latin typeface="Calibri"/>
                        </a:rPr>
                        <a:t>30</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sv-SE" sz="1100" b="0" i="0" u="none" strike="noStrike" dirty="0">
                          <a:solidFill>
                            <a:srgbClr val="000000"/>
                          </a:solidFill>
                          <a:latin typeface="Calibri"/>
                        </a:rPr>
                        <a:t>1</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sv-SE" sz="1100" b="0" i="0" u="none" strike="noStrike" dirty="0">
                          <a:solidFill>
                            <a:srgbClr val="000000"/>
                          </a:solidFill>
                          <a:latin typeface="Calibri"/>
                        </a:rPr>
                        <a:t> </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sv-SE" sz="1100" b="0" i="0" u="none" strike="noStrike" dirty="0">
                          <a:solidFill>
                            <a:srgbClr val="000000"/>
                          </a:solidFill>
                          <a:latin typeface="Calibri"/>
                        </a:rPr>
                        <a:t>5</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sv-SE" sz="1100" b="0" i="0" u="none" strike="noStrike" dirty="0">
                          <a:solidFill>
                            <a:srgbClr val="000000"/>
                          </a:solidFill>
                          <a:latin typeface="Calibri"/>
                        </a:rPr>
                        <a:t>4</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sv-SE" sz="1100" b="0" i="0" u="none" strike="noStrike" dirty="0">
                          <a:solidFill>
                            <a:srgbClr val="000000"/>
                          </a:solidFill>
                          <a:latin typeface="Calibri"/>
                        </a:rPr>
                        <a:t>1</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solidFill>
                      <a:srgbClr val="C0C0C0"/>
                    </a:solidFill>
                  </a:tcPr>
                </a:tc>
              </a:tr>
              <a:tr h="190500">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r>
              <a:tr h="190500">
                <a:tc gridSpan="8">
                  <a:txBody>
                    <a:bodyPr/>
                    <a:lstStyle/>
                    <a:p>
                      <a:pPr algn="l" fontAlgn="b"/>
                      <a:r>
                        <a:rPr lang="sv-SE" sz="1100" b="0" i="0" u="none" strike="noStrike" dirty="0">
                          <a:solidFill>
                            <a:srgbClr val="000000"/>
                          </a:solidFill>
                          <a:latin typeface="Calibri"/>
                        </a:rPr>
                        <a:t>x = Om antalet personer som har viss insats är 1, 2 eller 3 har värdet ersatts med x i tabellen</a:t>
                      </a:r>
                    </a:p>
                  </a:txBody>
                  <a:tcPr marL="10319" marR="10319" marT="9525" marB="0" anchor="b">
                    <a:lnL>
                      <a:noFill/>
                    </a:lnL>
                    <a:lnR>
                      <a:noFill/>
                    </a:lnR>
                    <a:lnT>
                      <a:noFill/>
                    </a:lnT>
                    <a:lnB>
                      <a:noFill/>
                    </a:lnB>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r>
              <a:tr h="190500">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200025">
                <a:tc gridSpan="5">
                  <a:txBody>
                    <a:bodyPr/>
                    <a:lstStyle/>
                    <a:p>
                      <a:pPr algn="l" fontAlgn="b"/>
                      <a:r>
                        <a:rPr lang="sv-SE" sz="1200" b="1" i="1" u="none" strike="noStrike" dirty="0">
                          <a:solidFill>
                            <a:srgbClr val="000000"/>
                          </a:solidFill>
                          <a:latin typeface="Calibri"/>
                        </a:rPr>
                        <a:t>Svar från kommunen:  Särskilt boende cirka 100 för många</a:t>
                      </a:r>
                    </a:p>
                  </a:txBody>
                  <a:tcPr marL="10319" marR="10319" marT="9525" marB="0" anchor="b">
                    <a:lnL>
                      <a:noFill/>
                    </a:lnL>
                    <a:lnR>
                      <a:noFill/>
                    </a:lnR>
                    <a:lnT>
                      <a:noFill/>
                    </a:lnT>
                    <a:lnB>
                      <a:noFill/>
                    </a:lnB>
                    <a:solidFill>
                      <a:srgbClr val="FFFF00"/>
                    </a:solidFill>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bl>
          </a:graphicData>
        </a:graphic>
      </p:graphicFrame>
      <p:sp>
        <p:nvSpPr>
          <p:cNvPr id="5" name="Rubrik 5"/>
          <p:cNvSpPr>
            <a:spLocks noGrp="1"/>
          </p:cNvSpPr>
          <p:nvPr>
            <p:ph type="title"/>
          </p:nvPr>
        </p:nvSpPr>
        <p:spPr/>
        <p:txBody>
          <a:bodyPr/>
          <a:lstStyle/>
          <a:p>
            <a:r>
              <a:rPr lang="sv-SE" dirty="0" smtClean="0"/>
              <a:t>Återkontakt kommun</a:t>
            </a:r>
            <a:endParaRPr lang="sv-SE"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l 2"/>
          <p:cNvGraphicFramePr>
            <a:graphicFrameLocks noGrp="1"/>
          </p:cNvGraphicFramePr>
          <p:nvPr/>
        </p:nvGraphicFramePr>
        <p:xfrm>
          <a:off x="1761067" y="1614489"/>
          <a:ext cx="6383866" cy="3629025"/>
        </p:xfrm>
        <a:graphic>
          <a:graphicData uri="http://schemas.openxmlformats.org/drawingml/2006/table">
            <a:tbl>
              <a:tblPr/>
              <a:tblGrid>
                <a:gridCol w="2095835"/>
                <a:gridCol w="733027"/>
                <a:gridCol w="743351"/>
                <a:gridCol w="258107"/>
                <a:gridCol w="103243"/>
                <a:gridCol w="712377"/>
                <a:gridCol w="774323"/>
                <a:gridCol w="302847"/>
                <a:gridCol w="660756"/>
              </a:tblGrid>
              <a:tr h="190500">
                <a:tc gridSpan="7">
                  <a:txBody>
                    <a:bodyPr/>
                    <a:lstStyle/>
                    <a:p>
                      <a:pPr algn="l" fontAlgn="b"/>
                      <a:r>
                        <a:rPr lang="sv-SE" sz="1000" b="1" i="0" u="none" strike="noStrike" dirty="0">
                          <a:solidFill>
                            <a:srgbClr val="000000"/>
                          </a:solidFill>
                          <a:latin typeface="MS Sans Serif"/>
                        </a:rPr>
                        <a:t>Kontroll av statistik om äldre- och handikappomsorg, första halvåret 2009</a:t>
                      </a:r>
                    </a:p>
                  </a:txBody>
                  <a:tcPr marL="10319" marR="10319" marT="9525" marB="0" anchor="b">
                    <a:lnL>
                      <a:noFill/>
                    </a:lnL>
                    <a:lnR>
                      <a:noFill/>
                    </a:lnR>
                    <a:lnT>
                      <a:noFill/>
                    </a:lnT>
                    <a:lnB>
                      <a:noFill/>
                    </a:lnB>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190500">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190500">
                <a:tc>
                  <a:txBody>
                    <a:bodyPr/>
                    <a:lstStyle/>
                    <a:p>
                      <a:pPr algn="l" fontAlgn="b"/>
                      <a:r>
                        <a:rPr lang="sv-SE" sz="1000" b="1" i="0" u="none" strike="noStrike" dirty="0">
                          <a:solidFill>
                            <a:srgbClr val="000000"/>
                          </a:solidFill>
                          <a:latin typeface="MS Sans Serif"/>
                        </a:rPr>
                        <a:t>Kommun:</a:t>
                      </a:r>
                    </a:p>
                  </a:txBody>
                  <a:tcPr marL="10319" marR="10319" marT="9525" marB="0" anchor="b">
                    <a:lnL>
                      <a:noFill/>
                    </a:lnL>
                    <a:lnR>
                      <a:noFill/>
                    </a:lnR>
                    <a:lnT>
                      <a:noFill/>
                    </a:lnT>
                    <a:lnB>
                      <a:noFill/>
                    </a:lnB>
                  </a:tcPr>
                </a:tc>
                <a:tc>
                  <a:txBody>
                    <a:bodyPr/>
                    <a:lstStyle/>
                    <a:p>
                      <a:pPr algn="l" fontAlgn="b"/>
                      <a:r>
                        <a:rPr lang="sv-SE" sz="1000" b="1" i="0" u="none" strike="noStrike" dirty="0">
                          <a:solidFill>
                            <a:srgbClr val="000000"/>
                          </a:solidFill>
                          <a:latin typeface="MS Sans Serif"/>
                        </a:rPr>
                        <a:t>Alingsås</a:t>
                      </a: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190500">
                <a:tc>
                  <a:txBody>
                    <a:bodyPr/>
                    <a:lstStyle/>
                    <a:p>
                      <a:pPr algn="l" fontAlgn="b"/>
                      <a:r>
                        <a:rPr lang="sv-SE" sz="1000" b="1" i="0" u="none" strike="noStrike" dirty="0">
                          <a:solidFill>
                            <a:srgbClr val="000000"/>
                          </a:solidFill>
                          <a:latin typeface="MS Sans Serif"/>
                        </a:rPr>
                        <a:t>Kommunnr:</a:t>
                      </a:r>
                    </a:p>
                  </a:txBody>
                  <a:tcPr marL="10319" marR="10319" marT="9525" marB="0" anchor="b">
                    <a:lnL>
                      <a:noFill/>
                    </a:lnL>
                    <a:lnR>
                      <a:noFill/>
                    </a:lnR>
                    <a:lnT>
                      <a:noFill/>
                    </a:lnT>
                    <a:lnB>
                      <a:noFill/>
                    </a:lnB>
                  </a:tcPr>
                </a:tc>
                <a:tc>
                  <a:txBody>
                    <a:bodyPr/>
                    <a:lstStyle/>
                    <a:p>
                      <a:pPr algn="l" fontAlgn="b"/>
                      <a:r>
                        <a:rPr lang="sv-SE" sz="1000" b="1" i="0" u="none" strike="noStrike" dirty="0">
                          <a:solidFill>
                            <a:srgbClr val="000000"/>
                          </a:solidFill>
                          <a:latin typeface="MS Sans Serif"/>
                        </a:rPr>
                        <a:t>1489</a:t>
                      </a: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190500">
                <a:tc>
                  <a:txBody>
                    <a:bodyPr/>
                    <a:lstStyle/>
                    <a:p>
                      <a:pPr algn="l" fontAlgn="b"/>
                      <a:endParaRPr lang="sv-SE" sz="1000" b="1" i="0" u="none" strike="noStrike" dirty="0">
                        <a:solidFill>
                          <a:srgbClr val="000000"/>
                        </a:solidFill>
                        <a:latin typeface="MS Sans Serif"/>
                      </a:endParaRPr>
                    </a:p>
                  </a:txBody>
                  <a:tcPr marL="10319" marR="10319" marT="9525" marB="0" anchor="b">
                    <a:lnL>
                      <a:noFill/>
                    </a:lnL>
                    <a:lnR>
                      <a:noFill/>
                    </a:lnR>
                    <a:lnT>
                      <a:noFill/>
                    </a:lnT>
                    <a:lnB>
                      <a:noFill/>
                    </a:lnB>
                  </a:tcPr>
                </a:tc>
                <a:tc>
                  <a:txBody>
                    <a:bodyPr/>
                    <a:lstStyle/>
                    <a:p>
                      <a:pPr algn="l" fontAlgn="b"/>
                      <a:endParaRPr lang="sv-SE" sz="1000" b="1" i="0" u="none" strike="noStrike" dirty="0">
                        <a:solidFill>
                          <a:srgbClr val="000000"/>
                        </a:solidFill>
                        <a:latin typeface="MS Sans Serif"/>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190500">
                <a:tc gridSpan="6">
                  <a:txBody>
                    <a:bodyPr/>
                    <a:lstStyle/>
                    <a:p>
                      <a:pPr algn="l" fontAlgn="t"/>
                      <a:r>
                        <a:rPr lang="sv-SE" sz="1000" b="1" i="0" u="none" strike="noStrike" dirty="0">
                          <a:solidFill>
                            <a:srgbClr val="000000"/>
                          </a:solidFill>
                          <a:latin typeface="MS Sans Serif"/>
                        </a:rPr>
                        <a:t>Antal personer med </a:t>
                      </a:r>
                      <a:r>
                        <a:rPr lang="sv-SE" sz="1000" b="1" i="0" u="sng" strike="noStrike" dirty="0">
                          <a:solidFill>
                            <a:srgbClr val="000000"/>
                          </a:solidFill>
                          <a:latin typeface="MS Sans Serif"/>
                        </a:rPr>
                        <a:t>pågående</a:t>
                      </a:r>
                      <a:r>
                        <a:rPr lang="sv-SE" sz="1000" b="1" i="0" u="none" strike="noStrike" dirty="0">
                          <a:solidFill>
                            <a:srgbClr val="000000"/>
                          </a:solidFill>
                          <a:latin typeface="MS Sans Serif"/>
                        </a:rPr>
                        <a:t> insats enligt 4 kap. 1 § SoL</a:t>
                      </a:r>
                    </a:p>
                  </a:txBody>
                  <a:tcPr marL="10319" marR="10319" marT="9525" marB="0">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a:txBody>
                    <a:bodyPr/>
                    <a:lstStyle/>
                    <a:p>
                      <a:pPr algn="l" fontAlgn="b"/>
                      <a:r>
                        <a:rPr lang="sv-SE" sz="1100" b="0" i="0" u="none" strike="noStrike" dirty="0">
                          <a:solidFill>
                            <a:srgbClr val="000000"/>
                          </a:solidFill>
                          <a:latin typeface="Calibri"/>
                        </a:rPr>
                        <a:t> </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sv-SE" sz="1100" b="0" i="0" u="none" strike="noStrike" dirty="0">
                          <a:solidFill>
                            <a:srgbClr val="000000"/>
                          </a:solidFill>
                          <a:latin typeface="Calibri"/>
                        </a:rPr>
                        <a:t> </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190500">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gridSpan="3">
                  <a:txBody>
                    <a:bodyPr/>
                    <a:lstStyle/>
                    <a:p>
                      <a:pPr algn="l" fontAlgn="b"/>
                      <a:r>
                        <a:rPr lang="sv-SE" sz="1000" b="1" i="0" u="none" strike="noStrike" dirty="0">
                          <a:solidFill>
                            <a:srgbClr val="000000"/>
                          </a:solidFill>
                          <a:latin typeface="MS Sans Serif"/>
                        </a:rPr>
                        <a:t>0-64 år</a:t>
                      </a:r>
                    </a:p>
                  </a:txBody>
                  <a:tcPr marL="10319" marR="10319"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sv-SE"/>
                    </a:p>
                  </a:txBody>
                  <a:tcPr/>
                </a:tc>
                <a:tc hMerge="1">
                  <a:txBody>
                    <a:bodyPr/>
                    <a:lstStyle/>
                    <a:p>
                      <a:endParaRPr lang="sv-SE"/>
                    </a:p>
                  </a:txBody>
                  <a:tcPr/>
                </a:tc>
                <a:tc>
                  <a:txBody>
                    <a:bodyPr/>
                    <a:lstStyle/>
                    <a:p>
                      <a:pPr algn="l" fontAlgn="b"/>
                      <a:endParaRPr lang="sv-SE" sz="1000" b="1" i="0" u="none" strike="noStrike" dirty="0">
                        <a:solidFill>
                          <a:srgbClr val="000000"/>
                        </a:solidFill>
                        <a:latin typeface="MS Sans Serif"/>
                      </a:endParaRPr>
                    </a:p>
                  </a:txBody>
                  <a:tcPr marL="10319" marR="10319"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b"/>
                      <a:r>
                        <a:rPr lang="sv-SE" sz="1000" b="1" i="0" u="none" strike="noStrike" dirty="0">
                          <a:solidFill>
                            <a:srgbClr val="000000"/>
                          </a:solidFill>
                          <a:latin typeface="MS Sans Serif"/>
                        </a:rPr>
                        <a:t>65-w år</a:t>
                      </a:r>
                    </a:p>
                  </a:txBody>
                  <a:tcPr marL="10319" marR="10319"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sv-SE"/>
                    </a:p>
                  </a:txBody>
                  <a:tcPr/>
                </a:tc>
                <a:tc hMerge="1">
                  <a:txBody>
                    <a:bodyPr/>
                    <a:lstStyle/>
                    <a:p>
                      <a:endParaRPr lang="sv-SE"/>
                    </a:p>
                  </a:txBody>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190500">
                <a:tc>
                  <a:txBody>
                    <a:bodyPr/>
                    <a:lstStyle/>
                    <a:p>
                      <a:pPr algn="l" fontAlgn="b"/>
                      <a:r>
                        <a:rPr lang="sv-SE" sz="1100" b="0" i="0" u="none" strike="noStrike" dirty="0">
                          <a:solidFill>
                            <a:srgbClr val="000000"/>
                          </a:solidFill>
                          <a:latin typeface="Calibri"/>
                        </a:rPr>
                        <a:t> </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sv-SE" sz="1000" b="1" i="0" u="none" strike="noStrike" dirty="0">
                          <a:solidFill>
                            <a:srgbClr val="000000"/>
                          </a:solidFill>
                          <a:latin typeface="MS Sans Serif"/>
                        </a:rPr>
                        <a:t>30/6 2009</a:t>
                      </a:r>
                    </a:p>
                  </a:txBody>
                  <a:tcPr marL="10319" marR="10319"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v-SE" sz="1000" b="0" i="0" u="none" strike="noStrike" dirty="0">
                          <a:solidFill>
                            <a:srgbClr val="000000"/>
                          </a:solidFill>
                          <a:latin typeface="MS Sans Serif"/>
                        </a:rPr>
                        <a:t>31/12 2008</a:t>
                      </a:r>
                    </a:p>
                  </a:txBody>
                  <a:tcPr marL="10319" marR="10319"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sv-SE" sz="1000" b="0" i="0" u="none" strike="noStrike" dirty="0">
                          <a:solidFill>
                            <a:srgbClr val="000000"/>
                          </a:solidFill>
                          <a:latin typeface="MS Sans Serif"/>
                        </a:rPr>
                        <a:t>Diff</a:t>
                      </a:r>
                    </a:p>
                  </a:txBody>
                  <a:tcPr marL="10319" marR="10319"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sv-SE" sz="1000" b="0" i="0" u="none" strike="noStrike" dirty="0">
                          <a:solidFill>
                            <a:srgbClr val="000000"/>
                          </a:solidFill>
                          <a:latin typeface="MS Sans Serif"/>
                        </a:rPr>
                        <a:t> </a:t>
                      </a:r>
                    </a:p>
                  </a:txBody>
                  <a:tcPr marL="10319" marR="10319"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v-SE" sz="1000" b="1" i="0" u="none" strike="noStrike" dirty="0">
                          <a:solidFill>
                            <a:srgbClr val="000000"/>
                          </a:solidFill>
                          <a:latin typeface="MS Sans Serif"/>
                        </a:rPr>
                        <a:t>30/6 2009</a:t>
                      </a:r>
                    </a:p>
                  </a:txBody>
                  <a:tcPr marL="10319" marR="10319"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v-SE" sz="1000" b="0" i="0" u="none" strike="noStrike" dirty="0">
                          <a:solidFill>
                            <a:srgbClr val="000000"/>
                          </a:solidFill>
                          <a:latin typeface="MS Sans Serif"/>
                        </a:rPr>
                        <a:t>31/12 2008</a:t>
                      </a:r>
                    </a:p>
                  </a:txBody>
                  <a:tcPr marL="10319" marR="10319"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sv-SE" sz="1000" b="0" i="0" u="none" strike="noStrike" dirty="0">
                          <a:solidFill>
                            <a:srgbClr val="000000"/>
                          </a:solidFill>
                          <a:latin typeface="MS Sans Serif"/>
                        </a:rPr>
                        <a:t>Diff</a:t>
                      </a:r>
                    </a:p>
                  </a:txBody>
                  <a:tcPr marL="10319" marR="10319"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190500">
                <a:tc>
                  <a:txBody>
                    <a:bodyPr/>
                    <a:lstStyle/>
                    <a:p>
                      <a:pPr algn="l" fontAlgn="b"/>
                      <a:r>
                        <a:rPr lang="sv-SE" sz="1100" b="0" i="0" u="none" strike="noStrike" dirty="0">
                          <a:solidFill>
                            <a:srgbClr val="000000"/>
                          </a:solidFill>
                          <a:latin typeface="Calibri"/>
                        </a:rPr>
                        <a:t>Särskilt boende</a:t>
                      </a: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sv-SE" sz="1100" b="0" i="0" u="none" strike="noStrike" dirty="0">
                          <a:solidFill>
                            <a:srgbClr val="000000"/>
                          </a:solidFill>
                          <a:latin typeface="Calibri"/>
                        </a:rPr>
                        <a:t>29</a:t>
                      </a: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sv-SE" sz="1100" b="0" i="0" u="none" strike="noStrike" dirty="0">
                          <a:solidFill>
                            <a:srgbClr val="000000"/>
                          </a:solidFill>
                          <a:latin typeface="Calibri"/>
                        </a:rPr>
                        <a:t>24</a:t>
                      </a: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solidFill>
                      <a:srgbClr val="C0C0C0"/>
                    </a:solidFill>
                  </a:tcPr>
                </a:tc>
                <a:tc>
                  <a:txBody>
                    <a:bodyPr/>
                    <a:lstStyle/>
                    <a:p>
                      <a:pPr algn="r" fontAlgn="b"/>
                      <a:r>
                        <a:rPr lang="sv-SE" sz="1100" b="0" i="0" u="none" strike="noStrike" dirty="0">
                          <a:solidFill>
                            <a:srgbClr val="000000"/>
                          </a:solidFill>
                          <a:latin typeface="Calibri"/>
                        </a:rPr>
                        <a:t>5</a:t>
                      </a: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solidFill>
                      <a:srgbClr val="C0C0C0"/>
                    </a:solidFill>
                  </a:tcPr>
                </a:tc>
                <a:tc>
                  <a:txBody>
                    <a:bodyPr/>
                    <a:lstStyle/>
                    <a:p>
                      <a:pPr algn="r" fontAlgn="b"/>
                      <a:endParaRPr lang="sv-SE" sz="1100" b="0" i="0" u="none" strike="noStrike" dirty="0">
                        <a:solidFill>
                          <a:srgbClr val="000000"/>
                        </a:solidFill>
                        <a:latin typeface="Calibri"/>
                      </a:endParaRP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sv-SE" sz="1100" b="0" i="0" u="none" strike="noStrike" dirty="0">
                          <a:solidFill>
                            <a:srgbClr val="000000"/>
                          </a:solidFill>
                          <a:latin typeface="Calibri"/>
                        </a:rPr>
                        <a:t>447</a:t>
                      </a: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sv-SE" sz="1100" b="0" i="0" u="none" strike="noStrike" dirty="0">
                          <a:solidFill>
                            <a:srgbClr val="000000"/>
                          </a:solidFill>
                          <a:latin typeface="Calibri"/>
                        </a:rPr>
                        <a:t>391</a:t>
                      </a: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solidFill>
                      <a:srgbClr val="C0C0C0"/>
                    </a:solidFill>
                  </a:tcPr>
                </a:tc>
                <a:tc>
                  <a:txBody>
                    <a:bodyPr/>
                    <a:lstStyle/>
                    <a:p>
                      <a:pPr algn="r" fontAlgn="b"/>
                      <a:r>
                        <a:rPr lang="sv-SE" sz="1100" b="0" i="0" u="none" strike="noStrike" dirty="0">
                          <a:solidFill>
                            <a:srgbClr val="000000"/>
                          </a:solidFill>
                          <a:latin typeface="Calibri"/>
                        </a:rPr>
                        <a:t>56</a:t>
                      </a: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solidFill>
                      <a:srgbClr val="C0C0C0"/>
                    </a:solidFill>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190500">
                <a:tc>
                  <a:txBody>
                    <a:bodyPr/>
                    <a:lstStyle/>
                    <a:p>
                      <a:pPr algn="l" fontAlgn="b"/>
                      <a:r>
                        <a:rPr lang="sv-SE" sz="1100" b="0" i="0" u="none" strike="noStrike" dirty="0">
                          <a:solidFill>
                            <a:srgbClr val="000000"/>
                          </a:solidFill>
                          <a:latin typeface="Calibri"/>
                        </a:rPr>
                        <a:t>Hemtjänst i ordinärt boende</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4</a:t>
                      </a:r>
                    </a:p>
                  </a:txBody>
                  <a:tcPr marL="10319" marR="10319" marT="9525" marB="0" anchor="b">
                    <a:lnL>
                      <a:noFill/>
                    </a:lnL>
                    <a:lnR>
                      <a:noFill/>
                    </a:lnR>
                    <a:lnT>
                      <a:noFill/>
                    </a:lnT>
                    <a:lnB>
                      <a:noFill/>
                    </a:lnB>
                    <a:solidFill>
                      <a:srgbClr val="FF0000"/>
                    </a:solidFill>
                  </a:tcPr>
                </a:tc>
                <a:tc>
                  <a:txBody>
                    <a:bodyPr/>
                    <a:lstStyle/>
                    <a:p>
                      <a:pPr algn="r" fontAlgn="b"/>
                      <a:r>
                        <a:rPr lang="sv-SE" sz="1100" b="0" i="0" u="none" strike="noStrike" dirty="0">
                          <a:solidFill>
                            <a:srgbClr val="000000"/>
                          </a:solidFill>
                          <a:latin typeface="Calibri"/>
                        </a:rPr>
                        <a:t>47</a:t>
                      </a:r>
                    </a:p>
                  </a:txBody>
                  <a:tcPr marL="10319" marR="10319" marT="9525" marB="0" anchor="b">
                    <a:lnL>
                      <a:noFill/>
                    </a:lnL>
                    <a:lnR>
                      <a:noFill/>
                    </a:lnR>
                    <a:lnT>
                      <a:noFill/>
                    </a:lnT>
                    <a:lnB>
                      <a:noFill/>
                    </a:lnB>
                    <a:solidFill>
                      <a:srgbClr val="C0C0C0"/>
                    </a:solidFill>
                  </a:tcPr>
                </a:tc>
                <a:tc>
                  <a:txBody>
                    <a:bodyPr/>
                    <a:lstStyle/>
                    <a:p>
                      <a:pPr algn="r" fontAlgn="b"/>
                      <a:r>
                        <a:rPr lang="sv-SE" sz="1100" b="0" i="0" u="none" strike="noStrike" dirty="0">
                          <a:solidFill>
                            <a:srgbClr val="000000"/>
                          </a:solidFill>
                          <a:latin typeface="Calibri"/>
                        </a:rPr>
                        <a:t>-43</a:t>
                      </a:r>
                    </a:p>
                  </a:txBody>
                  <a:tcPr marL="10319" marR="10319" marT="9525" marB="0" anchor="b">
                    <a:lnL>
                      <a:noFill/>
                    </a:lnL>
                    <a:lnR>
                      <a:noFill/>
                    </a:lnR>
                    <a:lnT>
                      <a:noFill/>
                    </a:lnT>
                    <a:lnB>
                      <a:noFill/>
                    </a:lnB>
                    <a:solidFill>
                      <a:srgbClr val="C0C0C0"/>
                    </a:solidFill>
                  </a:tcPr>
                </a:tc>
                <a:tc>
                  <a:txBody>
                    <a:bodyPr/>
                    <a:lstStyle/>
                    <a:p>
                      <a:pPr algn="r"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121</a:t>
                      </a:r>
                    </a:p>
                  </a:txBody>
                  <a:tcPr marL="10319" marR="10319" marT="9525" marB="0" anchor="b">
                    <a:lnL>
                      <a:noFill/>
                    </a:lnL>
                    <a:lnR>
                      <a:noFill/>
                    </a:lnR>
                    <a:lnT>
                      <a:noFill/>
                    </a:lnT>
                    <a:lnB>
                      <a:noFill/>
                    </a:lnB>
                    <a:solidFill>
                      <a:srgbClr val="FF0000"/>
                    </a:solidFill>
                  </a:tcPr>
                </a:tc>
                <a:tc>
                  <a:txBody>
                    <a:bodyPr/>
                    <a:lstStyle/>
                    <a:p>
                      <a:pPr algn="r" fontAlgn="b"/>
                      <a:r>
                        <a:rPr lang="sv-SE" sz="1100" b="0" i="0" u="none" strike="noStrike" dirty="0">
                          <a:solidFill>
                            <a:srgbClr val="000000"/>
                          </a:solidFill>
                          <a:latin typeface="Calibri"/>
                        </a:rPr>
                        <a:t>167</a:t>
                      </a:r>
                    </a:p>
                  </a:txBody>
                  <a:tcPr marL="10319" marR="10319" marT="9525" marB="0" anchor="b">
                    <a:lnL>
                      <a:noFill/>
                    </a:lnL>
                    <a:lnR>
                      <a:noFill/>
                    </a:lnR>
                    <a:lnT>
                      <a:noFill/>
                    </a:lnT>
                    <a:lnB>
                      <a:noFill/>
                    </a:lnB>
                    <a:solidFill>
                      <a:srgbClr val="C0C0C0"/>
                    </a:solidFill>
                  </a:tcPr>
                </a:tc>
                <a:tc>
                  <a:txBody>
                    <a:bodyPr/>
                    <a:lstStyle/>
                    <a:p>
                      <a:pPr algn="r" fontAlgn="b"/>
                      <a:r>
                        <a:rPr lang="sv-SE" sz="1100" b="0" i="0" u="none" strike="noStrike" dirty="0">
                          <a:solidFill>
                            <a:srgbClr val="000000"/>
                          </a:solidFill>
                          <a:latin typeface="Calibri"/>
                        </a:rPr>
                        <a:t>-46</a:t>
                      </a:r>
                    </a:p>
                  </a:txBody>
                  <a:tcPr marL="10319" marR="10319" marT="9525" marB="0" anchor="b">
                    <a:lnL>
                      <a:noFill/>
                    </a:lnL>
                    <a:lnR>
                      <a:noFill/>
                    </a:lnR>
                    <a:lnT>
                      <a:noFill/>
                    </a:lnT>
                    <a:lnB>
                      <a:noFill/>
                    </a:lnB>
                    <a:solidFill>
                      <a:srgbClr val="C0C0C0"/>
                    </a:solidFill>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190500">
                <a:tc>
                  <a:txBody>
                    <a:bodyPr/>
                    <a:lstStyle/>
                    <a:p>
                      <a:pPr algn="l" fontAlgn="b"/>
                      <a:r>
                        <a:rPr lang="sv-SE" sz="1100" b="0" i="0" u="none" strike="noStrike" dirty="0">
                          <a:solidFill>
                            <a:srgbClr val="000000"/>
                          </a:solidFill>
                          <a:latin typeface="Calibri"/>
                        </a:rPr>
                        <a:t>Trygghetslarm i ordinärt boende</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15</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44</a:t>
                      </a:r>
                    </a:p>
                  </a:txBody>
                  <a:tcPr marL="10319" marR="10319" marT="9525" marB="0" anchor="b">
                    <a:lnL>
                      <a:noFill/>
                    </a:lnL>
                    <a:lnR>
                      <a:noFill/>
                    </a:lnR>
                    <a:lnT>
                      <a:noFill/>
                    </a:lnT>
                    <a:lnB>
                      <a:noFill/>
                    </a:lnB>
                    <a:solidFill>
                      <a:srgbClr val="C0C0C0"/>
                    </a:solidFill>
                  </a:tcPr>
                </a:tc>
                <a:tc>
                  <a:txBody>
                    <a:bodyPr/>
                    <a:lstStyle/>
                    <a:p>
                      <a:pPr algn="r" fontAlgn="b"/>
                      <a:r>
                        <a:rPr lang="sv-SE" sz="1100" b="0" i="0" u="none" strike="noStrike" dirty="0">
                          <a:solidFill>
                            <a:srgbClr val="000000"/>
                          </a:solidFill>
                          <a:latin typeface="Calibri"/>
                        </a:rPr>
                        <a:t>-29</a:t>
                      </a:r>
                    </a:p>
                  </a:txBody>
                  <a:tcPr marL="10319" marR="10319" marT="9525" marB="0" anchor="b">
                    <a:lnL>
                      <a:noFill/>
                    </a:lnL>
                    <a:lnR>
                      <a:noFill/>
                    </a:lnR>
                    <a:lnT>
                      <a:noFill/>
                    </a:lnT>
                    <a:lnB>
                      <a:noFill/>
                    </a:lnB>
                    <a:solidFill>
                      <a:srgbClr val="C0C0C0"/>
                    </a:solidFill>
                  </a:tcPr>
                </a:tc>
                <a:tc>
                  <a:txBody>
                    <a:bodyPr/>
                    <a:lstStyle/>
                    <a:p>
                      <a:pPr algn="r"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276</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297</a:t>
                      </a:r>
                    </a:p>
                  </a:txBody>
                  <a:tcPr marL="10319" marR="10319" marT="9525" marB="0" anchor="b">
                    <a:lnL>
                      <a:noFill/>
                    </a:lnL>
                    <a:lnR>
                      <a:noFill/>
                    </a:lnR>
                    <a:lnT>
                      <a:noFill/>
                    </a:lnT>
                    <a:lnB>
                      <a:noFill/>
                    </a:lnB>
                    <a:solidFill>
                      <a:srgbClr val="C0C0C0"/>
                    </a:solidFill>
                  </a:tcPr>
                </a:tc>
                <a:tc>
                  <a:txBody>
                    <a:bodyPr/>
                    <a:lstStyle/>
                    <a:p>
                      <a:pPr algn="r" fontAlgn="b"/>
                      <a:r>
                        <a:rPr lang="sv-SE" sz="1100" b="0" i="0" u="none" strike="noStrike" dirty="0">
                          <a:solidFill>
                            <a:srgbClr val="000000"/>
                          </a:solidFill>
                          <a:latin typeface="Calibri"/>
                        </a:rPr>
                        <a:t>-21</a:t>
                      </a:r>
                    </a:p>
                  </a:txBody>
                  <a:tcPr marL="10319" marR="10319" marT="9525" marB="0" anchor="b">
                    <a:lnL>
                      <a:noFill/>
                    </a:lnL>
                    <a:lnR>
                      <a:noFill/>
                    </a:lnR>
                    <a:lnT>
                      <a:noFill/>
                    </a:lnT>
                    <a:lnB>
                      <a:noFill/>
                    </a:lnB>
                    <a:solidFill>
                      <a:srgbClr val="C0C0C0"/>
                    </a:solidFill>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190500">
                <a:tc>
                  <a:txBody>
                    <a:bodyPr/>
                    <a:lstStyle/>
                    <a:p>
                      <a:pPr algn="l" fontAlgn="b"/>
                      <a:r>
                        <a:rPr lang="sv-SE" sz="1100" b="0" i="0" u="none" strike="noStrike" dirty="0">
                          <a:solidFill>
                            <a:srgbClr val="000000"/>
                          </a:solidFill>
                          <a:latin typeface="Calibri"/>
                        </a:rPr>
                        <a:t>Boendestöd</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51</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37</a:t>
                      </a:r>
                    </a:p>
                  </a:txBody>
                  <a:tcPr marL="10319" marR="10319" marT="9525" marB="0" anchor="b">
                    <a:lnL>
                      <a:noFill/>
                    </a:lnL>
                    <a:lnR>
                      <a:noFill/>
                    </a:lnR>
                    <a:lnT>
                      <a:noFill/>
                    </a:lnT>
                    <a:lnB>
                      <a:noFill/>
                    </a:lnB>
                    <a:solidFill>
                      <a:srgbClr val="C0C0C0"/>
                    </a:solidFill>
                  </a:tcPr>
                </a:tc>
                <a:tc>
                  <a:txBody>
                    <a:bodyPr/>
                    <a:lstStyle/>
                    <a:p>
                      <a:pPr algn="r" fontAlgn="b"/>
                      <a:r>
                        <a:rPr lang="sv-SE" sz="1100" b="0" i="0" u="none" strike="noStrike" dirty="0">
                          <a:solidFill>
                            <a:srgbClr val="000000"/>
                          </a:solidFill>
                          <a:latin typeface="Calibri"/>
                        </a:rPr>
                        <a:t>14</a:t>
                      </a:r>
                    </a:p>
                  </a:txBody>
                  <a:tcPr marL="10319" marR="10319" marT="9525" marB="0" anchor="b">
                    <a:lnL>
                      <a:noFill/>
                    </a:lnL>
                    <a:lnR>
                      <a:noFill/>
                    </a:lnR>
                    <a:lnT>
                      <a:noFill/>
                    </a:lnT>
                    <a:lnB>
                      <a:noFill/>
                    </a:lnB>
                    <a:solidFill>
                      <a:srgbClr val="C0C0C0"/>
                    </a:solidFill>
                  </a:tcPr>
                </a:tc>
                <a:tc>
                  <a:txBody>
                    <a:bodyPr/>
                    <a:lstStyle/>
                    <a:p>
                      <a:pPr algn="r"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x</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0</a:t>
                      </a:r>
                    </a:p>
                  </a:txBody>
                  <a:tcPr marL="10319" marR="10319" marT="9525" marB="0" anchor="b">
                    <a:lnL>
                      <a:noFill/>
                    </a:lnL>
                    <a:lnR>
                      <a:noFill/>
                    </a:lnR>
                    <a:lnT>
                      <a:noFill/>
                    </a:lnT>
                    <a:lnB>
                      <a:noFill/>
                    </a:lnB>
                    <a:solidFill>
                      <a:srgbClr val="C0C0C0"/>
                    </a:solidFill>
                  </a:tcPr>
                </a:tc>
                <a:tc>
                  <a:txBody>
                    <a:bodyPr/>
                    <a:lstStyle/>
                    <a:p>
                      <a:pPr algn="r" fontAlgn="b"/>
                      <a:r>
                        <a:rPr lang="sv-SE" sz="1100" b="0" i="0" u="none" strike="noStrike" dirty="0">
                          <a:solidFill>
                            <a:srgbClr val="000000"/>
                          </a:solidFill>
                          <a:latin typeface="Calibri"/>
                        </a:rPr>
                        <a:t>x</a:t>
                      </a:r>
                    </a:p>
                  </a:txBody>
                  <a:tcPr marL="10319" marR="10319" marT="9525" marB="0" anchor="b">
                    <a:lnL>
                      <a:noFill/>
                    </a:lnL>
                    <a:lnR>
                      <a:noFill/>
                    </a:lnR>
                    <a:lnT>
                      <a:noFill/>
                    </a:lnT>
                    <a:lnB>
                      <a:noFill/>
                    </a:lnB>
                    <a:solidFill>
                      <a:srgbClr val="C0C0C0"/>
                    </a:solidFill>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190500">
                <a:tc>
                  <a:txBody>
                    <a:bodyPr/>
                    <a:lstStyle/>
                    <a:p>
                      <a:pPr algn="l" fontAlgn="b"/>
                      <a:r>
                        <a:rPr lang="sv-SE" sz="1100" b="0" i="0" u="none" strike="noStrike" dirty="0">
                          <a:solidFill>
                            <a:srgbClr val="000000"/>
                          </a:solidFill>
                          <a:latin typeface="Calibri"/>
                        </a:rPr>
                        <a:t>Dagverksamhet</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0</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0</a:t>
                      </a:r>
                    </a:p>
                  </a:txBody>
                  <a:tcPr marL="10319" marR="10319" marT="9525" marB="0" anchor="b">
                    <a:lnL>
                      <a:noFill/>
                    </a:lnL>
                    <a:lnR>
                      <a:noFill/>
                    </a:lnR>
                    <a:lnT>
                      <a:noFill/>
                    </a:lnT>
                    <a:lnB>
                      <a:noFill/>
                    </a:lnB>
                    <a:solidFill>
                      <a:srgbClr val="C0C0C0"/>
                    </a:solidFill>
                  </a:tcPr>
                </a:tc>
                <a:tc>
                  <a:txBody>
                    <a:bodyPr/>
                    <a:lstStyle/>
                    <a:p>
                      <a:pPr algn="r" fontAlgn="b"/>
                      <a:r>
                        <a:rPr lang="sv-SE" sz="1100" b="0" i="0" u="none" strike="noStrike" dirty="0">
                          <a:solidFill>
                            <a:srgbClr val="000000"/>
                          </a:solidFill>
                          <a:latin typeface="Calibri"/>
                        </a:rPr>
                        <a:t>0</a:t>
                      </a:r>
                    </a:p>
                  </a:txBody>
                  <a:tcPr marL="10319" marR="10319" marT="9525" marB="0" anchor="b">
                    <a:lnL>
                      <a:noFill/>
                    </a:lnL>
                    <a:lnR>
                      <a:noFill/>
                    </a:lnR>
                    <a:lnT>
                      <a:noFill/>
                    </a:lnT>
                    <a:lnB>
                      <a:noFill/>
                    </a:lnB>
                    <a:solidFill>
                      <a:srgbClr val="C0C0C0"/>
                    </a:solidFill>
                  </a:tcPr>
                </a:tc>
                <a:tc>
                  <a:txBody>
                    <a:bodyPr/>
                    <a:lstStyle/>
                    <a:p>
                      <a:pPr algn="r"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24</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16</a:t>
                      </a:r>
                    </a:p>
                  </a:txBody>
                  <a:tcPr marL="10319" marR="10319" marT="9525" marB="0" anchor="b">
                    <a:lnL>
                      <a:noFill/>
                    </a:lnL>
                    <a:lnR>
                      <a:noFill/>
                    </a:lnR>
                    <a:lnT>
                      <a:noFill/>
                    </a:lnT>
                    <a:lnB>
                      <a:noFill/>
                    </a:lnB>
                    <a:solidFill>
                      <a:srgbClr val="C0C0C0"/>
                    </a:solidFill>
                  </a:tcPr>
                </a:tc>
                <a:tc>
                  <a:txBody>
                    <a:bodyPr/>
                    <a:lstStyle/>
                    <a:p>
                      <a:pPr algn="r" fontAlgn="b"/>
                      <a:r>
                        <a:rPr lang="sv-SE" sz="1100" b="0" i="0" u="none" strike="noStrike" dirty="0">
                          <a:solidFill>
                            <a:srgbClr val="000000"/>
                          </a:solidFill>
                          <a:latin typeface="Calibri"/>
                        </a:rPr>
                        <a:t>8</a:t>
                      </a:r>
                    </a:p>
                  </a:txBody>
                  <a:tcPr marL="10319" marR="10319" marT="9525" marB="0" anchor="b">
                    <a:lnL>
                      <a:noFill/>
                    </a:lnL>
                    <a:lnR>
                      <a:noFill/>
                    </a:lnR>
                    <a:lnT>
                      <a:noFill/>
                    </a:lnT>
                    <a:lnB>
                      <a:noFill/>
                    </a:lnB>
                    <a:solidFill>
                      <a:srgbClr val="C0C0C0"/>
                    </a:solidFill>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190500">
                <a:tc>
                  <a:txBody>
                    <a:bodyPr/>
                    <a:lstStyle/>
                    <a:p>
                      <a:pPr algn="l" fontAlgn="b"/>
                      <a:r>
                        <a:rPr lang="sv-SE" sz="1100" b="0" i="0" u="none" strike="noStrike" dirty="0">
                          <a:solidFill>
                            <a:srgbClr val="000000"/>
                          </a:solidFill>
                          <a:latin typeface="Calibri"/>
                        </a:rPr>
                        <a:t>Korttidsvård/korttidsboende</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x</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x</a:t>
                      </a:r>
                    </a:p>
                  </a:txBody>
                  <a:tcPr marL="10319" marR="10319" marT="9525" marB="0" anchor="b">
                    <a:lnL>
                      <a:noFill/>
                    </a:lnL>
                    <a:lnR>
                      <a:noFill/>
                    </a:lnR>
                    <a:lnT>
                      <a:noFill/>
                    </a:lnT>
                    <a:lnB>
                      <a:noFill/>
                    </a:lnB>
                    <a:solidFill>
                      <a:srgbClr val="C0C0C0"/>
                    </a:solidFill>
                  </a:tcPr>
                </a:tc>
                <a:tc>
                  <a:txBody>
                    <a:bodyPr/>
                    <a:lstStyle/>
                    <a:p>
                      <a:pPr algn="r" fontAlgn="b"/>
                      <a:r>
                        <a:rPr lang="sv-SE" sz="1100" b="0" i="0" u="none" strike="noStrike" dirty="0">
                          <a:solidFill>
                            <a:srgbClr val="000000"/>
                          </a:solidFill>
                          <a:latin typeface="Calibri"/>
                        </a:rPr>
                        <a:t>x</a:t>
                      </a:r>
                    </a:p>
                  </a:txBody>
                  <a:tcPr marL="10319" marR="10319" marT="9525" marB="0" anchor="b">
                    <a:lnL>
                      <a:noFill/>
                    </a:lnL>
                    <a:lnR>
                      <a:noFill/>
                    </a:lnR>
                    <a:lnT>
                      <a:noFill/>
                    </a:lnT>
                    <a:lnB>
                      <a:noFill/>
                    </a:lnB>
                    <a:solidFill>
                      <a:srgbClr val="C0C0C0"/>
                    </a:solidFill>
                  </a:tcPr>
                </a:tc>
                <a:tc>
                  <a:txBody>
                    <a:bodyPr/>
                    <a:lstStyle/>
                    <a:p>
                      <a:pPr algn="r"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18</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24</a:t>
                      </a:r>
                    </a:p>
                  </a:txBody>
                  <a:tcPr marL="10319" marR="10319" marT="9525" marB="0" anchor="b">
                    <a:lnL>
                      <a:noFill/>
                    </a:lnL>
                    <a:lnR>
                      <a:noFill/>
                    </a:lnR>
                    <a:lnT>
                      <a:noFill/>
                    </a:lnT>
                    <a:lnB>
                      <a:noFill/>
                    </a:lnB>
                    <a:solidFill>
                      <a:srgbClr val="C0C0C0"/>
                    </a:solidFill>
                  </a:tcPr>
                </a:tc>
                <a:tc>
                  <a:txBody>
                    <a:bodyPr/>
                    <a:lstStyle/>
                    <a:p>
                      <a:pPr algn="r" fontAlgn="b"/>
                      <a:r>
                        <a:rPr lang="sv-SE" sz="1100" b="0" i="0" u="none" strike="noStrike" dirty="0">
                          <a:solidFill>
                            <a:srgbClr val="000000"/>
                          </a:solidFill>
                          <a:latin typeface="Calibri"/>
                        </a:rPr>
                        <a:t>-6</a:t>
                      </a:r>
                    </a:p>
                  </a:txBody>
                  <a:tcPr marL="10319" marR="10319" marT="9525" marB="0" anchor="b">
                    <a:lnL>
                      <a:noFill/>
                    </a:lnL>
                    <a:lnR>
                      <a:noFill/>
                    </a:lnR>
                    <a:lnT>
                      <a:noFill/>
                    </a:lnT>
                    <a:lnB>
                      <a:noFill/>
                    </a:lnB>
                    <a:solidFill>
                      <a:srgbClr val="C0C0C0"/>
                    </a:solidFill>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190500">
                <a:tc>
                  <a:txBody>
                    <a:bodyPr/>
                    <a:lstStyle/>
                    <a:p>
                      <a:pPr algn="l" fontAlgn="b"/>
                      <a:r>
                        <a:rPr lang="sv-SE" sz="1100" b="0" i="0" u="none" strike="noStrike" dirty="0">
                          <a:solidFill>
                            <a:srgbClr val="000000"/>
                          </a:solidFill>
                          <a:latin typeface="Calibri"/>
                        </a:rPr>
                        <a:t>Kontaktperson/kontaktfamilj</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sv-SE" sz="1100" b="0" i="0" u="none" strike="noStrike" dirty="0">
                          <a:solidFill>
                            <a:srgbClr val="000000"/>
                          </a:solidFill>
                          <a:latin typeface="Calibri"/>
                        </a:rPr>
                        <a:t>14</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sv-SE" sz="1100" b="0" i="0" u="none" strike="noStrike" dirty="0">
                          <a:solidFill>
                            <a:srgbClr val="000000"/>
                          </a:solidFill>
                          <a:latin typeface="Calibri"/>
                        </a:rPr>
                        <a:t>8</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sv-SE" sz="1100" b="0" i="0" u="none" strike="noStrike" dirty="0">
                          <a:solidFill>
                            <a:srgbClr val="000000"/>
                          </a:solidFill>
                          <a:latin typeface="Calibri"/>
                        </a:rPr>
                        <a:t>6</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sv-SE" sz="1100" b="0" i="0" u="none" strike="noStrike" dirty="0">
                          <a:solidFill>
                            <a:srgbClr val="000000"/>
                          </a:solidFill>
                          <a:latin typeface="Calibri"/>
                        </a:rPr>
                        <a:t> </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sv-SE" sz="1100" b="0" i="0" u="none" strike="noStrike" dirty="0">
                          <a:solidFill>
                            <a:srgbClr val="000000"/>
                          </a:solidFill>
                          <a:latin typeface="Calibri"/>
                        </a:rPr>
                        <a:t>0</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sv-SE" sz="1100" b="0" i="0" u="none" strike="noStrike" dirty="0">
                          <a:solidFill>
                            <a:srgbClr val="000000"/>
                          </a:solidFill>
                          <a:latin typeface="Calibri"/>
                        </a:rPr>
                        <a:t>0</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sv-SE" sz="1100" b="0" i="0" u="none" strike="noStrike" dirty="0">
                          <a:solidFill>
                            <a:srgbClr val="000000"/>
                          </a:solidFill>
                          <a:latin typeface="Calibri"/>
                        </a:rPr>
                        <a:t>0</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solidFill>
                      <a:srgbClr val="C0C0C0"/>
                    </a:solidFill>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190500">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190500">
                <a:tc gridSpan="9">
                  <a:txBody>
                    <a:bodyPr/>
                    <a:lstStyle/>
                    <a:p>
                      <a:pPr algn="l" fontAlgn="b"/>
                      <a:r>
                        <a:rPr lang="sv-SE" sz="1100" b="0" i="0" u="none" strike="noStrike" dirty="0">
                          <a:solidFill>
                            <a:srgbClr val="000000"/>
                          </a:solidFill>
                          <a:latin typeface="Calibri"/>
                        </a:rPr>
                        <a:t>x = Om antalet personer som har viss insats är 1, 2 eller 3 har värdet ersatts med x i tabellen</a:t>
                      </a:r>
                    </a:p>
                  </a:txBody>
                  <a:tcPr marL="10319" marR="10319" marT="9525" marB="0" anchor="b">
                    <a:lnL>
                      <a:noFill/>
                    </a:lnL>
                    <a:lnR>
                      <a:noFill/>
                    </a:lnR>
                    <a:lnT>
                      <a:noFill/>
                    </a:lnT>
                    <a:lnB>
                      <a:noFill/>
                    </a:lnB>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r>
              <a:tr h="190500">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200025">
                <a:tc gridSpan="9">
                  <a:txBody>
                    <a:bodyPr/>
                    <a:lstStyle/>
                    <a:p>
                      <a:pPr algn="l" fontAlgn="b"/>
                      <a:r>
                        <a:rPr lang="sv-SE" sz="1200" b="1" i="1" u="none" strike="noStrike" dirty="0">
                          <a:solidFill>
                            <a:srgbClr val="000000"/>
                          </a:solidFill>
                          <a:latin typeface="Calibri"/>
                        </a:rPr>
                        <a:t>Svar från kommunen: Antal med hemtjänst för få, borde vara 583, varav 541 &lt;65 år</a:t>
                      </a:r>
                    </a:p>
                  </a:txBody>
                  <a:tcPr marL="10319" marR="10319" marT="9525" marB="0" anchor="b">
                    <a:lnL>
                      <a:noFill/>
                    </a:lnL>
                    <a:lnR>
                      <a:noFill/>
                    </a:lnR>
                    <a:lnT>
                      <a:noFill/>
                    </a:lnT>
                    <a:lnB>
                      <a:noFill/>
                    </a:lnB>
                    <a:solidFill>
                      <a:srgbClr val="FFFF00"/>
                    </a:solidFill>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r>
            </a:tbl>
          </a:graphicData>
        </a:graphic>
      </p:graphicFrame>
      <p:sp>
        <p:nvSpPr>
          <p:cNvPr id="5" name="Rubrik 5"/>
          <p:cNvSpPr>
            <a:spLocks noGrp="1"/>
          </p:cNvSpPr>
          <p:nvPr>
            <p:ph type="title"/>
          </p:nvPr>
        </p:nvSpPr>
        <p:spPr/>
        <p:txBody>
          <a:bodyPr/>
          <a:lstStyle/>
          <a:p>
            <a:r>
              <a:rPr lang="sv-SE" dirty="0" smtClean="0"/>
              <a:t>Återkontakt kommun</a:t>
            </a:r>
            <a:endParaRPr lang="sv-SE"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l 2"/>
          <p:cNvGraphicFramePr>
            <a:graphicFrameLocks noGrp="1"/>
          </p:cNvGraphicFramePr>
          <p:nvPr/>
        </p:nvGraphicFramePr>
        <p:xfrm>
          <a:off x="928688" y="1614489"/>
          <a:ext cx="7893899" cy="3629025"/>
        </p:xfrm>
        <a:graphic>
          <a:graphicData uri="http://schemas.openxmlformats.org/drawingml/2006/table">
            <a:tbl>
              <a:tblPr/>
              <a:tblGrid>
                <a:gridCol w="2589992"/>
                <a:gridCol w="904637"/>
                <a:gridCol w="966601"/>
                <a:gridCol w="371770"/>
                <a:gridCol w="198277"/>
                <a:gridCol w="879854"/>
                <a:gridCol w="892245"/>
                <a:gridCol w="297415"/>
                <a:gridCol w="793108"/>
              </a:tblGrid>
              <a:tr h="190500">
                <a:tc gridSpan="7">
                  <a:txBody>
                    <a:bodyPr/>
                    <a:lstStyle/>
                    <a:p>
                      <a:pPr algn="l" fontAlgn="b"/>
                      <a:r>
                        <a:rPr lang="sv-SE" sz="1000" b="1" i="0" u="none" strike="noStrike" dirty="0">
                          <a:solidFill>
                            <a:srgbClr val="000000"/>
                          </a:solidFill>
                          <a:latin typeface="MS Sans Serif"/>
                        </a:rPr>
                        <a:t>Kontroll av statistik om äldre- och handikappomsorg, första halvåret 2009</a:t>
                      </a:r>
                    </a:p>
                  </a:txBody>
                  <a:tcPr marL="10319" marR="10319" marT="9525" marB="0" anchor="b">
                    <a:lnL>
                      <a:noFill/>
                    </a:lnL>
                    <a:lnR>
                      <a:noFill/>
                    </a:lnR>
                    <a:lnT>
                      <a:noFill/>
                    </a:lnT>
                    <a:lnB>
                      <a:noFill/>
                    </a:lnB>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190500">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190500">
                <a:tc>
                  <a:txBody>
                    <a:bodyPr/>
                    <a:lstStyle/>
                    <a:p>
                      <a:pPr algn="l" fontAlgn="b"/>
                      <a:r>
                        <a:rPr lang="sv-SE" sz="1000" b="1" i="0" u="none" strike="noStrike" dirty="0">
                          <a:solidFill>
                            <a:srgbClr val="000000"/>
                          </a:solidFill>
                          <a:latin typeface="MS Sans Serif"/>
                        </a:rPr>
                        <a:t>Kommun:</a:t>
                      </a:r>
                    </a:p>
                  </a:txBody>
                  <a:tcPr marL="10319" marR="10319" marT="9525" marB="0" anchor="b">
                    <a:lnL>
                      <a:noFill/>
                    </a:lnL>
                    <a:lnR>
                      <a:noFill/>
                    </a:lnR>
                    <a:lnT>
                      <a:noFill/>
                    </a:lnT>
                    <a:lnB>
                      <a:noFill/>
                    </a:lnB>
                  </a:tcPr>
                </a:tc>
                <a:tc>
                  <a:txBody>
                    <a:bodyPr/>
                    <a:lstStyle/>
                    <a:p>
                      <a:pPr algn="l" fontAlgn="b"/>
                      <a:r>
                        <a:rPr lang="sv-SE" sz="1000" b="1" i="0" u="none" strike="noStrike" dirty="0">
                          <a:solidFill>
                            <a:srgbClr val="000000"/>
                          </a:solidFill>
                          <a:latin typeface="MS Sans Serif"/>
                        </a:rPr>
                        <a:t>Storfors</a:t>
                      </a: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190500">
                <a:tc>
                  <a:txBody>
                    <a:bodyPr/>
                    <a:lstStyle/>
                    <a:p>
                      <a:pPr algn="l" fontAlgn="b"/>
                      <a:r>
                        <a:rPr lang="sv-SE" sz="1000" b="1" i="0" u="none" strike="noStrike" dirty="0">
                          <a:solidFill>
                            <a:srgbClr val="000000"/>
                          </a:solidFill>
                          <a:latin typeface="MS Sans Serif"/>
                        </a:rPr>
                        <a:t>Kommunnr:</a:t>
                      </a:r>
                    </a:p>
                  </a:txBody>
                  <a:tcPr marL="10319" marR="10319" marT="9525" marB="0" anchor="b">
                    <a:lnL>
                      <a:noFill/>
                    </a:lnL>
                    <a:lnR>
                      <a:noFill/>
                    </a:lnR>
                    <a:lnT>
                      <a:noFill/>
                    </a:lnT>
                    <a:lnB>
                      <a:noFill/>
                    </a:lnB>
                  </a:tcPr>
                </a:tc>
                <a:tc>
                  <a:txBody>
                    <a:bodyPr/>
                    <a:lstStyle/>
                    <a:p>
                      <a:pPr algn="l" fontAlgn="b"/>
                      <a:r>
                        <a:rPr lang="sv-SE" sz="1000" b="1" i="0" u="none" strike="noStrike" dirty="0">
                          <a:solidFill>
                            <a:srgbClr val="000000"/>
                          </a:solidFill>
                          <a:latin typeface="MS Sans Serif"/>
                        </a:rPr>
                        <a:t>1760</a:t>
                      </a: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190500">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190500">
                <a:tc gridSpan="5">
                  <a:txBody>
                    <a:bodyPr/>
                    <a:lstStyle/>
                    <a:p>
                      <a:pPr algn="l" fontAlgn="t"/>
                      <a:r>
                        <a:rPr lang="sv-SE" sz="1000" b="1" i="0" u="none" strike="noStrike" dirty="0">
                          <a:solidFill>
                            <a:srgbClr val="000000"/>
                          </a:solidFill>
                          <a:latin typeface="MS Sans Serif"/>
                        </a:rPr>
                        <a:t>Antal personer med </a:t>
                      </a:r>
                      <a:r>
                        <a:rPr lang="sv-SE" sz="1000" b="1" i="0" u="sng" strike="noStrike" dirty="0">
                          <a:solidFill>
                            <a:srgbClr val="000000"/>
                          </a:solidFill>
                          <a:latin typeface="MS Sans Serif"/>
                        </a:rPr>
                        <a:t>pågående</a:t>
                      </a:r>
                      <a:r>
                        <a:rPr lang="sv-SE" sz="1000" b="1" i="0" u="none" strike="noStrike" dirty="0">
                          <a:solidFill>
                            <a:srgbClr val="000000"/>
                          </a:solidFill>
                          <a:latin typeface="MS Sans Serif"/>
                        </a:rPr>
                        <a:t> insats enligt 4 kap. 1 § SoL</a:t>
                      </a:r>
                    </a:p>
                  </a:txBody>
                  <a:tcPr marL="10319" marR="10319" marT="9525" marB="0">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a:txBody>
                    <a:bodyPr/>
                    <a:lstStyle/>
                    <a:p>
                      <a:pPr algn="l" fontAlgn="b"/>
                      <a:r>
                        <a:rPr lang="sv-SE" sz="1100" b="0" i="0" u="none" strike="noStrike" dirty="0">
                          <a:solidFill>
                            <a:srgbClr val="000000"/>
                          </a:solidFill>
                          <a:latin typeface="Calibri"/>
                        </a:rPr>
                        <a:t> </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sv-SE" sz="1100" b="0" i="0" u="none" strike="noStrike" dirty="0">
                          <a:solidFill>
                            <a:srgbClr val="000000"/>
                          </a:solidFill>
                          <a:latin typeface="Calibri"/>
                        </a:rPr>
                        <a:t> </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sv-SE" sz="1100" b="0" i="0" u="none" strike="noStrike" dirty="0">
                          <a:solidFill>
                            <a:srgbClr val="000000"/>
                          </a:solidFill>
                          <a:latin typeface="Calibri"/>
                        </a:rPr>
                        <a:t> </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190500">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gridSpan="3">
                  <a:txBody>
                    <a:bodyPr/>
                    <a:lstStyle/>
                    <a:p>
                      <a:pPr algn="l" fontAlgn="b"/>
                      <a:r>
                        <a:rPr lang="sv-SE" sz="1000" b="1" i="0" u="none" strike="noStrike" dirty="0">
                          <a:solidFill>
                            <a:srgbClr val="000000"/>
                          </a:solidFill>
                          <a:latin typeface="MS Sans Serif"/>
                        </a:rPr>
                        <a:t>0-64 år</a:t>
                      </a:r>
                    </a:p>
                  </a:txBody>
                  <a:tcPr marL="10319" marR="10319"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sv-SE"/>
                    </a:p>
                  </a:txBody>
                  <a:tcPr/>
                </a:tc>
                <a:tc hMerge="1">
                  <a:txBody>
                    <a:bodyPr/>
                    <a:lstStyle/>
                    <a:p>
                      <a:endParaRPr lang="sv-SE"/>
                    </a:p>
                  </a:txBody>
                  <a:tcPr/>
                </a:tc>
                <a:tc>
                  <a:txBody>
                    <a:bodyPr/>
                    <a:lstStyle/>
                    <a:p>
                      <a:pPr algn="l" fontAlgn="b"/>
                      <a:endParaRPr lang="sv-SE" sz="1000" b="1" i="0" u="none" strike="noStrike" dirty="0">
                        <a:solidFill>
                          <a:srgbClr val="000000"/>
                        </a:solidFill>
                        <a:latin typeface="MS Sans Serif"/>
                      </a:endParaRPr>
                    </a:p>
                  </a:txBody>
                  <a:tcPr marL="10319" marR="10319"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b"/>
                      <a:r>
                        <a:rPr lang="sv-SE" sz="1000" b="1" i="0" u="none" strike="noStrike" dirty="0">
                          <a:solidFill>
                            <a:srgbClr val="000000"/>
                          </a:solidFill>
                          <a:latin typeface="MS Sans Serif"/>
                        </a:rPr>
                        <a:t>65-w år</a:t>
                      </a:r>
                    </a:p>
                  </a:txBody>
                  <a:tcPr marL="10319" marR="10319"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sv-SE"/>
                    </a:p>
                  </a:txBody>
                  <a:tcPr/>
                </a:tc>
                <a:tc hMerge="1">
                  <a:txBody>
                    <a:bodyPr/>
                    <a:lstStyle/>
                    <a:p>
                      <a:endParaRPr lang="sv-SE"/>
                    </a:p>
                  </a:txBody>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190500">
                <a:tc>
                  <a:txBody>
                    <a:bodyPr/>
                    <a:lstStyle/>
                    <a:p>
                      <a:pPr algn="l" fontAlgn="b"/>
                      <a:r>
                        <a:rPr lang="sv-SE" sz="1100" b="0" i="0" u="none" strike="noStrike" dirty="0">
                          <a:solidFill>
                            <a:srgbClr val="000000"/>
                          </a:solidFill>
                          <a:latin typeface="Calibri"/>
                        </a:rPr>
                        <a:t> </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sv-SE" sz="1000" b="1" i="0" u="none" strike="noStrike" dirty="0">
                          <a:solidFill>
                            <a:srgbClr val="000000"/>
                          </a:solidFill>
                          <a:latin typeface="MS Sans Serif"/>
                        </a:rPr>
                        <a:t>30/6 2009</a:t>
                      </a:r>
                    </a:p>
                  </a:txBody>
                  <a:tcPr marL="10319" marR="10319"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v-SE" sz="1000" b="0" i="0" u="none" strike="noStrike" dirty="0">
                          <a:solidFill>
                            <a:srgbClr val="000000"/>
                          </a:solidFill>
                          <a:latin typeface="MS Sans Serif"/>
                        </a:rPr>
                        <a:t>31/12 2008</a:t>
                      </a:r>
                    </a:p>
                  </a:txBody>
                  <a:tcPr marL="10319" marR="10319"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sv-SE" sz="1000" b="0" i="0" u="none" strike="noStrike" dirty="0">
                          <a:solidFill>
                            <a:srgbClr val="000000"/>
                          </a:solidFill>
                          <a:latin typeface="MS Sans Serif"/>
                        </a:rPr>
                        <a:t>Diff</a:t>
                      </a:r>
                    </a:p>
                  </a:txBody>
                  <a:tcPr marL="10319" marR="10319"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sv-SE" sz="1000" b="0" i="0" u="none" strike="noStrike" dirty="0">
                          <a:solidFill>
                            <a:srgbClr val="000000"/>
                          </a:solidFill>
                          <a:latin typeface="MS Sans Serif"/>
                        </a:rPr>
                        <a:t> </a:t>
                      </a:r>
                    </a:p>
                  </a:txBody>
                  <a:tcPr marL="10319" marR="10319"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v-SE" sz="1000" b="1" i="0" u="none" strike="noStrike" dirty="0">
                          <a:solidFill>
                            <a:srgbClr val="000000"/>
                          </a:solidFill>
                          <a:latin typeface="MS Sans Serif"/>
                        </a:rPr>
                        <a:t>30/6 2009</a:t>
                      </a:r>
                    </a:p>
                  </a:txBody>
                  <a:tcPr marL="10319" marR="10319"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v-SE" sz="1000" b="0" i="0" u="none" strike="noStrike" dirty="0">
                          <a:solidFill>
                            <a:srgbClr val="000000"/>
                          </a:solidFill>
                          <a:latin typeface="MS Sans Serif"/>
                        </a:rPr>
                        <a:t>31/12 2008</a:t>
                      </a:r>
                    </a:p>
                  </a:txBody>
                  <a:tcPr marL="10319" marR="10319"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sv-SE" sz="1000" b="0" i="0" u="none" strike="noStrike" dirty="0">
                          <a:solidFill>
                            <a:srgbClr val="000000"/>
                          </a:solidFill>
                          <a:latin typeface="MS Sans Serif"/>
                        </a:rPr>
                        <a:t>Diff</a:t>
                      </a:r>
                    </a:p>
                  </a:txBody>
                  <a:tcPr marL="10319" marR="10319"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190500">
                <a:tc>
                  <a:txBody>
                    <a:bodyPr/>
                    <a:lstStyle/>
                    <a:p>
                      <a:pPr algn="l" fontAlgn="b"/>
                      <a:r>
                        <a:rPr lang="sv-SE" sz="1100" b="0" i="0" u="none" strike="noStrike" dirty="0">
                          <a:solidFill>
                            <a:srgbClr val="000000"/>
                          </a:solidFill>
                          <a:latin typeface="Calibri"/>
                        </a:rPr>
                        <a:t>Särskilt boende</a:t>
                      </a: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sv-SE" sz="1100" b="0" i="0" u="none" strike="noStrike" dirty="0">
                          <a:solidFill>
                            <a:srgbClr val="000000"/>
                          </a:solidFill>
                          <a:latin typeface="Calibri"/>
                        </a:rPr>
                        <a:t>0</a:t>
                      </a: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sv-SE" sz="1100" b="0" i="0" u="none" strike="noStrike" dirty="0">
                          <a:solidFill>
                            <a:srgbClr val="000000"/>
                          </a:solidFill>
                          <a:latin typeface="Calibri"/>
                        </a:rPr>
                        <a:t>0</a:t>
                      </a: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solidFill>
                      <a:srgbClr val="C0C0C0"/>
                    </a:solidFill>
                  </a:tcPr>
                </a:tc>
                <a:tc>
                  <a:txBody>
                    <a:bodyPr/>
                    <a:lstStyle/>
                    <a:p>
                      <a:pPr algn="r" fontAlgn="b"/>
                      <a:r>
                        <a:rPr lang="sv-SE" sz="1100" b="0" i="0" u="none" strike="noStrike" dirty="0">
                          <a:solidFill>
                            <a:srgbClr val="000000"/>
                          </a:solidFill>
                          <a:latin typeface="Calibri"/>
                        </a:rPr>
                        <a:t>0</a:t>
                      </a: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solidFill>
                      <a:srgbClr val="C0C0C0"/>
                    </a:solidFill>
                  </a:tcPr>
                </a:tc>
                <a:tc>
                  <a:txBody>
                    <a:bodyPr/>
                    <a:lstStyle/>
                    <a:p>
                      <a:pPr algn="r" fontAlgn="b"/>
                      <a:endParaRPr lang="sv-SE" sz="1100" b="0" i="0" u="none" strike="noStrike" dirty="0">
                        <a:solidFill>
                          <a:srgbClr val="000000"/>
                        </a:solidFill>
                        <a:latin typeface="Calibri"/>
                      </a:endParaRP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sv-SE" sz="1100" b="0" i="0" u="none" strike="noStrike" dirty="0">
                          <a:solidFill>
                            <a:srgbClr val="000000"/>
                          </a:solidFill>
                          <a:latin typeface="Calibri"/>
                        </a:rPr>
                        <a:t>13</a:t>
                      </a: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sv-SE" sz="900" b="0" i="0" u="none" strike="noStrike" dirty="0">
                          <a:solidFill>
                            <a:srgbClr val="000000"/>
                          </a:solidFill>
                          <a:latin typeface="Arial"/>
                        </a:rPr>
                        <a:t>28</a:t>
                      </a: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b"/>
                      <a:r>
                        <a:rPr lang="sv-SE" sz="1100" b="0" i="0" u="none" strike="noStrike" dirty="0">
                          <a:solidFill>
                            <a:srgbClr val="000000"/>
                          </a:solidFill>
                          <a:latin typeface="Calibri"/>
                        </a:rPr>
                        <a:t>-15</a:t>
                      </a: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solidFill>
                      <a:srgbClr val="C0C0C0"/>
                    </a:solidFill>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190500">
                <a:tc>
                  <a:txBody>
                    <a:bodyPr/>
                    <a:lstStyle/>
                    <a:p>
                      <a:pPr algn="l" fontAlgn="b"/>
                      <a:r>
                        <a:rPr lang="sv-SE" sz="1100" b="0" i="0" u="none" strike="noStrike" dirty="0">
                          <a:solidFill>
                            <a:srgbClr val="000000"/>
                          </a:solidFill>
                          <a:latin typeface="Calibri"/>
                        </a:rPr>
                        <a:t>Hemtjänst i ordinärt boende</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x</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x</a:t>
                      </a:r>
                    </a:p>
                  </a:txBody>
                  <a:tcPr marL="10319" marR="10319" marT="9525" marB="0" anchor="b">
                    <a:lnL>
                      <a:noFill/>
                    </a:lnL>
                    <a:lnR>
                      <a:noFill/>
                    </a:lnR>
                    <a:lnT>
                      <a:noFill/>
                    </a:lnT>
                    <a:lnB>
                      <a:noFill/>
                    </a:lnB>
                    <a:solidFill>
                      <a:srgbClr val="C0C0C0"/>
                    </a:solidFill>
                  </a:tcPr>
                </a:tc>
                <a:tc>
                  <a:txBody>
                    <a:bodyPr/>
                    <a:lstStyle/>
                    <a:p>
                      <a:pPr algn="r" fontAlgn="b"/>
                      <a:r>
                        <a:rPr lang="sv-SE" sz="1100" b="0" i="0" u="none" strike="noStrike" dirty="0">
                          <a:solidFill>
                            <a:srgbClr val="000000"/>
                          </a:solidFill>
                          <a:latin typeface="Calibri"/>
                        </a:rPr>
                        <a:t>x</a:t>
                      </a:r>
                    </a:p>
                  </a:txBody>
                  <a:tcPr marL="10319" marR="10319" marT="9525" marB="0" anchor="b">
                    <a:lnL>
                      <a:noFill/>
                    </a:lnL>
                    <a:lnR>
                      <a:noFill/>
                    </a:lnR>
                    <a:lnT>
                      <a:noFill/>
                    </a:lnT>
                    <a:lnB>
                      <a:noFill/>
                    </a:lnB>
                    <a:solidFill>
                      <a:srgbClr val="C0C0C0"/>
                    </a:solidFill>
                  </a:tcPr>
                </a:tc>
                <a:tc>
                  <a:txBody>
                    <a:bodyPr/>
                    <a:lstStyle/>
                    <a:p>
                      <a:pPr algn="r"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39</a:t>
                      </a:r>
                    </a:p>
                  </a:txBody>
                  <a:tcPr marL="10319" marR="10319" marT="9525" marB="0" anchor="b">
                    <a:lnL>
                      <a:noFill/>
                    </a:lnL>
                    <a:lnR>
                      <a:noFill/>
                    </a:lnR>
                    <a:lnT>
                      <a:noFill/>
                    </a:lnT>
                    <a:lnB>
                      <a:noFill/>
                    </a:lnB>
                    <a:solidFill>
                      <a:srgbClr val="FF0000"/>
                    </a:solidFill>
                  </a:tcPr>
                </a:tc>
                <a:tc>
                  <a:txBody>
                    <a:bodyPr/>
                    <a:lstStyle/>
                    <a:p>
                      <a:pPr algn="r" fontAlgn="b"/>
                      <a:r>
                        <a:rPr lang="sv-SE" sz="1100" b="0" i="0" u="none" strike="noStrike" dirty="0">
                          <a:solidFill>
                            <a:srgbClr val="000000"/>
                          </a:solidFill>
                          <a:latin typeface="Calibri"/>
                        </a:rPr>
                        <a:t>109</a:t>
                      </a:r>
                    </a:p>
                  </a:txBody>
                  <a:tcPr marL="10319" marR="10319" marT="9525" marB="0" anchor="b">
                    <a:lnL>
                      <a:noFill/>
                    </a:lnL>
                    <a:lnR>
                      <a:noFill/>
                    </a:lnR>
                    <a:lnT>
                      <a:noFill/>
                    </a:lnT>
                    <a:lnB>
                      <a:noFill/>
                    </a:lnB>
                    <a:solidFill>
                      <a:srgbClr val="C0C0C0"/>
                    </a:solidFill>
                  </a:tcPr>
                </a:tc>
                <a:tc>
                  <a:txBody>
                    <a:bodyPr/>
                    <a:lstStyle/>
                    <a:p>
                      <a:pPr algn="r" fontAlgn="b"/>
                      <a:r>
                        <a:rPr lang="sv-SE" sz="1100" b="0" i="0" u="none" strike="noStrike" dirty="0">
                          <a:solidFill>
                            <a:srgbClr val="000000"/>
                          </a:solidFill>
                          <a:latin typeface="Calibri"/>
                        </a:rPr>
                        <a:t>-70</a:t>
                      </a:r>
                    </a:p>
                  </a:txBody>
                  <a:tcPr marL="10319" marR="10319" marT="9525" marB="0" anchor="b">
                    <a:lnL>
                      <a:noFill/>
                    </a:lnL>
                    <a:lnR>
                      <a:noFill/>
                    </a:lnR>
                    <a:lnT>
                      <a:noFill/>
                    </a:lnT>
                    <a:lnB>
                      <a:noFill/>
                    </a:lnB>
                    <a:solidFill>
                      <a:srgbClr val="C0C0C0"/>
                    </a:solidFill>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190500">
                <a:tc>
                  <a:txBody>
                    <a:bodyPr/>
                    <a:lstStyle/>
                    <a:p>
                      <a:pPr algn="l" fontAlgn="b"/>
                      <a:r>
                        <a:rPr lang="sv-SE" sz="1100" b="0" i="0" u="none" strike="noStrike" dirty="0">
                          <a:solidFill>
                            <a:srgbClr val="000000"/>
                          </a:solidFill>
                          <a:latin typeface="Calibri"/>
                        </a:rPr>
                        <a:t>Trygghetslarm i ordinärt boende</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4</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x</a:t>
                      </a:r>
                    </a:p>
                  </a:txBody>
                  <a:tcPr marL="10319" marR="10319" marT="9525" marB="0" anchor="b">
                    <a:lnL>
                      <a:noFill/>
                    </a:lnL>
                    <a:lnR>
                      <a:noFill/>
                    </a:lnR>
                    <a:lnT>
                      <a:noFill/>
                    </a:lnT>
                    <a:lnB>
                      <a:noFill/>
                    </a:lnB>
                    <a:solidFill>
                      <a:srgbClr val="C0C0C0"/>
                    </a:solidFill>
                  </a:tcPr>
                </a:tc>
                <a:tc>
                  <a:txBody>
                    <a:bodyPr/>
                    <a:lstStyle/>
                    <a:p>
                      <a:pPr algn="r" fontAlgn="b"/>
                      <a:r>
                        <a:rPr lang="sv-SE" sz="1100" b="0" i="0" u="none" strike="noStrike" dirty="0">
                          <a:solidFill>
                            <a:srgbClr val="000000"/>
                          </a:solidFill>
                          <a:latin typeface="Calibri"/>
                        </a:rPr>
                        <a:t>x</a:t>
                      </a:r>
                    </a:p>
                  </a:txBody>
                  <a:tcPr marL="10319" marR="10319" marT="9525" marB="0" anchor="b">
                    <a:lnL>
                      <a:noFill/>
                    </a:lnL>
                    <a:lnR>
                      <a:noFill/>
                    </a:lnR>
                    <a:lnT>
                      <a:noFill/>
                    </a:lnT>
                    <a:lnB>
                      <a:noFill/>
                    </a:lnB>
                    <a:solidFill>
                      <a:srgbClr val="C0C0C0"/>
                    </a:solidFill>
                  </a:tcPr>
                </a:tc>
                <a:tc>
                  <a:txBody>
                    <a:bodyPr/>
                    <a:lstStyle/>
                    <a:p>
                      <a:pPr algn="r"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136</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136</a:t>
                      </a:r>
                    </a:p>
                  </a:txBody>
                  <a:tcPr marL="10319" marR="10319" marT="9525" marB="0" anchor="b">
                    <a:lnL>
                      <a:noFill/>
                    </a:lnL>
                    <a:lnR>
                      <a:noFill/>
                    </a:lnR>
                    <a:lnT>
                      <a:noFill/>
                    </a:lnT>
                    <a:lnB>
                      <a:noFill/>
                    </a:lnB>
                    <a:solidFill>
                      <a:srgbClr val="C0C0C0"/>
                    </a:solidFill>
                  </a:tcPr>
                </a:tc>
                <a:tc>
                  <a:txBody>
                    <a:bodyPr/>
                    <a:lstStyle/>
                    <a:p>
                      <a:pPr algn="r" fontAlgn="b"/>
                      <a:r>
                        <a:rPr lang="sv-SE" sz="1100" b="0" i="0" u="none" strike="noStrike" dirty="0">
                          <a:solidFill>
                            <a:srgbClr val="000000"/>
                          </a:solidFill>
                          <a:latin typeface="Calibri"/>
                        </a:rPr>
                        <a:t>0</a:t>
                      </a:r>
                    </a:p>
                  </a:txBody>
                  <a:tcPr marL="10319" marR="10319" marT="9525" marB="0" anchor="b">
                    <a:lnL>
                      <a:noFill/>
                    </a:lnL>
                    <a:lnR>
                      <a:noFill/>
                    </a:lnR>
                    <a:lnT>
                      <a:noFill/>
                    </a:lnT>
                    <a:lnB>
                      <a:noFill/>
                    </a:lnB>
                    <a:solidFill>
                      <a:srgbClr val="C0C0C0"/>
                    </a:solidFill>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190500">
                <a:tc>
                  <a:txBody>
                    <a:bodyPr/>
                    <a:lstStyle/>
                    <a:p>
                      <a:pPr algn="l" fontAlgn="b"/>
                      <a:r>
                        <a:rPr lang="sv-SE" sz="1100" b="0" i="0" u="none" strike="noStrike" dirty="0">
                          <a:solidFill>
                            <a:srgbClr val="000000"/>
                          </a:solidFill>
                          <a:latin typeface="Calibri"/>
                        </a:rPr>
                        <a:t>Boendestöd</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0</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0</a:t>
                      </a:r>
                    </a:p>
                  </a:txBody>
                  <a:tcPr marL="10319" marR="10319" marT="9525" marB="0" anchor="b">
                    <a:lnL>
                      <a:noFill/>
                    </a:lnL>
                    <a:lnR>
                      <a:noFill/>
                    </a:lnR>
                    <a:lnT>
                      <a:noFill/>
                    </a:lnT>
                    <a:lnB>
                      <a:noFill/>
                    </a:lnB>
                    <a:solidFill>
                      <a:srgbClr val="C0C0C0"/>
                    </a:solidFill>
                  </a:tcPr>
                </a:tc>
                <a:tc>
                  <a:txBody>
                    <a:bodyPr/>
                    <a:lstStyle/>
                    <a:p>
                      <a:pPr algn="r" fontAlgn="b"/>
                      <a:r>
                        <a:rPr lang="sv-SE" sz="1100" b="0" i="0" u="none" strike="noStrike" dirty="0">
                          <a:solidFill>
                            <a:srgbClr val="000000"/>
                          </a:solidFill>
                          <a:latin typeface="Calibri"/>
                        </a:rPr>
                        <a:t>0</a:t>
                      </a:r>
                    </a:p>
                  </a:txBody>
                  <a:tcPr marL="10319" marR="10319" marT="9525" marB="0" anchor="b">
                    <a:lnL>
                      <a:noFill/>
                    </a:lnL>
                    <a:lnR>
                      <a:noFill/>
                    </a:lnR>
                    <a:lnT>
                      <a:noFill/>
                    </a:lnT>
                    <a:lnB>
                      <a:noFill/>
                    </a:lnB>
                    <a:solidFill>
                      <a:srgbClr val="C0C0C0"/>
                    </a:solidFill>
                  </a:tcPr>
                </a:tc>
                <a:tc>
                  <a:txBody>
                    <a:bodyPr/>
                    <a:lstStyle/>
                    <a:p>
                      <a:pPr algn="r"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0</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0</a:t>
                      </a:r>
                    </a:p>
                  </a:txBody>
                  <a:tcPr marL="10319" marR="10319" marT="9525" marB="0" anchor="b">
                    <a:lnL>
                      <a:noFill/>
                    </a:lnL>
                    <a:lnR>
                      <a:noFill/>
                    </a:lnR>
                    <a:lnT>
                      <a:noFill/>
                    </a:lnT>
                    <a:lnB>
                      <a:noFill/>
                    </a:lnB>
                    <a:solidFill>
                      <a:srgbClr val="C0C0C0"/>
                    </a:solidFill>
                  </a:tcPr>
                </a:tc>
                <a:tc>
                  <a:txBody>
                    <a:bodyPr/>
                    <a:lstStyle/>
                    <a:p>
                      <a:pPr algn="r" fontAlgn="b"/>
                      <a:r>
                        <a:rPr lang="sv-SE" sz="1100" b="0" i="0" u="none" strike="noStrike" dirty="0">
                          <a:solidFill>
                            <a:srgbClr val="000000"/>
                          </a:solidFill>
                          <a:latin typeface="Calibri"/>
                        </a:rPr>
                        <a:t>0</a:t>
                      </a:r>
                    </a:p>
                  </a:txBody>
                  <a:tcPr marL="10319" marR="10319" marT="9525" marB="0" anchor="b">
                    <a:lnL>
                      <a:noFill/>
                    </a:lnL>
                    <a:lnR>
                      <a:noFill/>
                    </a:lnR>
                    <a:lnT>
                      <a:noFill/>
                    </a:lnT>
                    <a:lnB>
                      <a:noFill/>
                    </a:lnB>
                    <a:solidFill>
                      <a:srgbClr val="C0C0C0"/>
                    </a:solidFill>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190500">
                <a:tc>
                  <a:txBody>
                    <a:bodyPr/>
                    <a:lstStyle/>
                    <a:p>
                      <a:pPr algn="l" fontAlgn="b"/>
                      <a:r>
                        <a:rPr lang="sv-SE" sz="1100" b="0" i="0" u="none" strike="noStrike" dirty="0">
                          <a:solidFill>
                            <a:srgbClr val="000000"/>
                          </a:solidFill>
                          <a:latin typeface="Calibri"/>
                        </a:rPr>
                        <a:t>Dagverksamhet</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x</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x</a:t>
                      </a:r>
                    </a:p>
                  </a:txBody>
                  <a:tcPr marL="10319" marR="10319" marT="9525" marB="0" anchor="b">
                    <a:lnL>
                      <a:noFill/>
                    </a:lnL>
                    <a:lnR>
                      <a:noFill/>
                    </a:lnR>
                    <a:lnT>
                      <a:noFill/>
                    </a:lnT>
                    <a:lnB>
                      <a:noFill/>
                    </a:lnB>
                    <a:solidFill>
                      <a:srgbClr val="C0C0C0"/>
                    </a:solidFill>
                  </a:tcPr>
                </a:tc>
                <a:tc>
                  <a:txBody>
                    <a:bodyPr/>
                    <a:lstStyle/>
                    <a:p>
                      <a:pPr algn="r" fontAlgn="b"/>
                      <a:r>
                        <a:rPr lang="sv-SE" sz="1100" b="0" i="0" u="none" strike="noStrike" dirty="0">
                          <a:solidFill>
                            <a:srgbClr val="000000"/>
                          </a:solidFill>
                          <a:latin typeface="Calibri"/>
                        </a:rPr>
                        <a:t>x</a:t>
                      </a:r>
                    </a:p>
                  </a:txBody>
                  <a:tcPr marL="10319" marR="10319" marT="9525" marB="0" anchor="b">
                    <a:lnL>
                      <a:noFill/>
                    </a:lnL>
                    <a:lnR>
                      <a:noFill/>
                    </a:lnR>
                    <a:lnT>
                      <a:noFill/>
                    </a:lnT>
                    <a:lnB>
                      <a:noFill/>
                    </a:lnB>
                    <a:solidFill>
                      <a:srgbClr val="C0C0C0"/>
                    </a:solidFill>
                  </a:tcPr>
                </a:tc>
                <a:tc>
                  <a:txBody>
                    <a:bodyPr/>
                    <a:lstStyle/>
                    <a:p>
                      <a:pPr algn="r"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0</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0</a:t>
                      </a:r>
                    </a:p>
                  </a:txBody>
                  <a:tcPr marL="10319" marR="10319" marT="9525" marB="0" anchor="b">
                    <a:lnL>
                      <a:noFill/>
                    </a:lnL>
                    <a:lnR>
                      <a:noFill/>
                    </a:lnR>
                    <a:lnT>
                      <a:noFill/>
                    </a:lnT>
                    <a:lnB>
                      <a:noFill/>
                    </a:lnB>
                    <a:solidFill>
                      <a:srgbClr val="C0C0C0"/>
                    </a:solidFill>
                  </a:tcPr>
                </a:tc>
                <a:tc>
                  <a:txBody>
                    <a:bodyPr/>
                    <a:lstStyle/>
                    <a:p>
                      <a:pPr algn="r" fontAlgn="b"/>
                      <a:r>
                        <a:rPr lang="sv-SE" sz="1100" b="0" i="0" u="none" strike="noStrike" dirty="0">
                          <a:solidFill>
                            <a:srgbClr val="000000"/>
                          </a:solidFill>
                          <a:latin typeface="Calibri"/>
                        </a:rPr>
                        <a:t>0</a:t>
                      </a:r>
                    </a:p>
                  </a:txBody>
                  <a:tcPr marL="10319" marR="10319" marT="9525" marB="0" anchor="b">
                    <a:lnL>
                      <a:noFill/>
                    </a:lnL>
                    <a:lnR>
                      <a:noFill/>
                    </a:lnR>
                    <a:lnT>
                      <a:noFill/>
                    </a:lnT>
                    <a:lnB>
                      <a:noFill/>
                    </a:lnB>
                    <a:solidFill>
                      <a:srgbClr val="C0C0C0"/>
                    </a:solidFill>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190500">
                <a:tc>
                  <a:txBody>
                    <a:bodyPr/>
                    <a:lstStyle/>
                    <a:p>
                      <a:pPr algn="l" fontAlgn="b"/>
                      <a:r>
                        <a:rPr lang="sv-SE" sz="1100" b="0" i="0" u="none" strike="noStrike" dirty="0">
                          <a:solidFill>
                            <a:srgbClr val="000000"/>
                          </a:solidFill>
                          <a:latin typeface="Calibri"/>
                        </a:rPr>
                        <a:t>Korttidsvård/korttidsboende</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0</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0</a:t>
                      </a:r>
                    </a:p>
                  </a:txBody>
                  <a:tcPr marL="10319" marR="10319" marT="9525" marB="0" anchor="b">
                    <a:lnL>
                      <a:noFill/>
                    </a:lnL>
                    <a:lnR>
                      <a:noFill/>
                    </a:lnR>
                    <a:lnT>
                      <a:noFill/>
                    </a:lnT>
                    <a:lnB>
                      <a:noFill/>
                    </a:lnB>
                    <a:solidFill>
                      <a:srgbClr val="C0C0C0"/>
                    </a:solidFill>
                  </a:tcPr>
                </a:tc>
                <a:tc>
                  <a:txBody>
                    <a:bodyPr/>
                    <a:lstStyle/>
                    <a:p>
                      <a:pPr algn="r" fontAlgn="b"/>
                      <a:r>
                        <a:rPr lang="sv-SE" sz="1100" b="0" i="0" u="none" strike="noStrike" dirty="0">
                          <a:solidFill>
                            <a:srgbClr val="000000"/>
                          </a:solidFill>
                          <a:latin typeface="Calibri"/>
                        </a:rPr>
                        <a:t>0</a:t>
                      </a:r>
                    </a:p>
                  </a:txBody>
                  <a:tcPr marL="10319" marR="10319" marT="9525" marB="0" anchor="b">
                    <a:lnL>
                      <a:noFill/>
                    </a:lnL>
                    <a:lnR>
                      <a:noFill/>
                    </a:lnR>
                    <a:lnT>
                      <a:noFill/>
                    </a:lnT>
                    <a:lnB>
                      <a:noFill/>
                    </a:lnB>
                    <a:solidFill>
                      <a:srgbClr val="C0C0C0"/>
                    </a:solidFill>
                  </a:tcPr>
                </a:tc>
                <a:tc>
                  <a:txBody>
                    <a:bodyPr/>
                    <a:lstStyle/>
                    <a:p>
                      <a:pPr algn="r"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31</a:t>
                      </a:r>
                    </a:p>
                  </a:txBody>
                  <a:tcPr marL="10319" marR="10319" marT="9525" marB="0" anchor="b">
                    <a:lnL>
                      <a:noFill/>
                    </a:lnL>
                    <a:lnR>
                      <a:noFill/>
                    </a:lnR>
                    <a:lnT>
                      <a:noFill/>
                    </a:lnT>
                    <a:lnB>
                      <a:noFill/>
                    </a:lnB>
                  </a:tcPr>
                </a:tc>
                <a:tc>
                  <a:txBody>
                    <a:bodyPr/>
                    <a:lstStyle/>
                    <a:p>
                      <a:pPr algn="r" fontAlgn="b"/>
                      <a:r>
                        <a:rPr lang="sv-SE" sz="1100" b="0" i="0" u="none" strike="noStrike" dirty="0">
                          <a:solidFill>
                            <a:srgbClr val="000000"/>
                          </a:solidFill>
                          <a:latin typeface="Calibri"/>
                        </a:rPr>
                        <a:t>20</a:t>
                      </a:r>
                    </a:p>
                  </a:txBody>
                  <a:tcPr marL="10319" marR="10319" marT="9525" marB="0" anchor="b">
                    <a:lnL>
                      <a:noFill/>
                    </a:lnL>
                    <a:lnR>
                      <a:noFill/>
                    </a:lnR>
                    <a:lnT>
                      <a:noFill/>
                    </a:lnT>
                    <a:lnB>
                      <a:noFill/>
                    </a:lnB>
                    <a:solidFill>
                      <a:srgbClr val="C0C0C0"/>
                    </a:solidFill>
                  </a:tcPr>
                </a:tc>
                <a:tc>
                  <a:txBody>
                    <a:bodyPr/>
                    <a:lstStyle/>
                    <a:p>
                      <a:pPr algn="r" fontAlgn="b"/>
                      <a:r>
                        <a:rPr lang="sv-SE" sz="1100" b="0" i="0" u="none" strike="noStrike" dirty="0">
                          <a:solidFill>
                            <a:srgbClr val="000000"/>
                          </a:solidFill>
                          <a:latin typeface="Calibri"/>
                        </a:rPr>
                        <a:t>11</a:t>
                      </a:r>
                    </a:p>
                  </a:txBody>
                  <a:tcPr marL="10319" marR="10319" marT="9525" marB="0" anchor="b">
                    <a:lnL>
                      <a:noFill/>
                    </a:lnL>
                    <a:lnR>
                      <a:noFill/>
                    </a:lnR>
                    <a:lnT>
                      <a:noFill/>
                    </a:lnT>
                    <a:lnB>
                      <a:noFill/>
                    </a:lnB>
                    <a:solidFill>
                      <a:srgbClr val="C0C0C0"/>
                    </a:solidFill>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190500">
                <a:tc>
                  <a:txBody>
                    <a:bodyPr/>
                    <a:lstStyle/>
                    <a:p>
                      <a:pPr algn="l" fontAlgn="b"/>
                      <a:r>
                        <a:rPr lang="sv-SE" sz="1100" b="0" i="0" u="none" strike="noStrike" dirty="0">
                          <a:solidFill>
                            <a:srgbClr val="000000"/>
                          </a:solidFill>
                          <a:latin typeface="Calibri"/>
                        </a:rPr>
                        <a:t>Kontaktperson/kontaktfamilj</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sv-SE" sz="1100" b="0" i="0" u="none" strike="noStrike" dirty="0">
                          <a:solidFill>
                            <a:srgbClr val="000000"/>
                          </a:solidFill>
                          <a:latin typeface="Calibri"/>
                        </a:rPr>
                        <a:t>6</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sv-SE" sz="1100" b="0" i="0" u="none" strike="noStrike" dirty="0">
                          <a:solidFill>
                            <a:srgbClr val="000000"/>
                          </a:solidFill>
                          <a:latin typeface="Calibri"/>
                        </a:rPr>
                        <a:t>6</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sv-SE" sz="1100" b="0" i="0" u="none" strike="noStrike" dirty="0">
                          <a:solidFill>
                            <a:srgbClr val="000000"/>
                          </a:solidFill>
                          <a:latin typeface="Calibri"/>
                        </a:rPr>
                        <a:t>0</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sv-SE" sz="1100" b="0" i="0" u="none" strike="noStrike" dirty="0">
                          <a:solidFill>
                            <a:srgbClr val="000000"/>
                          </a:solidFill>
                          <a:latin typeface="Calibri"/>
                        </a:rPr>
                        <a:t> </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sv-SE" sz="1100" b="0" i="0" u="none" strike="noStrike" dirty="0">
                          <a:solidFill>
                            <a:srgbClr val="000000"/>
                          </a:solidFill>
                          <a:latin typeface="Calibri"/>
                        </a:rPr>
                        <a:t>0</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sv-SE" sz="1100" b="0" i="0" u="none" strike="noStrike" dirty="0">
                          <a:solidFill>
                            <a:srgbClr val="000000"/>
                          </a:solidFill>
                          <a:latin typeface="Calibri"/>
                        </a:rPr>
                        <a:t>0</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sv-SE" sz="1100" b="0" i="0" u="none" strike="noStrike" dirty="0">
                          <a:solidFill>
                            <a:srgbClr val="000000"/>
                          </a:solidFill>
                          <a:latin typeface="Calibri"/>
                        </a:rPr>
                        <a:t>0</a:t>
                      </a:r>
                    </a:p>
                  </a:txBody>
                  <a:tcPr marL="10319" marR="10319" marT="9525" marB="0" anchor="b">
                    <a:lnL>
                      <a:noFill/>
                    </a:lnL>
                    <a:lnR>
                      <a:noFill/>
                    </a:lnR>
                    <a:lnT>
                      <a:noFill/>
                    </a:lnT>
                    <a:lnB w="6350" cap="flat" cmpd="sng" algn="ctr">
                      <a:solidFill>
                        <a:srgbClr val="000000"/>
                      </a:solidFill>
                      <a:prstDash val="solid"/>
                      <a:round/>
                      <a:headEnd type="none" w="med" len="med"/>
                      <a:tailEnd type="none" w="med" len="med"/>
                    </a:lnB>
                    <a:solidFill>
                      <a:srgbClr val="C0C0C0"/>
                    </a:solidFill>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190500">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190500">
                <a:tc gridSpan="8">
                  <a:txBody>
                    <a:bodyPr/>
                    <a:lstStyle/>
                    <a:p>
                      <a:pPr algn="l" fontAlgn="b"/>
                      <a:r>
                        <a:rPr lang="sv-SE" sz="1100" b="0" i="0" u="none" strike="noStrike" dirty="0">
                          <a:solidFill>
                            <a:srgbClr val="000000"/>
                          </a:solidFill>
                          <a:latin typeface="Calibri"/>
                        </a:rPr>
                        <a:t>x = Om antalet personer som har viss insats är 1, 2 eller 3 har värdet ersatts med x i tabellen</a:t>
                      </a:r>
                    </a:p>
                  </a:txBody>
                  <a:tcPr marL="10319" marR="10319" marT="9525" marB="0" anchor="b">
                    <a:lnL>
                      <a:noFill/>
                    </a:lnL>
                    <a:lnR>
                      <a:noFill/>
                    </a:lnR>
                    <a:lnT>
                      <a:noFill/>
                    </a:lnT>
                    <a:lnB>
                      <a:noFill/>
                    </a:lnB>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190500">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c>
                  <a:txBody>
                    <a:bodyPr/>
                    <a:lstStyle/>
                    <a:p>
                      <a:pPr algn="l" fontAlgn="b"/>
                      <a:endParaRPr lang="sv-SE" sz="1100" b="0" i="0" u="none" strike="noStrike" dirty="0">
                        <a:solidFill>
                          <a:srgbClr val="000000"/>
                        </a:solidFill>
                        <a:latin typeface="Calibri"/>
                      </a:endParaRPr>
                    </a:p>
                  </a:txBody>
                  <a:tcPr marL="10319" marR="10319" marT="9525" marB="0" anchor="b">
                    <a:lnL>
                      <a:noFill/>
                    </a:lnL>
                    <a:lnR>
                      <a:noFill/>
                    </a:lnR>
                    <a:lnT>
                      <a:noFill/>
                    </a:lnT>
                    <a:lnB>
                      <a:noFill/>
                    </a:lnB>
                  </a:tcPr>
                </a:tc>
              </a:tr>
              <a:tr h="200025">
                <a:tc gridSpan="9">
                  <a:txBody>
                    <a:bodyPr/>
                    <a:lstStyle/>
                    <a:p>
                      <a:pPr algn="l" fontAlgn="b"/>
                      <a:r>
                        <a:rPr lang="sv-SE" sz="1200" b="1" i="1" u="none" strike="noStrike" dirty="0">
                          <a:solidFill>
                            <a:srgbClr val="000000"/>
                          </a:solidFill>
                          <a:latin typeface="Calibri"/>
                        </a:rPr>
                        <a:t>Svar från kommunen:  &gt;65 år, för få med hemtjänst, borde vara över 140, dvs cirka 100 för få </a:t>
                      </a:r>
                    </a:p>
                  </a:txBody>
                  <a:tcPr marL="10319" marR="10319" marT="9525" marB="0" anchor="b">
                    <a:lnL>
                      <a:noFill/>
                    </a:lnL>
                    <a:lnR>
                      <a:noFill/>
                    </a:lnR>
                    <a:lnT>
                      <a:noFill/>
                    </a:lnT>
                    <a:lnB>
                      <a:noFill/>
                    </a:lnB>
                    <a:solidFill>
                      <a:srgbClr val="FFFF00"/>
                    </a:solidFill>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r>
            </a:tbl>
          </a:graphicData>
        </a:graphic>
      </p:graphicFrame>
      <p:sp>
        <p:nvSpPr>
          <p:cNvPr id="5" name="Rubrik 5"/>
          <p:cNvSpPr>
            <a:spLocks noGrp="1"/>
          </p:cNvSpPr>
          <p:nvPr>
            <p:ph type="title"/>
          </p:nvPr>
        </p:nvSpPr>
        <p:spPr/>
        <p:txBody>
          <a:bodyPr/>
          <a:lstStyle/>
          <a:p>
            <a:r>
              <a:rPr lang="sv-SE" dirty="0" smtClean="0"/>
              <a:t>Återkontakt kommun</a:t>
            </a:r>
            <a:endParaRPr lang="sv-SE"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l 2"/>
          <p:cNvGraphicFramePr>
            <a:graphicFrameLocks noGrp="1"/>
          </p:cNvGraphicFramePr>
          <p:nvPr/>
        </p:nvGraphicFramePr>
        <p:xfrm>
          <a:off x="928687" y="1397001"/>
          <a:ext cx="7739116" cy="4155316"/>
        </p:xfrm>
        <a:graphic>
          <a:graphicData uri="http://schemas.openxmlformats.org/drawingml/2006/table">
            <a:tbl>
              <a:tblPr/>
              <a:tblGrid>
                <a:gridCol w="2466843"/>
                <a:gridCol w="991574"/>
                <a:gridCol w="943205"/>
                <a:gridCol w="326494"/>
                <a:gridCol w="145108"/>
                <a:gridCol w="894835"/>
                <a:gridCol w="773912"/>
                <a:gridCol w="423233"/>
                <a:gridCol w="773912"/>
              </a:tblGrid>
              <a:tr h="171477">
                <a:tc gridSpan="7">
                  <a:txBody>
                    <a:bodyPr/>
                    <a:lstStyle/>
                    <a:p>
                      <a:pPr algn="l" fontAlgn="b"/>
                      <a:r>
                        <a:rPr lang="sv-SE" sz="900" b="1" i="0" u="none" strike="noStrike" dirty="0">
                          <a:solidFill>
                            <a:srgbClr val="000000"/>
                          </a:solidFill>
                          <a:latin typeface="MS Sans Serif"/>
                        </a:rPr>
                        <a:t>Kontroll av statistik om äldre- och handikappomsorg, första halvåret 2009</a:t>
                      </a:r>
                    </a:p>
                  </a:txBody>
                  <a:tcPr marL="9289" marR="9289" marT="8574" marB="0" anchor="b">
                    <a:lnL>
                      <a:noFill/>
                    </a:lnL>
                    <a:lnR>
                      <a:noFill/>
                    </a:lnR>
                    <a:lnT>
                      <a:noFill/>
                    </a:lnT>
                    <a:lnB>
                      <a:noFill/>
                    </a:lnB>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r>
              <a:tr h="171477">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r>
              <a:tr h="171477">
                <a:tc>
                  <a:txBody>
                    <a:bodyPr/>
                    <a:lstStyle/>
                    <a:p>
                      <a:pPr algn="l" fontAlgn="b"/>
                      <a:r>
                        <a:rPr lang="sv-SE" sz="900" b="1" i="0" u="none" strike="noStrike" dirty="0">
                          <a:solidFill>
                            <a:srgbClr val="000000"/>
                          </a:solidFill>
                          <a:latin typeface="MS Sans Serif"/>
                        </a:rPr>
                        <a:t>Kommun:</a:t>
                      </a:r>
                    </a:p>
                  </a:txBody>
                  <a:tcPr marL="9289" marR="9289" marT="8574" marB="0" anchor="b">
                    <a:lnL>
                      <a:noFill/>
                    </a:lnL>
                    <a:lnR>
                      <a:noFill/>
                    </a:lnR>
                    <a:lnT>
                      <a:noFill/>
                    </a:lnT>
                    <a:lnB>
                      <a:noFill/>
                    </a:lnB>
                  </a:tcPr>
                </a:tc>
                <a:tc>
                  <a:txBody>
                    <a:bodyPr/>
                    <a:lstStyle/>
                    <a:p>
                      <a:pPr algn="l" fontAlgn="b"/>
                      <a:r>
                        <a:rPr lang="sv-SE" sz="900" b="1" i="0" u="none" strike="noStrike" dirty="0">
                          <a:solidFill>
                            <a:srgbClr val="000000"/>
                          </a:solidFill>
                          <a:latin typeface="MS Sans Serif"/>
                        </a:rPr>
                        <a:t>Göteborg</a:t>
                      </a: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r>
              <a:tr h="171477">
                <a:tc>
                  <a:txBody>
                    <a:bodyPr/>
                    <a:lstStyle/>
                    <a:p>
                      <a:pPr algn="l" fontAlgn="b"/>
                      <a:r>
                        <a:rPr lang="sv-SE" sz="900" b="1" i="0" u="none" strike="noStrike" dirty="0">
                          <a:solidFill>
                            <a:srgbClr val="000000"/>
                          </a:solidFill>
                          <a:latin typeface="MS Sans Serif"/>
                        </a:rPr>
                        <a:t>Kommunnr:</a:t>
                      </a:r>
                    </a:p>
                  </a:txBody>
                  <a:tcPr marL="9289" marR="9289" marT="8574" marB="0" anchor="b">
                    <a:lnL>
                      <a:noFill/>
                    </a:lnL>
                    <a:lnR>
                      <a:noFill/>
                    </a:lnR>
                    <a:lnT>
                      <a:noFill/>
                    </a:lnT>
                    <a:lnB>
                      <a:noFill/>
                    </a:lnB>
                  </a:tcPr>
                </a:tc>
                <a:tc>
                  <a:txBody>
                    <a:bodyPr/>
                    <a:lstStyle/>
                    <a:p>
                      <a:pPr algn="l" fontAlgn="b"/>
                      <a:r>
                        <a:rPr lang="sv-SE" sz="1000" b="1" i="0" u="none" strike="noStrike" dirty="0">
                          <a:solidFill>
                            <a:srgbClr val="000000"/>
                          </a:solidFill>
                          <a:latin typeface="Calibri"/>
                        </a:rPr>
                        <a:t>1480</a:t>
                      </a: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r>
              <a:tr h="171477">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r>
              <a:tr h="171477">
                <a:tc gridSpan="6">
                  <a:txBody>
                    <a:bodyPr/>
                    <a:lstStyle/>
                    <a:p>
                      <a:pPr algn="l" fontAlgn="t"/>
                      <a:r>
                        <a:rPr lang="sv-SE" sz="900" b="1" i="0" u="none" strike="noStrike" dirty="0">
                          <a:solidFill>
                            <a:srgbClr val="000000"/>
                          </a:solidFill>
                          <a:latin typeface="MS Sans Serif"/>
                        </a:rPr>
                        <a:t>Antal personer med </a:t>
                      </a:r>
                      <a:r>
                        <a:rPr lang="sv-SE" sz="900" b="1" i="0" u="sng" strike="noStrike" dirty="0">
                          <a:solidFill>
                            <a:srgbClr val="000000"/>
                          </a:solidFill>
                          <a:latin typeface="MS Sans Serif"/>
                        </a:rPr>
                        <a:t>pågående</a:t>
                      </a:r>
                      <a:r>
                        <a:rPr lang="sv-SE" sz="900" b="1" i="0" u="none" strike="noStrike" dirty="0">
                          <a:solidFill>
                            <a:srgbClr val="000000"/>
                          </a:solidFill>
                          <a:latin typeface="MS Sans Serif"/>
                        </a:rPr>
                        <a:t> insats enligt 4 kap. 1 § SoL</a:t>
                      </a:r>
                    </a:p>
                  </a:txBody>
                  <a:tcPr marL="9289" marR="9289" marT="8574" marB="0">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a:txBody>
                    <a:bodyPr/>
                    <a:lstStyle/>
                    <a:p>
                      <a:pPr algn="l" fontAlgn="b"/>
                      <a:r>
                        <a:rPr lang="sv-SE" sz="1000" b="0" i="0" u="none" strike="noStrike" dirty="0">
                          <a:solidFill>
                            <a:srgbClr val="000000"/>
                          </a:solidFill>
                          <a:latin typeface="Calibri"/>
                        </a:rPr>
                        <a:t> </a:t>
                      </a:r>
                    </a:p>
                  </a:txBody>
                  <a:tcPr marL="9289" marR="9289" marT="857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sv-SE" sz="1000" b="0" i="0" u="none" strike="noStrike" dirty="0">
                          <a:solidFill>
                            <a:srgbClr val="000000"/>
                          </a:solidFill>
                          <a:latin typeface="Calibri"/>
                        </a:rPr>
                        <a:t> </a:t>
                      </a:r>
                    </a:p>
                  </a:txBody>
                  <a:tcPr marL="9289" marR="9289" marT="857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r>
              <a:tr h="171477">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w="6350" cap="flat" cmpd="sng" algn="ctr">
                      <a:solidFill>
                        <a:srgbClr val="000000"/>
                      </a:solidFill>
                      <a:prstDash val="solid"/>
                      <a:round/>
                      <a:headEnd type="none" w="med" len="med"/>
                      <a:tailEnd type="none" w="med" len="med"/>
                    </a:lnT>
                    <a:lnB>
                      <a:noFill/>
                    </a:lnB>
                  </a:tcPr>
                </a:tc>
                <a:tc gridSpan="3">
                  <a:txBody>
                    <a:bodyPr/>
                    <a:lstStyle/>
                    <a:p>
                      <a:pPr algn="l" fontAlgn="b"/>
                      <a:r>
                        <a:rPr lang="sv-SE" sz="900" b="1" i="0" u="none" strike="noStrike" dirty="0">
                          <a:solidFill>
                            <a:srgbClr val="000000"/>
                          </a:solidFill>
                          <a:latin typeface="MS Sans Serif"/>
                        </a:rPr>
                        <a:t>0-64 år</a:t>
                      </a:r>
                    </a:p>
                  </a:txBody>
                  <a:tcPr marL="9289" marR="9289" marT="8574"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sv-SE"/>
                    </a:p>
                  </a:txBody>
                  <a:tcPr/>
                </a:tc>
                <a:tc hMerge="1">
                  <a:txBody>
                    <a:bodyPr/>
                    <a:lstStyle/>
                    <a:p>
                      <a:endParaRPr lang="sv-SE"/>
                    </a:p>
                  </a:txBody>
                  <a:tcPr/>
                </a:tc>
                <a:tc>
                  <a:txBody>
                    <a:bodyPr/>
                    <a:lstStyle/>
                    <a:p>
                      <a:pPr algn="l" fontAlgn="b"/>
                      <a:endParaRPr lang="sv-SE" sz="900" b="1" i="0" u="none" strike="noStrike" dirty="0">
                        <a:solidFill>
                          <a:srgbClr val="000000"/>
                        </a:solidFill>
                        <a:latin typeface="MS Sans Serif"/>
                      </a:endParaRPr>
                    </a:p>
                  </a:txBody>
                  <a:tcPr marL="9289" marR="9289" marT="8574"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b"/>
                      <a:r>
                        <a:rPr lang="sv-SE" sz="900" b="1" i="0" u="none" strike="noStrike" dirty="0">
                          <a:solidFill>
                            <a:srgbClr val="000000"/>
                          </a:solidFill>
                          <a:latin typeface="MS Sans Serif"/>
                        </a:rPr>
                        <a:t>65-w år</a:t>
                      </a:r>
                    </a:p>
                  </a:txBody>
                  <a:tcPr marL="9289" marR="9289" marT="8574"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sv-SE"/>
                    </a:p>
                  </a:txBody>
                  <a:tcPr/>
                </a:tc>
                <a:tc hMerge="1">
                  <a:txBody>
                    <a:bodyPr/>
                    <a:lstStyle/>
                    <a:p>
                      <a:endParaRPr lang="sv-SE"/>
                    </a:p>
                  </a:txBody>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r>
              <a:tr h="282937">
                <a:tc>
                  <a:txBody>
                    <a:bodyPr/>
                    <a:lstStyle/>
                    <a:p>
                      <a:pPr algn="l" fontAlgn="b"/>
                      <a:r>
                        <a:rPr lang="sv-SE" sz="1000" b="0" i="0" u="none" strike="noStrike" dirty="0">
                          <a:solidFill>
                            <a:srgbClr val="000000"/>
                          </a:solidFill>
                          <a:latin typeface="Calibri"/>
                        </a:rPr>
                        <a:t> </a:t>
                      </a:r>
                    </a:p>
                  </a:txBody>
                  <a:tcPr marL="9289" marR="9289" marT="857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sv-SE" sz="900" b="1" i="0" u="none" strike="noStrike" dirty="0">
                          <a:solidFill>
                            <a:srgbClr val="000000"/>
                          </a:solidFill>
                          <a:latin typeface="MS Sans Serif"/>
                        </a:rPr>
                        <a:t>30/6 2009</a:t>
                      </a:r>
                    </a:p>
                  </a:txBody>
                  <a:tcPr marL="9289" marR="9289" marT="8574"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v-SE" sz="900" b="0" i="0" u="none" strike="noStrike" dirty="0">
                          <a:solidFill>
                            <a:srgbClr val="000000"/>
                          </a:solidFill>
                          <a:latin typeface="MS Sans Serif"/>
                        </a:rPr>
                        <a:t>31/12 2008</a:t>
                      </a:r>
                    </a:p>
                  </a:txBody>
                  <a:tcPr marL="9289" marR="9289" marT="8574"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sv-SE" sz="900" b="0" i="0" u="none" strike="noStrike" dirty="0">
                          <a:solidFill>
                            <a:srgbClr val="000000"/>
                          </a:solidFill>
                          <a:latin typeface="MS Sans Serif"/>
                        </a:rPr>
                        <a:t>Diff</a:t>
                      </a:r>
                    </a:p>
                  </a:txBody>
                  <a:tcPr marL="9289" marR="9289" marT="8574"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sv-SE" sz="900" b="0" i="0" u="none" strike="noStrike" dirty="0">
                          <a:solidFill>
                            <a:srgbClr val="000000"/>
                          </a:solidFill>
                          <a:latin typeface="MS Sans Serif"/>
                        </a:rPr>
                        <a:t> </a:t>
                      </a:r>
                    </a:p>
                  </a:txBody>
                  <a:tcPr marL="9289" marR="9289" marT="8574"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v-SE" sz="900" b="1" i="0" u="none" strike="noStrike" dirty="0">
                          <a:solidFill>
                            <a:srgbClr val="000000"/>
                          </a:solidFill>
                          <a:latin typeface="MS Sans Serif"/>
                        </a:rPr>
                        <a:t>30/6 2009</a:t>
                      </a:r>
                    </a:p>
                  </a:txBody>
                  <a:tcPr marL="9289" marR="9289" marT="8574"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v-SE" sz="900" b="0" i="0" u="none" strike="noStrike" dirty="0">
                          <a:solidFill>
                            <a:srgbClr val="000000"/>
                          </a:solidFill>
                          <a:latin typeface="MS Sans Serif"/>
                        </a:rPr>
                        <a:t>31/12 2008</a:t>
                      </a:r>
                    </a:p>
                  </a:txBody>
                  <a:tcPr marL="9289" marR="9289" marT="8574"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sv-SE" sz="900" b="0" i="0" u="none" strike="noStrike" dirty="0">
                          <a:solidFill>
                            <a:srgbClr val="000000"/>
                          </a:solidFill>
                          <a:latin typeface="MS Sans Serif"/>
                        </a:rPr>
                        <a:t>Diff</a:t>
                      </a:r>
                    </a:p>
                  </a:txBody>
                  <a:tcPr marL="9289" marR="9289" marT="8574"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r>
              <a:tr h="171477">
                <a:tc>
                  <a:txBody>
                    <a:bodyPr/>
                    <a:lstStyle/>
                    <a:p>
                      <a:pPr algn="l" fontAlgn="b"/>
                      <a:r>
                        <a:rPr lang="sv-SE" sz="1000" b="0" i="0" u="none" strike="noStrike" dirty="0">
                          <a:solidFill>
                            <a:srgbClr val="000000"/>
                          </a:solidFill>
                          <a:latin typeface="Calibri"/>
                        </a:rPr>
                        <a:t>Särskilt boende</a:t>
                      </a:r>
                    </a:p>
                  </a:txBody>
                  <a:tcPr marL="9289" marR="9289" marT="857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sv-SE" sz="1000" b="0" i="0" u="none" strike="noStrike" dirty="0">
                          <a:solidFill>
                            <a:srgbClr val="000000"/>
                          </a:solidFill>
                          <a:latin typeface="Calibri"/>
                        </a:rPr>
                        <a:t>367</a:t>
                      </a:r>
                    </a:p>
                  </a:txBody>
                  <a:tcPr marL="9289" marR="9289" marT="857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sv-SE" sz="1000" b="0" i="0" u="none" strike="noStrike" dirty="0">
                          <a:solidFill>
                            <a:srgbClr val="000000"/>
                          </a:solidFill>
                          <a:latin typeface="Calibri"/>
                        </a:rPr>
                        <a:t>354</a:t>
                      </a:r>
                    </a:p>
                  </a:txBody>
                  <a:tcPr marL="9289" marR="9289" marT="8574" marB="0" anchor="b">
                    <a:lnL>
                      <a:noFill/>
                    </a:lnL>
                    <a:lnR>
                      <a:noFill/>
                    </a:lnR>
                    <a:lnT w="6350" cap="flat" cmpd="sng" algn="ctr">
                      <a:solidFill>
                        <a:srgbClr val="000000"/>
                      </a:solidFill>
                      <a:prstDash val="solid"/>
                      <a:round/>
                      <a:headEnd type="none" w="med" len="med"/>
                      <a:tailEnd type="none" w="med" len="med"/>
                    </a:lnT>
                    <a:lnB>
                      <a:noFill/>
                    </a:lnB>
                    <a:solidFill>
                      <a:srgbClr val="C0C0C0"/>
                    </a:solidFill>
                  </a:tcPr>
                </a:tc>
                <a:tc>
                  <a:txBody>
                    <a:bodyPr/>
                    <a:lstStyle/>
                    <a:p>
                      <a:pPr algn="r" fontAlgn="b"/>
                      <a:r>
                        <a:rPr lang="sv-SE" sz="1000" b="0" i="0" u="none" strike="noStrike" dirty="0">
                          <a:solidFill>
                            <a:srgbClr val="000000"/>
                          </a:solidFill>
                          <a:latin typeface="Calibri"/>
                        </a:rPr>
                        <a:t>13</a:t>
                      </a:r>
                    </a:p>
                  </a:txBody>
                  <a:tcPr marL="9289" marR="9289" marT="8574" marB="0" anchor="b">
                    <a:lnL>
                      <a:noFill/>
                    </a:lnL>
                    <a:lnR>
                      <a:noFill/>
                    </a:lnR>
                    <a:lnT w="6350" cap="flat" cmpd="sng" algn="ctr">
                      <a:solidFill>
                        <a:srgbClr val="000000"/>
                      </a:solidFill>
                      <a:prstDash val="solid"/>
                      <a:round/>
                      <a:headEnd type="none" w="med" len="med"/>
                      <a:tailEnd type="none" w="med" len="med"/>
                    </a:lnT>
                    <a:lnB>
                      <a:noFill/>
                    </a:lnB>
                    <a:solidFill>
                      <a:srgbClr val="C0C0C0"/>
                    </a:solidFill>
                  </a:tcPr>
                </a:tc>
                <a:tc>
                  <a:txBody>
                    <a:bodyPr/>
                    <a:lstStyle/>
                    <a:p>
                      <a:pPr algn="r" fontAlgn="b"/>
                      <a:endParaRPr lang="sv-SE" sz="1000" b="0" i="0" u="none" strike="noStrike" dirty="0">
                        <a:solidFill>
                          <a:srgbClr val="000000"/>
                        </a:solidFill>
                        <a:latin typeface="Calibri"/>
                      </a:endParaRPr>
                    </a:p>
                  </a:txBody>
                  <a:tcPr marL="9289" marR="9289" marT="857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sv-SE" sz="1000" b="0" i="0" u="none" strike="noStrike" dirty="0">
                          <a:solidFill>
                            <a:srgbClr val="000000"/>
                          </a:solidFill>
                          <a:latin typeface="Calibri"/>
                        </a:rPr>
                        <a:t>5423</a:t>
                      </a:r>
                    </a:p>
                  </a:txBody>
                  <a:tcPr marL="9289" marR="9289" marT="857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sv-SE" sz="800" b="0" i="0" u="none" strike="noStrike" dirty="0">
                          <a:solidFill>
                            <a:srgbClr val="000000"/>
                          </a:solidFill>
                          <a:latin typeface="Arial"/>
                        </a:rPr>
                        <a:t>4 476</a:t>
                      </a:r>
                    </a:p>
                  </a:txBody>
                  <a:tcPr marL="9289" marR="9289" marT="8574" marB="0" anchor="b">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b"/>
                      <a:r>
                        <a:rPr lang="sv-SE" sz="1000" b="0" i="0" u="none" strike="noStrike" dirty="0">
                          <a:solidFill>
                            <a:srgbClr val="000000"/>
                          </a:solidFill>
                          <a:latin typeface="Calibri"/>
                        </a:rPr>
                        <a:t>947</a:t>
                      </a:r>
                    </a:p>
                  </a:txBody>
                  <a:tcPr marL="9289" marR="9289" marT="8574" marB="0" anchor="b">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r>
              <a:tr h="171477">
                <a:tc>
                  <a:txBody>
                    <a:bodyPr/>
                    <a:lstStyle/>
                    <a:p>
                      <a:pPr algn="l" fontAlgn="b"/>
                      <a:r>
                        <a:rPr lang="sv-SE" sz="1000" b="0" i="0" u="none" strike="noStrike" dirty="0">
                          <a:solidFill>
                            <a:srgbClr val="000000"/>
                          </a:solidFill>
                          <a:latin typeface="Calibri"/>
                        </a:rPr>
                        <a:t>Hemtjänst i ordinärt boende</a:t>
                      </a:r>
                    </a:p>
                  </a:txBody>
                  <a:tcPr marL="9289" marR="9289" marT="8574" marB="0" anchor="b">
                    <a:lnL>
                      <a:noFill/>
                    </a:lnL>
                    <a:lnR>
                      <a:noFill/>
                    </a:lnR>
                    <a:lnT>
                      <a:noFill/>
                    </a:lnT>
                    <a:lnB>
                      <a:noFill/>
                    </a:lnB>
                  </a:tcPr>
                </a:tc>
                <a:tc>
                  <a:txBody>
                    <a:bodyPr/>
                    <a:lstStyle/>
                    <a:p>
                      <a:pPr algn="r" fontAlgn="b"/>
                      <a:r>
                        <a:rPr lang="sv-SE" sz="1000" b="0" i="0" u="none" strike="noStrike" dirty="0">
                          <a:solidFill>
                            <a:srgbClr val="000000"/>
                          </a:solidFill>
                          <a:latin typeface="Calibri"/>
                        </a:rPr>
                        <a:t>925</a:t>
                      </a:r>
                    </a:p>
                  </a:txBody>
                  <a:tcPr marL="9289" marR="9289" marT="8574" marB="0" anchor="b">
                    <a:lnL>
                      <a:noFill/>
                    </a:lnL>
                    <a:lnR>
                      <a:noFill/>
                    </a:lnR>
                    <a:lnT>
                      <a:noFill/>
                    </a:lnT>
                    <a:lnB>
                      <a:noFill/>
                    </a:lnB>
                  </a:tcPr>
                </a:tc>
                <a:tc>
                  <a:txBody>
                    <a:bodyPr/>
                    <a:lstStyle/>
                    <a:p>
                      <a:pPr algn="r" fontAlgn="b"/>
                      <a:r>
                        <a:rPr lang="sv-SE" sz="1000" b="0" i="0" u="none" strike="noStrike" dirty="0">
                          <a:solidFill>
                            <a:srgbClr val="000000"/>
                          </a:solidFill>
                          <a:latin typeface="Calibri"/>
                        </a:rPr>
                        <a:t>875</a:t>
                      </a:r>
                    </a:p>
                  </a:txBody>
                  <a:tcPr marL="9289" marR="9289" marT="8574" marB="0" anchor="b">
                    <a:lnL>
                      <a:noFill/>
                    </a:lnL>
                    <a:lnR>
                      <a:noFill/>
                    </a:lnR>
                    <a:lnT>
                      <a:noFill/>
                    </a:lnT>
                    <a:lnB>
                      <a:noFill/>
                    </a:lnB>
                    <a:solidFill>
                      <a:srgbClr val="C0C0C0"/>
                    </a:solidFill>
                  </a:tcPr>
                </a:tc>
                <a:tc>
                  <a:txBody>
                    <a:bodyPr/>
                    <a:lstStyle/>
                    <a:p>
                      <a:pPr algn="r" fontAlgn="b"/>
                      <a:r>
                        <a:rPr lang="sv-SE" sz="1000" b="0" i="0" u="none" strike="noStrike" dirty="0">
                          <a:solidFill>
                            <a:srgbClr val="000000"/>
                          </a:solidFill>
                          <a:latin typeface="Calibri"/>
                        </a:rPr>
                        <a:t>50</a:t>
                      </a:r>
                    </a:p>
                  </a:txBody>
                  <a:tcPr marL="9289" marR="9289" marT="8574" marB="0" anchor="b">
                    <a:lnL>
                      <a:noFill/>
                    </a:lnL>
                    <a:lnR>
                      <a:noFill/>
                    </a:lnR>
                    <a:lnT>
                      <a:noFill/>
                    </a:lnT>
                    <a:lnB>
                      <a:noFill/>
                    </a:lnB>
                    <a:solidFill>
                      <a:srgbClr val="C0C0C0"/>
                    </a:solidFill>
                  </a:tcPr>
                </a:tc>
                <a:tc>
                  <a:txBody>
                    <a:bodyPr/>
                    <a:lstStyle/>
                    <a:p>
                      <a:pPr algn="r"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r" fontAlgn="b"/>
                      <a:r>
                        <a:rPr lang="sv-SE" sz="1000" b="0" i="0" u="none" strike="noStrike" dirty="0">
                          <a:solidFill>
                            <a:srgbClr val="000000"/>
                          </a:solidFill>
                          <a:latin typeface="Calibri"/>
                        </a:rPr>
                        <a:t>9640</a:t>
                      </a:r>
                    </a:p>
                  </a:txBody>
                  <a:tcPr marL="9289" marR="9289" marT="8574" marB="0" anchor="b">
                    <a:lnL>
                      <a:noFill/>
                    </a:lnL>
                    <a:lnR>
                      <a:noFill/>
                    </a:lnR>
                    <a:lnT>
                      <a:noFill/>
                    </a:lnT>
                    <a:lnB>
                      <a:noFill/>
                    </a:lnB>
                  </a:tcPr>
                </a:tc>
                <a:tc>
                  <a:txBody>
                    <a:bodyPr/>
                    <a:lstStyle/>
                    <a:p>
                      <a:pPr algn="r" fontAlgn="b"/>
                      <a:r>
                        <a:rPr lang="sv-SE" sz="1000" b="0" i="0" u="none" strike="noStrike" dirty="0">
                          <a:solidFill>
                            <a:srgbClr val="000000"/>
                          </a:solidFill>
                          <a:latin typeface="Calibri"/>
                        </a:rPr>
                        <a:t>9075</a:t>
                      </a:r>
                    </a:p>
                  </a:txBody>
                  <a:tcPr marL="9289" marR="9289" marT="8574" marB="0" anchor="b">
                    <a:lnL>
                      <a:noFill/>
                    </a:lnL>
                    <a:lnR>
                      <a:noFill/>
                    </a:lnR>
                    <a:lnT>
                      <a:noFill/>
                    </a:lnT>
                    <a:lnB>
                      <a:noFill/>
                    </a:lnB>
                    <a:solidFill>
                      <a:srgbClr val="C0C0C0"/>
                    </a:solidFill>
                  </a:tcPr>
                </a:tc>
                <a:tc>
                  <a:txBody>
                    <a:bodyPr/>
                    <a:lstStyle/>
                    <a:p>
                      <a:pPr algn="r" fontAlgn="b"/>
                      <a:r>
                        <a:rPr lang="sv-SE" sz="1000" b="0" i="0" u="none" strike="noStrike" dirty="0">
                          <a:solidFill>
                            <a:srgbClr val="000000"/>
                          </a:solidFill>
                          <a:latin typeface="Calibri"/>
                        </a:rPr>
                        <a:t>565</a:t>
                      </a:r>
                    </a:p>
                  </a:txBody>
                  <a:tcPr marL="9289" marR="9289" marT="8574" marB="0" anchor="b">
                    <a:lnL>
                      <a:noFill/>
                    </a:lnL>
                    <a:lnR>
                      <a:noFill/>
                    </a:lnR>
                    <a:lnT>
                      <a:noFill/>
                    </a:lnT>
                    <a:lnB>
                      <a:noFill/>
                    </a:lnB>
                    <a:solidFill>
                      <a:srgbClr val="FF0000"/>
                    </a:solidFill>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r>
              <a:tr h="171477">
                <a:tc>
                  <a:txBody>
                    <a:bodyPr/>
                    <a:lstStyle/>
                    <a:p>
                      <a:pPr algn="l" fontAlgn="b"/>
                      <a:r>
                        <a:rPr lang="sv-SE" sz="1000" b="0" i="0" u="none" strike="noStrike" dirty="0">
                          <a:solidFill>
                            <a:srgbClr val="000000"/>
                          </a:solidFill>
                          <a:latin typeface="Calibri"/>
                        </a:rPr>
                        <a:t>Trygghetslarm i ordinärt boende</a:t>
                      </a:r>
                    </a:p>
                  </a:txBody>
                  <a:tcPr marL="9289" marR="9289" marT="8574" marB="0" anchor="b">
                    <a:lnL>
                      <a:noFill/>
                    </a:lnL>
                    <a:lnR>
                      <a:noFill/>
                    </a:lnR>
                    <a:lnT>
                      <a:noFill/>
                    </a:lnT>
                    <a:lnB>
                      <a:noFill/>
                    </a:lnB>
                  </a:tcPr>
                </a:tc>
                <a:tc>
                  <a:txBody>
                    <a:bodyPr/>
                    <a:lstStyle/>
                    <a:p>
                      <a:pPr algn="r" fontAlgn="b"/>
                      <a:r>
                        <a:rPr lang="sv-SE" sz="1000" b="0" i="0" u="none" strike="noStrike" dirty="0">
                          <a:solidFill>
                            <a:srgbClr val="000000"/>
                          </a:solidFill>
                          <a:latin typeface="Calibri"/>
                        </a:rPr>
                        <a:t>668</a:t>
                      </a:r>
                    </a:p>
                  </a:txBody>
                  <a:tcPr marL="9289" marR="9289" marT="8574" marB="0" anchor="b">
                    <a:lnL>
                      <a:noFill/>
                    </a:lnL>
                    <a:lnR>
                      <a:noFill/>
                    </a:lnR>
                    <a:lnT>
                      <a:noFill/>
                    </a:lnT>
                    <a:lnB>
                      <a:noFill/>
                    </a:lnB>
                  </a:tcPr>
                </a:tc>
                <a:tc>
                  <a:txBody>
                    <a:bodyPr/>
                    <a:lstStyle/>
                    <a:p>
                      <a:pPr algn="r" fontAlgn="b"/>
                      <a:r>
                        <a:rPr lang="sv-SE" sz="1000" b="0" i="0" u="none" strike="noStrike" dirty="0">
                          <a:solidFill>
                            <a:srgbClr val="000000"/>
                          </a:solidFill>
                          <a:latin typeface="Calibri"/>
                        </a:rPr>
                        <a:t>644</a:t>
                      </a:r>
                    </a:p>
                  </a:txBody>
                  <a:tcPr marL="9289" marR="9289" marT="8574" marB="0" anchor="b">
                    <a:lnL>
                      <a:noFill/>
                    </a:lnL>
                    <a:lnR>
                      <a:noFill/>
                    </a:lnR>
                    <a:lnT>
                      <a:noFill/>
                    </a:lnT>
                    <a:lnB>
                      <a:noFill/>
                    </a:lnB>
                    <a:solidFill>
                      <a:srgbClr val="C0C0C0"/>
                    </a:solidFill>
                  </a:tcPr>
                </a:tc>
                <a:tc>
                  <a:txBody>
                    <a:bodyPr/>
                    <a:lstStyle/>
                    <a:p>
                      <a:pPr algn="r" fontAlgn="b"/>
                      <a:r>
                        <a:rPr lang="sv-SE" sz="1000" b="0" i="0" u="none" strike="noStrike" dirty="0">
                          <a:solidFill>
                            <a:srgbClr val="000000"/>
                          </a:solidFill>
                          <a:latin typeface="Calibri"/>
                        </a:rPr>
                        <a:t>24</a:t>
                      </a:r>
                    </a:p>
                  </a:txBody>
                  <a:tcPr marL="9289" marR="9289" marT="8574" marB="0" anchor="b">
                    <a:lnL>
                      <a:noFill/>
                    </a:lnL>
                    <a:lnR>
                      <a:noFill/>
                    </a:lnR>
                    <a:lnT>
                      <a:noFill/>
                    </a:lnT>
                    <a:lnB>
                      <a:noFill/>
                    </a:lnB>
                    <a:solidFill>
                      <a:srgbClr val="C0C0C0"/>
                    </a:solidFill>
                  </a:tcPr>
                </a:tc>
                <a:tc>
                  <a:txBody>
                    <a:bodyPr/>
                    <a:lstStyle/>
                    <a:p>
                      <a:pPr algn="r"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r" fontAlgn="b"/>
                      <a:r>
                        <a:rPr lang="sv-SE" sz="1000" b="0" i="0" u="none" strike="noStrike" dirty="0">
                          <a:solidFill>
                            <a:srgbClr val="000000"/>
                          </a:solidFill>
                          <a:latin typeface="Calibri"/>
                        </a:rPr>
                        <a:t>10932</a:t>
                      </a:r>
                    </a:p>
                  </a:txBody>
                  <a:tcPr marL="9289" marR="9289" marT="8574" marB="0" anchor="b">
                    <a:lnL>
                      <a:noFill/>
                    </a:lnL>
                    <a:lnR>
                      <a:noFill/>
                    </a:lnR>
                    <a:lnT>
                      <a:noFill/>
                    </a:lnT>
                    <a:lnB>
                      <a:noFill/>
                    </a:lnB>
                  </a:tcPr>
                </a:tc>
                <a:tc>
                  <a:txBody>
                    <a:bodyPr/>
                    <a:lstStyle/>
                    <a:p>
                      <a:pPr algn="r" fontAlgn="b"/>
                      <a:r>
                        <a:rPr lang="sv-SE" sz="1000" b="0" i="0" u="none" strike="noStrike" dirty="0">
                          <a:solidFill>
                            <a:srgbClr val="000000"/>
                          </a:solidFill>
                          <a:latin typeface="Calibri"/>
                        </a:rPr>
                        <a:t>9577</a:t>
                      </a:r>
                    </a:p>
                  </a:txBody>
                  <a:tcPr marL="9289" marR="9289" marT="8574" marB="0" anchor="b">
                    <a:lnL>
                      <a:noFill/>
                    </a:lnL>
                    <a:lnR>
                      <a:noFill/>
                    </a:lnR>
                    <a:lnT>
                      <a:noFill/>
                    </a:lnT>
                    <a:lnB>
                      <a:noFill/>
                    </a:lnB>
                    <a:solidFill>
                      <a:srgbClr val="C0C0C0"/>
                    </a:solidFill>
                  </a:tcPr>
                </a:tc>
                <a:tc>
                  <a:txBody>
                    <a:bodyPr/>
                    <a:lstStyle/>
                    <a:p>
                      <a:pPr algn="r" fontAlgn="b"/>
                      <a:r>
                        <a:rPr lang="sv-SE" sz="1000" b="0" i="0" u="none" strike="noStrike" dirty="0">
                          <a:solidFill>
                            <a:srgbClr val="000000"/>
                          </a:solidFill>
                          <a:latin typeface="Calibri"/>
                        </a:rPr>
                        <a:t>1355</a:t>
                      </a:r>
                    </a:p>
                  </a:txBody>
                  <a:tcPr marL="9289" marR="9289" marT="8574" marB="0" anchor="b">
                    <a:lnL>
                      <a:noFill/>
                    </a:lnL>
                    <a:lnR>
                      <a:noFill/>
                    </a:lnR>
                    <a:lnT>
                      <a:noFill/>
                    </a:lnT>
                    <a:lnB>
                      <a:noFill/>
                    </a:lnB>
                    <a:solidFill>
                      <a:srgbClr val="C0C0C0"/>
                    </a:solidFill>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r>
              <a:tr h="171477">
                <a:tc>
                  <a:txBody>
                    <a:bodyPr/>
                    <a:lstStyle/>
                    <a:p>
                      <a:pPr algn="l" fontAlgn="b"/>
                      <a:r>
                        <a:rPr lang="sv-SE" sz="1000" b="0" i="0" u="none" strike="noStrike" dirty="0">
                          <a:solidFill>
                            <a:srgbClr val="000000"/>
                          </a:solidFill>
                          <a:latin typeface="Calibri"/>
                        </a:rPr>
                        <a:t>Boendestöd</a:t>
                      </a:r>
                    </a:p>
                  </a:txBody>
                  <a:tcPr marL="9289" marR="9289" marT="8574" marB="0" anchor="b">
                    <a:lnL>
                      <a:noFill/>
                    </a:lnL>
                    <a:lnR>
                      <a:noFill/>
                    </a:lnR>
                    <a:lnT>
                      <a:noFill/>
                    </a:lnT>
                    <a:lnB>
                      <a:noFill/>
                    </a:lnB>
                  </a:tcPr>
                </a:tc>
                <a:tc>
                  <a:txBody>
                    <a:bodyPr/>
                    <a:lstStyle/>
                    <a:p>
                      <a:pPr algn="r" fontAlgn="b"/>
                      <a:r>
                        <a:rPr lang="sv-SE" sz="1000" b="0" i="0" u="none" strike="noStrike" dirty="0">
                          <a:solidFill>
                            <a:srgbClr val="000000"/>
                          </a:solidFill>
                          <a:latin typeface="Calibri"/>
                        </a:rPr>
                        <a:t>1294</a:t>
                      </a:r>
                    </a:p>
                  </a:txBody>
                  <a:tcPr marL="9289" marR="9289" marT="8574" marB="0" anchor="b">
                    <a:lnL>
                      <a:noFill/>
                    </a:lnL>
                    <a:lnR>
                      <a:noFill/>
                    </a:lnR>
                    <a:lnT>
                      <a:noFill/>
                    </a:lnT>
                    <a:lnB>
                      <a:noFill/>
                    </a:lnB>
                  </a:tcPr>
                </a:tc>
                <a:tc>
                  <a:txBody>
                    <a:bodyPr/>
                    <a:lstStyle/>
                    <a:p>
                      <a:pPr algn="r" fontAlgn="b"/>
                      <a:r>
                        <a:rPr lang="sv-SE" sz="1000" b="0" i="0" u="none" strike="noStrike" dirty="0">
                          <a:solidFill>
                            <a:srgbClr val="000000"/>
                          </a:solidFill>
                          <a:latin typeface="Calibri"/>
                        </a:rPr>
                        <a:t>1037</a:t>
                      </a:r>
                    </a:p>
                  </a:txBody>
                  <a:tcPr marL="9289" marR="9289" marT="8574" marB="0" anchor="b">
                    <a:lnL>
                      <a:noFill/>
                    </a:lnL>
                    <a:lnR>
                      <a:noFill/>
                    </a:lnR>
                    <a:lnT>
                      <a:noFill/>
                    </a:lnT>
                    <a:lnB>
                      <a:noFill/>
                    </a:lnB>
                    <a:solidFill>
                      <a:srgbClr val="C0C0C0"/>
                    </a:solidFill>
                  </a:tcPr>
                </a:tc>
                <a:tc>
                  <a:txBody>
                    <a:bodyPr/>
                    <a:lstStyle/>
                    <a:p>
                      <a:pPr algn="r" fontAlgn="b"/>
                      <a:r>
                        <a:rPr lang="sv-SE" sz="1000" b="0" i="0" u="none" strike="noStrike" dirty="0">
                          <a:solidFill>
                            <a:srgbClr val="000000"/>
                          </a:solidFill>
                          <a:latin typeface="Calibri"/>
                        </a:rPr>
                        <a:t>257</a:t>
                      </a:r>
                    </a:p>
                  </a:txBody>
                  <a:tcPr marL="9289" marR="9289" marT="8574" marB="0" anchor="b">
                    <a:lnL>
                      <a:noFill/>
                    </a:lnL>
                    <a:lnR>
                      <a:noFill/>
                    </a:lnR>
                    <a:lnT>
                      <a:noFill/>
                    </a:lnT>
                    <a:lnB>
                      <a:noFill/>
                    </a:lnB>
                    <a:solidFill>
                      <a:srgbClr val="FF0000"/>
                    </a:solidFill>
                  </a:tcPr>
                </a:tc>
                <a:tc>
                  <a:txBody>
                    <a:bodyPr/>
                    <a:lstStyle/>
                    <a:p>
                      <a:pPr algn="r"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r" fontAlgn="b"/>
                      <a:r>
                        <a:rPr lang="sv-SE" sz="1000" b="0" i="0" u="none" strike="noStrike" dirty="0">
                          <a:solidFill>
                            <a:srgbClr val="000000"/>
                          </a:solidFill>
                          <a:latin typeface="Calibri"/>
                        </a:rPr>
                        <a:t>151</a:t>
                      </a:r>
                    </a:p>
                  </a:txBody>
                  <a:tcPr marL="9289" marR="9289" marT="8574" marB="0" anchor="b">
                    <a:lnL>
                      <a:noFill/>
                    </a:lnL>
                    <a:lnR>
                      <a:noFill/>
                    </a:lnR>
                    <a:lnT>
                      <a:noFill/>
                    </a:lnT>
                    <a:lnB>
                      <a:noFill/>
                    </a:lnB>
                  </a:tcPr>
                </a:tc>
                <a:tc>
                  <a:txBody>
                    <a:bodyPr/>
                    <a:lstStyle/>
                    <a:p>
                      <a:pPr algn="r" fontAlgn="b"/>
                      <a:r>
                        <a:rPr lang="sv-SE" sz="1000" b="0" i="0" u="none" strike="noStrike" dirty="0">
                          <a:solidFill>
                            <a:srgbClr val="000000"/>
                          </a:solidFill>
                          <a:latin typeface="Calibri"/>
                        </a:rPr>
                        <a:t>146</a:t>
                      </a:r>
                    </a:p>
                  </a:txBody>
                  <a:tcPr marL="9289" marR="9289" marT="8574" marB="0" anchor="b">
                    <a:lnL>
                      <a:noFill/>
                    </a:lnL>
                    <a:lnR>
                      <a:noFill/>
                    </a:lnR>
                    <a:lnT>
                      <a:noFill/>
                    </a:lnT>
                    <a:lnB>
                      <a:noFill/>
                    </a:lnB>
                    <a:solidFill>
                      <a:srgbClr val="C0C0C0"/>
                    </a:solidFill>
                  </a:tcPr>
                </a:tc>
                <a:tc>
                  <a:txBody>
                    <a:bodyPr/>
                    <a:lstStyle/>
                    <a:p>
                      <a:pPr algn="r" fontAlgn="b"/>
                      <a:r>
                        <a:rPr lang="sv-SE" sz="1000" b="0" i="0" u="none" strike="noStrike" dirty="0">
                          <a:solidFill>
                            <a:srgbClr val="000000"/>
                          </a:solidFill>
                          <a:latin typeface="Calibri"/>
                        </a:rPr>
                        <a:t>5</a:t>
                      </a:r>
                    </a:p>
                  </a:txBody>
                  <a:tcPr marL="9289" marR="9289" marT="8574" marB="0" anchor="b">
                    <a:lnL>
                      <a:noFill/>
                    </a:lnL>
                    <a:lnR>
                      <a:noFill/>
                    </a:lnR>
                    <a:lnT>
                      <a:noFill/>
                    </a:lnT>
                    <a:lnB>
                      <a:noFill/>
                    </a:lnB>
                    <a:solidFill>
                      <a:srgbClr val="C0C0C0"/>
                    </a:solidFill>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r>
              <a:tr h="171477">
                <a:tc>
                  <a:txBody>
                    <a:bodyPr/>
                    <a:lstStyle/>
                    <a:p>
                      <a:pPr algn="l" fontAlgn="b"/>
                      <a:r>
                        <a:rPr lang="sv-SE" sz="1000" b="0" i="0" u="none" strike="noStrike" dirty="0">
                          <a:solidFill>
                            <a:srgbClr val="000000"/>
                          </a:solidFill>
                          <a:latin typeface="Calibri"/>
                        </a:rPr>
                        <a:t>Dagverksamhet</a:t>
                      </a:r>
                    </a:p>
                  </a:txBody>
                  <a:tcPr marL="9289" marR="9289" marT="8574" marB="0" anchor="b">
                    <a:lnL>
                      <a:noFill/>
                    </a:lnL>
                    <a:lnR>
                      <a:noFill/>
                    </a:lnR>
                    <a:lnT>
                      <a:noFill/>
                    </a:lnT>
                    <a:lnB>
                      <a:noFill/>
                    </a:lnB>
                  </a:tcPr>
                </a:tc>
                <a:tc>
                  <a:txBody>
                    <a:bodyPr/>
                    <a:lstStyle/>
                    <a:p>
                      <a:pPr algn="r" fontAlgn="b"/>
                      <a:r>
                        <a:rPr lang="sv-SE" sz="1000" b="0" i="0" u="none" strike="noStrike" dirty="0">
                          <a:solidFill>
                            <a:srgbClr val="000000"/>
                          </a:solidFill>
                          <a:latin typeface="Calibri"/>
                        </a:rPr>
                        <a:t>156</a:t>
                      </a:r>
                    </a:p>
                  </a:txBody>
                  <a:tcPr marL="9289" marR="9289" marT="8574" marB="0" anchor="b">
                    <a:lnL>
                      <a:noFill/>
                    </a:lnL>
                    <a:lnR>
                      <a:noFill/>
                    </a:lnR>
                    <a:lnT>
                      <a:noFill/>
                    </a:lnT>
                    <a:lnB>
                      <a:noFill/>
                    </a:lnB>
                  </a:tcPr>
                </a:tc>
                <a:tc>
                  <a:txBody>
                    <a:bodyPr/>
                    <a:lstStyle/>
                    <a:p>
                      <a:pPr algn="r" fontAlgn="b"/>
                      <a:r>
                        <a:rPr lang="sv-SE" sz="1000" b="0" i="0" u="none" strike="noStrike" dirty="0">
                          <a:solidFill>
                            <a:srgbClr val="000000"/>
                          </a:solidFill>
                          <a:latin typeface="Calibri"/>
                        </a:rPr>
                        <a:t>118</a:t>
                      </a:r>
                    </a:p>
                  </a:txBody>
                  <a:tcPr marL="9289" marR="9289" marT="8574" marB="0" anchor="b">
                    <a:lnL>
                      <a:noFill/>
                    </a:lnL>
                    <a:lnR>
                      <a:noFill/>
                    </a:lnR>
                    <a:lnT>
                      <a:noFill/>
                    </a:lnT>
                    <a:lnB>
                      <a:noFill/>
                    </a:lnB>
                    <a:solidFill>
                      <a:srgbClr val="C0C0C0"/>
                    </a:solidFill>
                  </a:tcPr>
                </a:tc>
                <a:tc>
                  <a:txBody>
                    <a:bodyPr/>
                    <a:lstStyle/>
                    <a:p>
                      <a:pPr algn="r" fontAlgn="b"/>
                      <a:r>
                        <a:rPr lang="sv-SE" sz="1000" b="0" i="0" u="none" strike="noStrike" dirty="0">
                          <a:solidFill>
                            <a:srgbClr val="000000"/>
                          </a:solidFill>
                          <a:latin typeface="Calibri"/>
                        </a:rPr>
                        <a:t>38</a:t>
                      </a:r>
                    </a:p>
                  </a:txBody>
                  <a:tcPr marL="9289" marR="9289" marT="8574" marB="0" anchor="b">
                    <a:lnL>
                      <a:noFill/>
                    </a:lnL>
                    <a:lnR>
                      <a:noFill/>
                    </a:lnR>
                    <a:lnT>
                      <a:noFill/>
                    </a:lnT>
                    <a:lnB>
                      <a:noFill/>
                    </a:lnB>
                    <a:solidFill>
                      <a:srgbClr val="C0C0C0"/>
                    </a:solidFill>
                  </a:tcPr>
                </a:tc>
                <a:tc>
                  <a:txBody>
                    <a:bodyPr/>
                    <a:lstStyle/>
                    <a:p>
                      <a:pPr algn="r"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r" fontAlgn="b"/>
                      <a:r>
                        <a:rPr lang="sv-SE" sz="1000" b="0" i="0" u="none" strike="noStrike" dirty="0">
                          <a:solidFill>
                            <a:srgbClr val="000000"/>
                          </a:solidFill>
                          <a:latin typeface="Calibri"/>
                        </a:rPr>
                        <a:t>540</a:t>
                      </a:r>
                    </a:p>
                  </a:txBody>
                  <a:tcPr marL="9289" marR="9289" marT="8574" marB="0" anchor="b">
                    <a:lnL>
                      <a:noFill/>
                    </a:lnL>
                    <a:lnR>
                      <a:noFill/>
                    </a:lnR>
                    <a:lnT>
                      <a:noFill/>
                    </a:lnT>
                    <a:lnB>
                      <a:noFill/>
                    </a:lnB>
                  </a:tcPr>
                </a:tc>
                <a:tc>
                  <a:txBody>
                    <a:bodyPr/>
                    <a:lstStyle/>
                    <a:p>
                      <a:pPr algn="r" fontAlgn="b"/>
                      <a:r>
                        <a:rPr lang="sv-SE" sz="1000" b="0" i="0" u="none" strike="noStrike" dirty="0">
                          <a:solidFill>
                            <a:srgbClr val="000000"/>
                          </a:solidFill>
                          <a:latin typeface="Calibri"/>
                        </a:rPr>
                        <a:t>499</a:t>
                      </a:r>
                    </a:p>
                  </a:txBody>
                  <a:tcPr marL="9289" marR="9289" marT="8574" marB="0" anchor="b">
                    <a:lnL>
                      <a:noFill/>
                    </a:lnL>
                    <a:lnR>
                      <a:noFill/>
                    </a:lnR>
                    <a:lnT>
                      <a:noFill/>
                    </a:lnT>
                    <a:lnB>
                      <a:noFill/>
                    </a:lnB>
                    <a:solidFill>
                      <a:srgbClr val="C0C0C0"/>
                    </a:solidFill>
                  </a:tcPr>
                </a:tc>
                <a:tc>
                  <a:txBody>
                    <a:bodyPr/>
                    <a:lstStyle/>
                    <a:p>
                      <a:pPr algn="r" fontAlgn="b"/>
                      <a:r>
                        <a:rPr lang="sv-SE" sz="1000" b="0" i="0" u="none" strike="noStrike" dirty="0">
                          <a:solidFill>
                            <a:srgbClr val="000000"/>
                          </a:solidFill>
                          <a:latin typeface="Calibri"/>
                        </a:rPr>
                        <a:t>41</a:t>
                      </a:r>
                    </a:p>
                  </a:txBody>
                  <a:tcPr marL="9289" marR="9289" marT="8574" marB="0" anchor="b">
                    <a:lnL>
                      <a:noFill/>
                    </a:lnL>
                    <a:lnR>
                      <a:noFill/>
                    </a:lnR>
                    <a:lnT>
                      <a:noFill/>
                    </a:lnT>
                    <a:lnB>
                      <a:noFill/>
                    </a:lnB>
                    <a:solidFill>
                      <a:srgbClr val="C0C0C0"/>
                    </a:solidFill>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r>
              <a:tr h="171477">
                <a:tc>
                  <a:txBody>
                    <a:bodyPr/>
                    <a:lstStyle/>
                    <a:p>
                      <a:pPr algn="l" fontAlgn="b"/>
                      <a:r>
                        <a:rPr lang="sv-SE" sz="1000" b="0" i="0" u="none" strike="noStrike" dirty="0">
                          <a:solidFill>
                            <a:srgbClr val="000000"/>
                          </a:solidFill>
                          <a:latin typeface="Calibri"/>
                        </a:rPr>
                        <a:t>Korttidsvård/korttidsboende</a:t>
                      </a:r>
                    </a:p>
                  </a:txBody>
                  <a:tcPr marL="9289" marR="9289" marT="8574" marB="0" anchor="b">
                    <a:lnL>
                      <a:noFill/>
                    </a:lnL>
                    <a:lnR>
                      <a:noFill/>
                    </a:lnR>
                    <a:lnT>
                      <a:noFill/>
                    </a:lnT>
                    <a:lnB>
                      <a:noFill/>
                    </a:lnB>
                  </a:tcPr>
                </a:tc>
                <a:tc>
                  <a:txBody>
                    <a:bodyPr/>
                    <a:lstStyle/>
                    <a:p>
                      <a:pPr algn="r" fontAlgn="b"/>
                      <a:r>
                        <a:rPr lang="sv-SE" sz="1000" b="0" i="0" u="none" strike="noStrike" dirty="0">
                          <a:solidFill>
                            <a:srgbClr val="000000"/>
                          </a:solidFill>
                          <a:latin typeface="Calibri"/>
                        </a:rPr>
                        <a:t>596</a:t>
                      </a:r>
                    </a:p>
                  </a:txBody>
                  <a:tcPr marL="9289" marR="9289" marT="8574" marB="0" anchor="b">
                    <a:lnL>
                      <a:noFill/>
                    </a:lnL>
                    <a:lnR>
                      <a:noFill/>
                    </a:lnR>
                    <a:lnT>
                      <a:noFill/>
                    </a:lnT>
                    <a:lnB>
                      <a:noFill/>
                    </a:lnB>
                  </a:tcPr>
                </a:tc>
                <a:tc>
                  <a:txBody>
                    <a:bodyPr/>
                    <a:lstStyle/>
                    <a:p>
                      <a:pPr algn="r" fontAlgn="b"/>
                      <a:r>
                        <a:rPr lang="sv-SE" sz="1000" b="0" i="0" u="none" strike="noStrike" dirty="0">
                          <a:solidFill>
                            <a:srgbClr val="000000"/>
                          </a:solidFill>
                          <a:latin typeface="Calibri"/>
                        </a:rPr>
                        <a:t>219</a:t>
                      </a:r>
                    </a:p>
                  </a:txBody>
                  <a:tcPr marL="9289" marR="9289" marT="8574" marB="0" anchor="b">
                    <a:lnL>
                      <a:noFill/>
                    </a:lnL>
                    <a:lnR>
                      <a:noFill/>
                    </a:lnR>
                    <a:lnT>
                      <a:noFill/>
                    </a:lnT>
                    <a:lnB>
                      <a:noFill/>
                    </a:lnB>
                    <a:solidFill>
                      <a:srgbClr val="C0C0C0"/>
                    </a:solidFill>
                  </a:tcPr>
                </a:tc>
                <a:tc>
                  <a:txBody>
                    <a:bodyPr/>
                    <a:lstStyle/>
                    <a:p>
                      <a:pPr algn="r" fontAlgn="b"/>
                      <a:r>
                        <a:rPr lang="sv-SE" sz="1000" b="0" i="0" u="none" strike="noStrike" dirty="0">
                          <a:solidFill>
                            <a:srgbClr val="000000"/>
                          </a:solidFill>
                          <a:latin typeface="Calibri"/>
                        </a:rPr>
                        <a:t>377</a:t>
                      </a:r>
                    </a:p>
                  </a:txBody>
                  <a:tcPr marL="9289" marR="9289" marT="8574" marB="0" anchor="b">
                    <a:lnL>
                      <a:noFill/>
                    </a:lnL>
                    <a:lnR>
                      <a:noFill/>
                    </a:lnR>
                    <a:lnT>
                      <a:noFill/>
                    </a:lnT>
                    <a:lnB>
                      <a:noFill/>
                    </a:lnB>
                    <a:solidFill>
                      <a:srgbClr val="C0C0C0"/>
                    </a:solidFill>
                  </a:tcPr>
                </a:tc>
                <a:tc>
                  <a:txBody>
                    <a:bodyPr/>
                    <a:lstStyle/>
                    <a:p>
                      <a:pPr algn="r"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r" fontAlgn="b"/>
                      <a:r>
                        <a:rPr lang="sv-SE" sz="1000" b="0" i="0" u="none" strike="noStrike" dirty="0">
                          <a:solidFill>
                            <a:srgbClr val="000000"/>
                          </a:solidFill>
                          <a:latin typeface="Calibri"/>
                        </a:rPr>
                        <a:t>1382</a:t>
                      </a:r>
                    </a:p>
                  </a:txBody>
                  <a:tcPr marL="9289" marR="9289" marT="8574" marB="0" anchor="b">
                    <a:lnL>
                      <a:noFill/>
                    </a:lnL>
                    <a:lnR>
                      <a:noFill/>
                    </a:lnR>
                    <a:lnT>
                      <a:noFill/>
                    </a:lnT>
                    <a:lnB>
                      <a:noFill/>
                    </a:lnB>
                    <a:solidFill>
                      <a:srgbClr val="FF0000"/>
                    </a:solidFill>
                  </a:tcPr>
                </a:tc>
                <a:tc>
                  <a:txBody>
                    <a:bodyPr/>
                    <a:lstStyle/>
                    <a:p>
                      <a:pPr algn="r" fontAlgn="b"/>
                      <a:r>
                        <a:rPr lang="sv-SE" sz="1000" b="0" i="0" u="none" strike="noStrike" dirty="0">
                          <a:solidFill>
                            <a:srgbClr val="000000"/>
                          </a:solidFill>
                          <a:latin typeface="Calibri"/>
                        </a:rPr>
                        <a:t>1027</a:t>
                      </a:r>
                    </a:p>
                  </a:txBody>
                  <a:tcPr marL="9289" marR="9289" marT="8574" marB="0" anchor="b">
                    <a:lnL>
                      <a:noFill/>
                    </a:lnL>
                    <a:lnR>
                      <a:noFill/>
                    </a:lnR>
                    <a:lnT>
                      <a:noFill/>
                    </a:lnT>
                    <a:lnB>
                      <a:noFill/>
                    </a:lnB>
                    <a:solidFill>
                      <a:srgbClr val="C0C0C0"/>
                    </a:solidFill>
                  </a:tcPr>
                </a:tc>
                <a:tc>
                  <a:txBody>
                    <a:bodyPr/>
                    <a:lstStyle/>
                    <a:p>
                      <a:pPr algn="r" fontAlgn="b"/>
                      <a:r>
                        <a:rPr lang="sv-SE" sz="1000" b="0" i="0" u="none" strike="noStrike" dirty="0">
                          <a:solidFill>
                            <a:srgbClr val="000000"/>
                          </a:solidFill>
                          <a:latin typeface="Calibri"/>
                        </a:rPr>
                        <a:t>355</a:t>
                      </a:r>
                    </a:p>
                  </a:txBody>
                  <a:tcPr marL="9289" marR="9289" marT="8574" marB="0" anchor="b">
                    <a:lnL>
                      <a:noFill/>
                    </a:lnL>
                    <a:lnR>
                      <a:noFill/>
                    </a:lnR>
                    <a:lnT>
                      <a:noFill/>
                    </a:lnT>
                    <a:lnB>
                      <a:noFill/>
                    </a:lnB>
                    <a:solidFill>
                      <a:srgbClr val="C0C0C0"/>
                    </a:solidFill>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r>
              <a:tr h="171477">
                <a:tc>
                  <a:txBody>
                    <a:bodyPr/>
                    <a:lstStyle/>
                    <a:p>
                      <a:pPr algn="l" fontAlgn="b"/>
                      <a:r>
                        <a:rPr lang="sv-SE" sz="1000" b="0" i="0" u="none" strike="noStrike" dirty="0">
                          <a:solidFill>
                            <a:srgbClr val="000000"/>
                          </a:solidFill>
                          <a:latin typeface="Calibri"/>
                        </a:rPr>
                        <a:t>Kontaktperson/kontaktfamilj</a:t>
                      </a:r>
                    </a:p>
                  </a:txBody>
                  <a:tcPr marL="9289" marR="9289" marT="857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sv-SE" sz="1000" b="0" i="0" u="none" strike="noStrike" dirty="0">
                          <a:solidFill>
                            <a:srgbClr val="000000"/>
                          </a:solidFill>
                          <a:latin typeface="Calibri"/>
                        </a:rPr>
                        <a:t>296</a:t>
                      </a:r>
                    </a:p>
                  </a:txBody>
                  <a:tcPr marL="9289" marR="9289" marT="857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sv-SE" sz="1000" b="0" i="0" u="none" strike="noStrike" dirty="0">
                          <a:solidFill>
                            <a:srgbClr val="000000"/>
                          </a:solidFill>
                          <a:latin typeface="Calibri"/>
                        </a:rPr>
                        <a:t>215</a:t>
                      </a:r>
                    </a:p>
                  </a:txBody>
                  <a:tcPr marL="9289" marR="9289" marT="8574" marB="0" anchor="b">
                    <a:lnL>
                      <a:noFill/>
                    </a:lnL>
                    <a:lnR>
                      <a:noFill/>
                    </a:lnR>
                    <a:lnT>
                      <a:noFill/>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sv-SE" sz="1000" b="0" i="0" u="none" strike="noStrike" dirty="0">
                          <a:solidFill>
                            <a:srgbClr val="000000"/>
                          </a:solidFill>
                          <a:latin typeface="Calibri"/>
                        </a:rPr>
                        <a:t>81</a:t>
                      </a:r>
                    </a:p>
                  </a:txBody>
                  <a:tcPr marL="9289" marR="9289" marT="8574" marB="0" anchor="b">
                    <a:lnL>
                      <a:noFill/>
                    </a:lnL>
                    <a:lnR>
                      <a:noFill/>
                    </a:lnR>
                    <a:lnT>
                      <a:noFill/>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sv-SE" sz="1000" b="0" i="0" u="none" strike="noStrike" dirty="0">
                          <a:solidFill>
                            <a:srgbClr val="000000"/>
                          </a:solidFill>
                          <a:latin typeface="Calibri"/>
                        </a:rPr>
                        <a:t> </a:t>
                      </a:r>
                    </a:p>
                  </a:txBody>
                  <a:tcPr marL="9289" marR="9289" marT="857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sv-SE" sz="1000" b="0" i="0" u="none" strike="noStrike" dirty="0">
                          <a:solidFill>
                            <a:srgbClr val="000000"/>
                          </a:solidFill>
                          <a:latin typeface="Calibri"/>
                        </a:rPr>
                        <a:t>20</a:t>
                      </a:r>
                    </a:p>
                  </a:txBody>
                  <a:tcPr marL="9289" marR="9289" marT="857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sv-SE" sz="1000" b="0" i="0" u="none" strike="noStrike" dirty="0">
                          <a:solidFill>
                            <a:srgbClr val="000000"/>
                          </a:solidFill>
                          <a:latin typeface="Calibri"/>
                        </a:rPr>
                        <a:t>18</a:t>
                      </a:r>
                    </a:p>
                  </a:txBody>
                  <a:tcPr marL="9289" marR="9289" marT="8574" marB="0" anchor="b">
                    <a:lnL>
                      <a:noFill/>
                    </a:lnL>
                    <a:lnR>
                      <a:noFill/>
                    </a:lnR>
                    <a:lnT>
                      <a:noFill/>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sv-SE" sz="1000" b="0" i="0" u="none" strike="noStrike" dirty="0">
                          <a:solidFill>
                            <a:srgbClr val="000000"/>
                          </a:solidFill>
                          <a:latin typeface="Calibri"/>
                        </a:rPr>
                        <a:t>2</a:t>
                      </a:r>
                    </a:p>
                  </a:txBody>
                  <a:tcPr marL="9289" marR="9289" marT="8574" marB="0" anchor="b">
                    <a:lnL>
                      <a:noFill/>
                    </a:lnL>
                    <a:lnR>
                      <a:noFill/>
                    </a:lnR>
                    <a:lnT>
                      <a:noFill/>
                    </a:lnT>
                    <a:lnB w="6350" cap="flat" cmpd="sng" algn="ctr">
                      <a:solidFill>
                        <a:srgbClr val="000000"/>
                      </a:solidFill>
                      <a:prstDash val="solid"/>
                      <a:round/>
                      <a:headEnd type="none" w="med" len="med"/>
                      <a:tailEnd type="none" w="med" len="med"/>
                    </a:lnB>
                    <a:solidFill>
                      <a:srgbClr val="C0C0C0"/>
                    </a:solidFill>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r>
              <a:tr h="171477">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r>
              <a:tr h="171477">
                <a:tc gridSpan="8">
                  <a:txBody>
                    <a:bodyPr/>
                    <a:lstStyle/>
                    <a:p>
                      <a:pPr algn="l" fontAlgn="b"/>
                      <a:r>
                        <a:rPr lang="sv-SE" sz="1000" b="0" i="0" u="none" strike="noStrike" dirty="0">
                          <a:solidFill>
                            <a:srgbClr val="000000"/>
                          </a:solidFill>
                          <a:latin typeface="Calibri"/>
                        </a:rPr>
                        <a:t>x = Om antalet personer som har viss insats är 1, 2 eller 3 har värdet ersatts med x i tabellen</a:t>
                      </a:r>
                    </a:p>
                  </a:txBody>
                  <a:tcPr marL="9289" marR="9289" marT="8574" marB="0" anchor="b">
                    <a:lnL>
                      <a:noFill/>
                    </a:lnL>
                    <a:lnR>
                      <a:noFill/>
                    </a:lnR>
                    <a:lnT>
                      <a:noFill/>
                    </a:lnT>
                    <a:lnB>
                      <a:noFill/>
                    </a:lnB>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r>
              <a:tr h="171477">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r>
              <a:tr h="180051">
                <a:tc>
                  <a:txBody>
                    <a:bodyPr/>
                    <a:lstStyle/>
                    <a:p>
                      <a:pPr algn="l" fontAlgn="b"/>
                      <a:r>
                        <a:rPr lang="sv-SE" sz="1200" b="1" i="1" u="none" strike="noStrike" dirty="0">
                          <a:solidFill>
                            <a:srgbClr val="000000"/>
                          </a:solidFill>
                          <a:latin typeface="Calibri"/>
                        </a:rPr>
                        <a:t>Svar från kommunen: </a:t>
                      </a:r>
                    </a:p>
                  </a:txBody>
                  <a:tcPr marL="9289" marR="9289" marT="8574" marB="0" anchor="b">
                    <a:lnL>
                      <a:noFill/>
                    </a:lnL>
                    <a:lnR>
                      <a:noFill/>
                    </a:lnR>
                    <a:lnT>
                      <a:noFill/>
                    </a:lnT>
                    <a:lnB>
                      <a:noFill/>
                    </a:lnB>
                    <a:solidFill>
                      <a:srgbClr val="FFFF00"/>
                    </a:solidFill>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r>
              <a:tr h="171477">
                <a:tc gridSpan="6">
                  <a:txBody>
                    <a:bodyPr/>
                    <a:lstStyle/>
                    <a:p>
                      <a:pPr algn="l" fontAlgn="b"/>
                      <a:r>
                        <a:rPr lang="sv-SE" sz="1200" b="1" i="0" u="none" strike="noStrike" dirty="0">
                          <a:solidFill>
                            <a:srgbClr val="000000"/>
                          </a:solidFill>
                          <a:latin typeface="Calibri"/>
                        </a:rPr>
                        <a:t>Särskilt boende, det har skett en ökning men absolut inte så mycket</a:t>
                      </a:r>
                    </a:p>
                  </a:txBody>
                  <a:tcPr marL="9289" marR="9289" marT="8574" marB="0" anchor="b">
                    <a:lnL>
                      <a:noFill/>
                    </a:lnL>
                    <a:lnR>
                      <a:noFill/>
                    </a:lnR>
                    <a:lnT>
                      <a:noFill/>
                    </a:lnT>
                    <a:lnB>
                      <a:noFill/>
                    </a:lnB>
                    <a:solidFill>
                      <a:srgbClr val="FFFF00"/>
                    </a:solidFill>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r>
              <a:tr h="171477">
                <a:tc gridSpan="7">
                  <a:txBody>
                    <a:bodyPr/>
                    <a:lstStyle/>
                    <a:p>
                      <a:pPr algn="l" fontAlgn="b"/>
                      <a:r>
                        <a:rPr lang="sv-SE" sz="1200" b="1" i="0" u="none" strike="noStrike" dirty="0">
                          <a:solidFill>
                            <a:srgbClr val="000000"/>
                          </a:solidFill>
                          <a:latin typeface="Calibri"/>
                        </a:rPr>
                        <a:t>Hemtjänst i ordinärt boende, det har skett en ökning men absolut inte så mycket</a:t>
                      </a:r>
                    </a:p>
                  </a:txBody>
                  <a:tcPr marL="9289" marR="9289" marT="8574" marB="0" anchor="b">
                    <a:lnL>
                      <a:noFill/>
                    </a:lnL>
                    <a:lnR>
                      <a:noFill/>
                    </a:lnR>
                    <a:lnT>
                      <a:noFill/>
                    </a:lnT>
                    <a:lnB>
                      <a:noFill/>
                    </a:lnB>
                    <a:solidFill>
                      <a:srgbClr val="FFFF00"/>
                    </a:solidFill>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r>
              <a:tr h="171477">
                <a:tc gridSpan="2">
                  <a:txBody>
                    <a:bodyPr/>
                    <a:lstStyle/>
                    <a:p>
                      <a:pPr algn="l" fontAlgn="b"/>
                      <a:r>
                        <a:rPr lang="sv-SE" sz="1200" b="1" i="0" u="none" strike="noStrike" dirty="0">
                          <a:solidFill>
                            <a:srgbClr val="000000"/>
                          </a:solidFill>
                          <a:latin typeface="Calibri"/>
                        </a:rPr>
                        <a:t>Boendestöd, kan ej ha ökat så mycket</a:t>
                      </a:r>
                    </a:p>
                  </a:txBody>
                  <a:tcPr marL="9289" marR="9289" marT="8574" marB="0" anchor="b">
                    <a:lnL>
                      <a:noFill/>
                    </a:lnL>
                    <a:lnR>
                      <a:noFill/>
                    </a:lnR>
                    <a:lnT>
                      <a:noFill/>
                    </a:lnT>
                    <a:lnB>
                      <a:noFill/>
                    </a:lnB>
                    <a:solidFill>
                      <a:srgbClr val="FFFF00"/>
                    </a:solidFill>
                  </a:tcPr>
                </a:tc>
                <a:tc hMerge="1">
                  <a:txBody>
                    <a:bodyPr/>
                    <a:lstStyle/>
                    <a:p>
                      <a:endParaRPr lang="sv-SE"/>
                    </a:p>
                  </a:txBody>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r>
              <a:tr h="171477">
                <a:tc gridSpan="2">
                  <a:txBody>
                    <a:bodyPr/>
                    <a:lstStyle/>
                    <a:p>
                      <a:pPr algn="l" fontAlgn="b"/>
                      <a:r>
                        <a:rPr lang="sv-SE" sz="1200" b="1" i="0" u="none" strike="noStrike" dirty="0">
                          <a:solidFill>
                            <a:srgbClr val="000000"/>
                          </a:solidFill>
                          <a:latin typeface="Calibri"/>
                        </a:rPr>
                        <a:t>Korttidsvård, stämmer absolut inte</a:t>
                      </a:r>
                    </a:p>
                  </a:txBody>
                  <a:tcPr marL="9289" marR="9289" marT="8574" marB="0" anchor="b">
                    <a:lnL>
                      <a:noFill/>
                    </a:lnL>
                    <a:lnR>
                      <a:noFill/>
                    </a:lnR>
                    <a:lnT>
                      <a:noFill/>
                    </a:lnT>
                    <a:lnB>
                      <a:noFill/>
                    </a:lnB>
                    <a:solidFill>
                      <a:srgbClr val="FFFF00"/>
                    </a:solidFill>
                  </a:tcPr>
                </a:tc>
                <a:tc hMerge="1">
                  <a:txBody>
                    <a:bodyPr/>
                    <a:lstStyle/>
                    <a:p>
                      <a:endParaRPr lang="sv-SE"/>
                    </a:p>
                  </a:txBody>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c>
                  <a:txBody>
                    <a:bodyPr/>
                    <a:lstStyle/>
                    <a:p>
                      <a:pPr algn="l" fontAlgn="b"/>
                      <a:endParaRPr lang="sv-SE" sz="1000" b="0" i="0" u="none" strike="noStrike" dirty="0">
                        <a:solidFill>
                          <a:srgbClr val="000000"/>
                        </a:solidFill>
                        <a:latin typeface="Calibri"/>
                      </a:endParaRPr>
                    </a:p>
                  </a:txBody>
                  <a:tcPr marL="9289" marR="9289" marT="8574" marB="0" anchor="b">
                    <a:lnL>
                      <a:noFill/>
                    </a:lnL>
                    <a:lnR>
                      <a:noFill/>
                    </a:lnR>
                    <a:lnT>
                      <a:noFill/>
                    </a:lnT>
                    <a:lnB>
                      <a:noFill/>
                    </a:lnB>
                  </a:tcPr>
                </a:tc>
              </a:tr>
            </a:tbl>
          </a:graphicData>
        </a:graphic>
      </p:graphicFrame>
      <p:sp>
        <p:nvSpPr>
          <p:cNvPr id="5" name="Rubrik 5"/>
          <p:cNvSpPr>
            <a:spLocks noGrp="1"/>
          </p:cNvSpPr>
          <p:nvPr>
            <p:ph type="title"/>
          </p:nvPr>
        </p:nvSpPr>
        <p:spPr/>
        <p:txBody>
          <a:bodyPr/>
          <a:lstStyle/>
          <a:p>
            <a:r>
              <a:rPr lang="sv-SE" dirty="0" smtClean="0"/>
              <a:t>Återkontakt kommun</a:t>
            </a:r>
            <a:endParaRPr lang="sv-SE"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44488" y="548680"/>
            <a:ext cx="9433048" cy="720080"/>
          </a:xfrm>
        </p:spPr>
        <p:txBody>
          <a:bodyPr/>
          <a:lstStyle/>
          <a:p>
            <a:r>
              <a:rPr lang="sv-SE" dirty="0" smtClean="0"/>
              <a:t>Konsekvenser</a:t>
            </a:r>
            <a:endParaRPr lang="sv-SE" dirty="0"/>
          </a:p>
        </p:txBody>
      </p:sp>
      <p:sp>
        <p:nvSpPr>
          <p:cNvPr id="3" name="Platshållare för innehåll 2"/>
          <p:cNvSpPr>
            <a:spLocks noGrp="1"/>
          </p:cNvSpPr>
          <p:nvPr>
            <p:ph idx="1"/>
          </p:nvPr>
        </p:nvSpPr>
        <p:spPr/>
        <p:txBody>
          <a:bodyPr/>
          <a:lstStyle/>
          <a:p>
            <a:r>
              <a:rPr lang="da-DK" dirty="0" smtClean="0"/>
              <a:t>R</a:t>
            </a:r>
            <a:r>
              <a:rPr lang="da-DK" dirty="0" smtClean="0">
                <a:solidFill>
                  <a:schemeClr val="tx1"/>
                </a:solidFill>
                <a:latin typeface="+mn-lt"/>
                <a:ea typeface="+mn-ea"/>
                <a:cs typeface="+mn-cs"/>
              </a:rPr>
              <a:t>iktig basmätning </a:t>
            </a:r>
            <a:endParaRPr lang="da-DK" dirty="0" smtClean="0"/>
          </a:p>
          <a:p>
            <a:r>
              <a:rPr lang="da-DK" dirty="0" smtClean="0"/>
              <a:t>G</a:t>
            </a:r>
            <a:r>
              <a:rPr lang="da-DK" dirty="0" smtClean="0">
                <a:solidFill>
                  <a:schemeClr val="tx1"/>
                </a:solidFill>
                <a:latin typeface="+mn-lt"/>
                <a:ea typeface="+mn-ea"/>
                <a:cs typeface="+mn-cs"/>
              </a:rPr>
              <a:t>od matchning</a:t>
            </a:r>
          </a:p>
          <a:p>
            <a:r>
              <a:rPr lang="da-DK" dirty="0" smtClean="0">
                <a:solidFill>
                  <a:schemeClr val="tx1"/>
                </a:solidFill>
                <a:latin typeface="+mn-lt"/>
                <a:ea typeface="+mn-ea"/>
                <a:cs typeface="+mn-cs"/>
              </a:rPr>
              <a:t>Vissa problem med matchningen har identifierats. </a:t>
            </a:r>
          </a:p>
          <a:p>
            <a:r>
              <a:rPr lang="da-DK" dirty="0" smtClean="0">
                <a:solidFill>
                  <a:schemeClr val="tx1"/>
                </a:solidFill>
                <a:latin typeface="+mn-lt"/>
                <a:ea typeface="+mn-ea"/>
                <a:cs typeface="+mn-cs"/>
              </a:rPr>
              <a:t>Socialstyrelsen bedömde att registret inte höll tillräckligt god kvalitet för att utgöra bas för den officiella statistiken och därför publicerades inte statistiken för år 2009</a:t>
            </a:r>
            <a:endParaRPr lang="sv-SE" dirty="0" smtClean="0">
              <a:solidFill>
                <a:schemeClr val="tx1"/>
              </a:solidFill>
              <a:latin typeface="+mn-lt"/>
              <a:ea typeface="+mn-ea"/>
              <a:cs typeface="+mn-cs"/>
            </a:endParaRPr>
          </a:p>
          <a:p>
            <a:endParaRPr lang="sv-SE"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44488" y="548680"/>
            <a:ext cx="9561512" cy="720080"/>
          </a:xfrm>
        </p:spPr>
        <p:txBody>
          <a:bodyPr/>
          <a:lstStyle/>
          <a:p>
            <a:r>
              <a:rPr lang="sv-SE" dirty="0" smtClean="0"/>
              <a:t>Lösning</a:t>
            </a:r>
            <a:endParaRPr lang="sv-SE" dirty="0"/>
          </a:p>
        </p:txBody>
      </p:sp>
      <p:sp>
        <p:nvSpPr>
          <p:cNvPr id="3" name="Platshållare för innehåll 2"/>
          <p:cNvSpPr>
            <a:spLocks noGrp="1"/>
          </p:cNvSpPr>
          <p:nvPr>
            <p:ph idx="1"/>
          </p:nvPr>
        </p:nvSpPr>
        <p:spPr/>
        <p:txBody>
          <a:bodyPr/>
          <a:lstStyle/>
          <a:p>
            <a:r>
              <a:rPr lang="da-DK" dirty="0" smtClean="0">
                <a:solidFill>
                  <a:schemeClr val="tx1"/>
                </a:solidFill>
                <a:latin typeface="+mn-lt"/>
                <a:ea typeface="+mn-ea"/>
                <a:cs typeface="+mn-cs"/>
              </a:rPr>
              <a:t>Arbetar för att ta fram ett fungerande register </a:t>
            </a:r>
          </a:p>
          <a:p>
            <a:r>
              <a:rPr lang="da-DK" dirty="0" smtClean="0"/>
              <a:t>N</a:t>
            </a:r>
            <a:r>
              <a:rPr lang="da-DK" dirty="0" smtClean="0">
                <a:solidFill>
                  <a:schemeClr val="tx1"/>
                </a:solidFill>
                <a:latin typeface="+mn-lt"/>
                <a:ea typeface="+mn-ea"/>
                <a:cs typeface="+mn-cs"/>
              </a:rPr>
              <a:t>y basmätning gällande den 1 oktober 2010</a:t>
            </a:r>
          </a:p>
          <a:p>
            <a:r>
              <a:rPr lang="da-DK" dirty="0" smtClean="0">
                <a:solidFill>
                  <a:schemeClr val="tx1"/>
                </a:solidFill>
                <a:latin typeface="+mn-lt"/>
                <a:ea typeface="+mn-ea"/>
                <a:cs typeface="+mn-cs"/>
              </a:rPr>
              <a:t>Exakt som 30 juni 2008 med dess fel och brister </a:t>
            </a:r>
          </a:p>
          <a:p>
            <a:r>
              <a:rPr lang="da-DK" dirty="0" smtClean="0"/>
              <a:t>F</a:t>
            </a:r>
            <a:r>
              <a:rPr lang="da-DK" dirty="0" smtClean="0">
                <a:solidFill>
                  <a:schemeClr val="tx1"/>
                </a:solidFill>
                <a:latin typeface="+mn-lt"/>
                <a:ea typeface="+mn-ea"/>
                <a:cs typeface="+mn-cs"/>
              </a:rPr>
              <a:t>öreskriften kan återanvändas</a:t>
            </a:r>
          </a:p>
          <a:p>
            <a:r>
              <a:rPr lang="da-DK" dirty="0" smtClean="0"/>
              <a:t>K</a:t>
            </a:r>
            <a:r>
              <a:rPr lang="da-DK" dirty="0" smtClean="0">
                <a:solidFill>
                  <a:schemeClr val="tx1"/>
                </a:solidFill>
                <a:latin typeface="+mn-lt"/>
                <a:ea typeface="+mn-ea"/>
                <a:cs typeface="+mn-cs"/>
              </a:rPr>
              <a:t>ommunerna känner igen sig</a:t>
            </a:r>
          </a:p>
          <a:p>
            <a:r>
              <a:rPr lang="da-DK" dirty="0" smtClean="0"/>
              <a:t>Samma </a:t>
            </a:r>
            <a:r>
              <a:rPr lang="da-DK" dirty="0" smtClean="0">
                <a:solidFill>
                  <a:schemeClr val="tx1"/>
                </a:solidFill>
                <a:latin typeface="+mn-lt"/>
                <a:ea typeface="+mn-ea"/>
                <a:cs typeface="+mn-cs"/>
              </a:rPr>
              <a:t>mätning gällande den 1 april 2011 kommer också </a:t>
            </a:r>
            <a:r>
              <a:rPr lang="da-DK" smtClean="0">
                <a:solidFill>
                  <a:schemeClr val="tx1"/>
                </a:solidFill>
                <a:latin typeface="+mn-lt"/>
                <a:ea typeface="+mn-ea"/>
                <a:cs typeface="+mn-cs"/>
              </a:rPr>
              <a:t>att göras</a:t>
            </a:r>
            <a:endParaRPr lang="sv-SE" dirty="0" smtClean="0">
              <a:solidFill>
                <a:schemeClr val="tx1"/>
              </a:solidFill>
              <a:latin typeface="+mn-lt"/>
              <a:ea typeface="+mn-ea"/>
              <a:cs typeface="+mn-cs"/>
            </a:endParaRPr>
          </a:p>
          <a:p>
            <a:endParaRPr lang="sv-SE"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44488" y="548680"/>
            <a:ext cx="9561512" cy="720080"/>
          </a:xfrm>
        </p:spPr>
        <p:txBody>
          <a:bodyPr/>
          <a:lstStyle/>
          <a:p>
            <a:r>
              <a:rPr lang="sv-SE" dirty="0" smtClean="0"/>
              <a:t>Tack för er uppmärksamhet!</a:t>
            </a:r>
            <a:endParaRPr lang="sv-SE" dirty="0"/>
          </a:p>
        </p:txBody>
      </p:sp>
      <p:sp>
        <p:nvSpPr>
          <p:cNvPr id="3" name="Platshållare för innehåll 2"/>
          <p:cNvSpPr>
            <a:spLocks noGrp="1"/>
          </p:cNvSpPr>
          <p:nvPr>
            <p:ph idx="1"/>
          </p:nvPr>
        </p:nvSpPr>
        <p:spPr/>
        <p:txBody>
          <a:bodyPr/>
          <a:lstStyle/>
          <a:p>
            <a:pPr>
              <a:buFontTx/>
              <a:buNone/>
            </a:pPr>
            <a:r>
              <a:rPr lang="sv-SE" dirty="0" smtClean="0"/>
              <a:t>Marie Linder</a:t>
            </a:r>
          </a:p>
          <a:p>
            <a:pPr>
              <a:buFontTx/>
              <a:buNone/>
            </a:pPr>
            <a:r>
              <a:rPr lang="sv-SE" dirty="0" smtClean="0">
                <a:hlinkClick r:id="rId2"/>
              </a:rPr>
              <a:t>marie.linder@socialstyrelsen</a:t>
            </a:r>
            <a:endParaRPr lang="sv-SE" dirty="0" smtClean="0"/>
          </a:p>
          <a:p>
            <a:pPr>
              <a:buFontTx/>
              <a:buNone/>
            </a:pPr>
            <a:endParaRPr lang="sv-SE" dirty="0" smtClean="0"/>
          </a:p>
          <a:p>
            <a:pPr>
              <a:buFontTx/>
              <a:buNone/>
            </a:pPr>
            <a:r>
              <a:rPr lang="sv-SE" dirty="0" smtClean="0"/>
              <a:t>Kerstin Westergren</a:t>
            </a:r>
          </a:p>
          <a:p>
            <a:pPr>
              <a:buFontTx/>
              <a:buNone/>
            </a:pPr>
            <a:r>
              <a:rPr lang="sv-SE" dirty="0" smtClean="0">
                <a:hlinkClick r:id="rId3"/>
              </a:rPr>
              <a:t>kerstin.westergren@socialstyrelsen</a:t>
            </a:r>
            <a:endParaRPr lang="sv-SE" dirty="0" smtClean="0"/>
          </a:p>
          <a:p>
            <a:pPr>
              <a:buNone/>
            </a:pPr>
            <a:endParaRPr lang="sv-SE" dirty="0"/>
          </a:p>
        </p:txBody>
      </p:sp>
      <p:pic>
        <p:nvPicPr>
          <p:cNvPr id="1026" name="Picture 2" descr="C:\Documents and Settings\HP_Ägaren\Lokala inställningar\Temporary Internet Files\Content.IE5\KH2BV9JH\MM900282782[1].gif"/>
          <p:cNvPicPr>
            <a:picLocks noChangeAspect="1" noChangeArrowheads="1" noCrop="1"/>
          </p:cNvPicPr>
          <p:nvPr/>
        </p:nvPicPr>
        <p:blipFill>
          <a:blip r:embed="rId4" cstate="print"/>
          <a:srcRect/>
          <a:stretch>
            <a:fillRect/>
          </a:stretch>
        </p:blipFill>
        <p:spPr bwMode="auto">
          <a:xfrm>
            <a:off x="6537176" y="1412776"/>
            <a:ext cx="1276350" cy="12192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44488" y="548680"/>
            <a:ext cx="9561512" cy="720080"/>
          </a:xfrm>
        </p:spPr>
        <p:txBody>
          <a:bodyPr/>
          <a:lstStyle/>
          <a:p>
            <a:pPr>
              <a:defRPr/>
            </a:pPr>
            <a:r>
              <a:rPr lang="sv-SE" dirty="0" smtClean="0"/>
              <a:t/>
            </a:r>
            <a:br>
              <a:rPr lang="sv-SE" dirty="0" smtClean="0"/>
            </a:br>
            <a:r>
              <a:rPr lang="sv-SE" sz="4000" dirty="0" smtClean="0"/>
              <a:t>Insatser enligt socialtjänstlagen</a:t>
            </a:r>
            <a:r>
              <a:rPr lang="sv-SE" dirty="0" smtClean="0"/>
              <a:t/>
            </a:r>
            <a:br>
              <a:rPr lang="sv-SE" dirty="0" smtClean="0"/>
            </a:br>
            <a:endParaRPr lang="sv-SE" dirty="0" smtClean="0"/>
          </a:p>
        </p:txBody>
      </p:sp>
      <p:sp>
        <p:nvSpPr>
          <p:cNvPr id="4099" name="Platshållare för innehåll 2"/>
          <p:cNvSpPr>
            <a:spLocks noGrp="1"/>
          </p:cNvSpPr>
          <p:nvPr>
            <p:ph idx="1"/>
          </p:nvPr>
        </p:nvSpPr>
        <p:spPr/>
        <p:txBody>
          <a:bodyPr/>
          <a:lstStyle/>
          <a:p>
            <a:r>
              <a:rPr lang="sv-SE" dirty="0" smtClean="0"/>
              <a:t>Särskilt boende</a:t>
            </a:r>
          </a:p>
          <a:p>
            <a:r>
              <a:rPr lang="sv-SE" dirty="0" smtClean="0"/>
              <a:t>Hemtjänst </a:t>
            </a:r>
            <a:endParaRPr lang="sv-SE" dirty="0" smtClean="0"/>
          </a:p>
          <a:p>
            <a:r>
              <a:rPr lang="sv-SE" dirty="0" smtClean="0"/>
              <a:t>Dagverksamhet</a:t>
            </a:r>
            <a:endParaRPr lang="sv-SE" dirty="0" smtClean="0"/>
          </a:p>
          <a:p>
            <a:r>
              <a:rPr lang="sv-SE" dirty="0" smtClean="0"/>
              <a:t>Korttidsvård/korttidsboende</a:t>
            </a:r>
          </a:p>
          <a:p>
            <a:r>
              <a:rPr lang="sv-SE" dirty="0" smtClean="0"/>
              <a:t>Anhörigbidrag</a:t>
            </a:r>
          </a:p>
          <a:p>
            <a:endParaRPr lang="sv-SE" dirty="0" smtClean="0"/>
          </a:p>
          <a:p>
            <a:endParaRPr lang="sv-SE" dirty="0" smtClean="0"/>
          </a:p>
          <a:p>
            <a:pPr>
              <a:buFontTx/>
              <a:buNone/>
            </a:pPr>
            <a:endParaRPr lang="sv-SE"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44488" y="548680"/>
            <a:ext cx="9561512" cy="720080"/>
          </a:xfrm>
        </p:spPr>
        <p:txBody>
          <a:bodyPr/>
          <a:lstStyle/>
          <a:p>
            <a:pPr>
              <a:defRPr/>
            </a:pPr>
            <a:r>
              <a:rPr lang="sv-SE" sz="4000" dirty="0" smtClean="0"/>
              <a:t>Antal personer med insats</a:t>
            </a:r>
            <a:endParaRPr lang="sv-SE" sz="4000" dirty="0"/>
          </a:p>
        </p:txBody>
      </p:sp>
      <p:sp>
        <p:nvSpPr>
          <p:cNvPr id="5123" name="Platshållare för innehåll 2"/>
          <p:cNvSpPr>
            <a:spLocks noGrp="1"/>
          </p:cNvSpPr>
          <p:nvPr>
            <p:ph idx="1"/>
          </p:nvPr>
        </p:nvSpPr>
        <p:spPr/>
        <p:txBody>
          <a:bodyPr/>
          <a:lstStyle/>
          <a:p>
            <a:pPr>
              <a:buFontTx/>
              <a:buNone/>
            </a:pPr>
            <a:r>
              <a:rPr lang="sv-SE" dirty="0" smtClean="0"/>
              <a:t>Äldre</a:t>
            </a:r>
          </a:p>
          <a:p>
            <a:r>
              <a:rPr lang="sv-SE" sz="2400" dirty="0" smtClean="0"/>
              <a:t>315 000 minst en insats</a:t>
            </a:r>
          </a:p>
          <a:p>
            <a:r>
              <a:rPr lang="sv-SE" sz="2400" dirty="0" smtClean="0"/>
              <a:t>95 000  särskilt boende</a:t>
            </a:r>
          </a:p>
          <a:p>
            <a:r>
              <a:rPr lang="sv-SE" sz="2400" dirty="0" smtClean="0"/>
              <a:t>150 000 hemtjänst i ordinärt boende</a:t>
            </a:r>
          </a:p>
          <a:p>
            <a:pPr>
              <a:buFontTx/>
              <a:buNone/>
            </a:pPr>
            <a:r>
              <a:rPr lang="sv-SE" dirty="0" smtClean="0"/>
              <a:t> Personer med funktionsnedsättning</a:t>
            </a:r>
          </a:p>
          <a:p>
            <a:r>
              <a:rPr lang="sv-SE" sz="2400" dirty="0" smtClean="0"/>
              <a:t>45 000 minst en insats</a:t>
            </a:r>
          </a:p>
          <a:p>
            <a:r>
              <a:rPr lang="sv-SE" sz="2400" dirty="0" smtClean="0"/>
              <a:t>4 500 särskilt boende</a:t>
            </a:r>
          </a:p>
          <a:p>
            <a:r>
              <a:rPr lang="sv-SE" sz="2400" dirty="0" smtClean="0"/>
              <a:t>17 000 hemtjänst i ordinärt boende</a:t>
            </a:r>
          </a:p>
          <a:p>
            <a:r>
              <a:rPr lang="sv-SE" sz="2400" dirty="0" smtClean="0"/>
              <a:t>12 000 </a:t>
            </a:r>
            <a:r>
              <a:rPr lang="sv-SE" sz="2400" dirty="0" smtClean="0"/>
              <a:t>boendestöd </a:t>
            </a:r>
            <a:r>
              <a:rPr lang="sv-SE" sz="2400" dirty="0" smtClean="0"/>
              <a:t>i ordinärt boende</a:t>
            </a:r>
          </a:p>
          <a:p>
            <a:pPr>
              <a:buFontTx/>
              <a:buNone/>
            </a:pPr>
            <a:endParaRPr lang="sv-SE"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44488" y="548680"/>
            <a:ext cx="9561512" cy="720080"/>
          </a:xfrm>
        </p:spPr>
        <p:txBody>
          <a:bodyPr/>
          <a:lstStyle/>
          <a:p>
            <a:pPr>
              <a:defRPr/>
            </a:pPr>
            <a:r>
              <a:rPr lang="sv-SE" dirty="0" smtClean="0"/>
              <a:t>Sveriges kommuner</a:t>
            </a:r>
            <a:endParaRPr lang="sv-SE" dirty="0"/>
          </a:p>
        </p:txBody>
      </p:sp>
      <p:sp>
        <p:nvSpPr>
          <p:cNvPr id="6147" name="Platshållare för innehåll 2"/>
          <p:cNvSpPr>
            <a:spLocks noGrp="1"/>
          </p:cNvSpPr>
          <p:nvPr>
            <p:ph idx="1"/>
          </p:nvPr>
        </p:nvSpPr>
        <p:spPr>
          <a:xfrm>
            <a:off x="666750" y="1643063"/>
            <a:ext cx="8401050" cy="4421187"/>
          </a:xfrm>
        </p:spPr>
        <p:txBody>
          <a:bodyPr/>
          <a:lstStyle/>
          <a:p>
            <a:r>
              <a:rPr lang="sv-SE" dirty="0" smtClean="0"/>
              <a:t>290 kommuner</a:t>
            </a:r>
          </a:p>
          <a:p>
            <a:r>
              <a:rPr lang="sv-SE" dirty="0" smtClean="0"/>
              <a:t>9 miljoner invånare</a:t>
            </a:r>
          </a:p>
          <a:p>
            <a:r>
              <a:rPr lang="sv-SE" dirty="0" smtClean="0"/>
              <a:t>Stockholm 800 000 invånare</a:t>
            </a:r>
          </a:p>
          <a:p>
            <a:r>
              <a:rPr lang="sv-SE" dirty="0" smtClean="0"/>
              <a:t>Bjurholm 2 500 invånare</a:t>
            </a:r>
          </a:p>
          <a:p>
            <a:r>
              <a:rPr lang="sv-SE" dirty="0" smtClean="0"/>
              <a:t>Mediankommun 15 000 invånare</a:t>
            </a:r>
          </a:p>
          <a:p>
            <a:r>
              <a:rPr lang="sv-SE" dirty="0" smtClean="0"/>
              <a:t>5 procent &gt;100 000 invånare</a:t>
            </a:r>
          </a:p>
          <a:p>
            <a:r>
              <a:rPr lang="sv-SE" dirty="0" smtClean="0"/>
              <a:t>25 procent &lt;10 000 invånare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44488" y="548680"/>
            <a:ext cx="9561512" cy="720080"/>
          </a:xfrm>
        </p:spPr>
        <p:txBody>
          <a:bodyPr/>
          <a:lstStyle/>
          <a:p>
            <a:pPr>
              <a:defRPr/>
            </a:pPr>
            <a:r>
              <a:rPr lang="sv-SE" sz="4000" dirty="0" smtClean="0"/>
              <a:t>Fördelar individstatistik</a:t>
            </a:r>
            <a:endParaRPr lang="sv-SE" sz="4000" dirty="0"/>
          </a:p>
        </p:txBody>
      </p:sp>
      <p:sp>
        <p:nvSpPr>
          <p:cNvPr id="7171" name="Platshållare för innehåll 2"/>
          <p:cNvSpPr>
            <a:spLocks noGrp="1"/>
          </p:cNvSpPr>
          <p:nvPr>
            <p:ph idx="1"/>
          </p:nvPr>
        </p:nvSpPr>
        <p:spPr/>
        <p:txBody>
          <a:bodyPr/>
          <a:lstStyle/>
          <a:p>
            <a:pPr>
              <a:buFontTx/>
              <a:buNone/>
            </a:pPr>
            <a:r>
              <a:rPr lang="sv-SE" dirty="0" smtClean="0"/>
              <a:t>Bättre kvalitet</a:t>
            </a:r>
          </a:p>
          <a:p>
            <a:r>
              <a:rPr lang="sv-SE" sz="2400" dirty="0" smtClean="0"/>
              <a:t>dubbletter</a:t>
            </a:r>
          </a:p>
          <a:p>
            <a:r>
              <a:rPr lang="sv-SE" sz="2400" dirty="0" smtClean="0"/>
              <a:t>antal insatser</a:t>
            </a:r>
          </a:p>
          <a:p>
            <a:r>
              <a:rPr lang="sv-SE" sz="2400" dirty="0" smtClean="0"/>
              <a:t>hur länge</a:t>
            </a:r>
          </a:p>
          <a:p>
            <a:pPr>
              <a:buFontTx/>
              <a:buNone/>
            </a:pPr>
            <a:r>
              <a:rPr lang="sv-SE" dirty="0" smtClean="0"/>
              <a:t>Större möjligheter</a:t>
            </a:r>
          </a:p>
          <a:p>
            <a:r>
              <a:rPr lang="sv-SE" sz="2400" dirty="0" smtClean="0"/>
              <a:t>flexiblare tabeller</a:t>
            </a:r>
          </a:p>
          <a:p>
            <a:r>
              <a:rPr lang="sv-SE" sz="2400" dirty="0" smtClean="0"/>
              <a:t>sambearbetningar</a:t>
            </a:r>
          </a:p>
          <a:p>
            <a:r>
              <a:rPr lang="sv-SE" sz="2400" dirty="0" smtClean="0"/>
              <a:t>bättre analyser</a:t>
            </a:r>
          </a:p>
          <a:p>
            <a:r>
              <a:rPr lang="sv-SE" sz="2400" dirty="0" smtClean="0"/>
              <a:t>enklare uppgiftslämnande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44488" y="548680"/>
            <a:ext cx="9273480" cy="720080"/>
          </a:xfrm>
        </p:spPr>
        <p:txBody>
          <a:bodyPr/>
          <a:lstStyle/>
          <a:p>
            <a:pPr>
              <a:defRPr/>
            </a:pPr>
            <a:r>
              <a:rPr lang="sv-SE" dirty="0" smtClean="0"/>
              <a:t>Användare av statistiken</a:t>
            </a:r>
            <a:endParaRPr lang="sv-SE" dirty="0"/>
          </a:p>
        </p:txBody>
      </p:sp>
      <p:sp>
        <p:nvSpPr>
          <p:cNvPr id="8195" name="Platshållare för innehåll 2"/>
          <p:cNvSpPr>
            <a:spLocks noGrp="1"/>
          </p:cNvSpPr>
          <p:nvPr>
            <p:ph idx="1"/>
          </p:nvPr>
        </p:nvSpPr>
        <p:spPr/>
        <p:txBody>
          <a:bodyPr/>
          <a:lstStyle/>
          <a:p>
            <a:r>
              <a:rPr lang="sv-SE" dirty="0" smtClean="0"/>
              <a:t>Riksdag/regering/departement</a:t>
            </a:r>
          </a:p>
          <a:p>
            <a:r>
              <a:rPr lang="sv-SE" dirty="0" smtClean="0"/>
              <a:t>Kommuner</a:t>
            </a:r>
          </a:p>
          <a:p>
            <a:r>
              <a:rPr lang="sv-SE" dirty="0" smtClean="0"/>
              <a:t>Myndigheter</a:t>
            </a:r>
          </a:p>
          <a:p>
            <a:r>
              <a:rPr lang="sv-SE" dirty="0" smtClean="0"/>
              <a:t>Forskare</a:t>
            </a:r>
          </a:p>
          <a:p>
            <a:r>
              <a:rPr lang="sv-SE" dirty="0" smtClean="0"/>
              <a:t>Intresseorganisationer</a:t>
            </a:r>
          </a:p>
          <a:p>
            <a:r>
              <a:rPr lang="sv-SE" dirty="0" smtClean="0"/>
              <a:t>Allmänhet/massmedia</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44488" y="548680"/>
            <a:ext cx="9561512" cy="720080"/>
          </a:xfrm>
        </p:spPr>
        <p:txBody>
          <a:bodyPr/>
          <a:lstStyle/>
          <a:p>
            <a:pPr>
              <a:defRPr/>
            </a:pPr>
            <a:r>
              <a:rPr lang="sv-SE" dirty="0" smtClean="0"/>
              <a:t>Reglering</a:t>
            </a:r>
            <a:endParaRPr lang="sv-SE" dirty="0"/>
          </a:p>
        </p:txBody>
      </p:sp>
      <p:sp>
        <p:nvSpPr>
          <p:cNvPr id="9219" name="Platshållare för innehåll 2"/>
          <p:cNvSpPr>
            <a:spLocks noGrp="1"/>
          </p:cNvSpPr>
          <p:nvPr>
            <p:ph idx="1"/>
          </p:nvPr>
        </p:nvSpPr>
        <p:spPr/>
        <p:txBody>
          <a:bodyPr/>
          <a:lstStyle/>
          <a:p>
            <a:r>
              <a:rPr lang="sv-SE" dirty="0" smtClean="0"/>
              <a:t>Lagen (2001:99) om den officiella statistiken</a:t>
            </a:r>
          </a:p>
          <a:p>
            <a:r>
              <a:rPr lang="sv-SE" dirty="0" smtClean="0"/>
              <a:t>Förordningen (2001:100) om den officiella statistiken</a:t>
            </a:r>
          </a:p>
          <a:p>
            <a:r>
              <a:rPr lang="sv-SE" dirty="0" smtClean="0"/>
              <a:t>Förordning (1981:1370) om skyldighet för socialnämnderna att lämna statistiska uppgifter</a:t>
            </a:r>
          </a:p>
          <a:p>
            <a:r>
              <a:rPr lang="sv-SE" dirty="0" smtClean="0"/>
              <a:t>Socialstyrelsens föreskrifter (SOSFS 2007:6) om socialnämndernas skyldighet att lämna uppgifter för statistiska ändamål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44488" y="548680"/>
            <a:ext cx="9561512" cy="720080"/>
          </a:xfrm>
        </p:spPr>
        <p:txBody>
          <a:bodyPr/>
          <a:lstStyle/>
          <a:p>
            <a:pPr>
              <a:defRPr/>
            </a:pPr>
            <a:r>
              <a:rPr lang="sv-SE" dirty="0" smtClean="0"/>
              <a:t>Inför omläggningen</a:t>
            </a:r>
            <a:endParaRPr lang="sv-SE" dirty="0"/>
          </a:p>
        </p:txBody>
      </p:sp>
      <p:sp>
        <p:nvSpPr>
          <p:cNvPr id="10243" name="Platshållare för innehåll 2"/>
          <p:cNvSpPr>
            <a:spLocks noGrp="1"/>
          </p:cNvSpPr>
          <p:nvPr>
            <p:ph idx="1"/>
          </p:nvPr>
        </p:nvSpPr>
        <p:spPr/>
        <p:txBody>
          <a:bodyPr/>
          <a:lstStyle/>
          <a:p>
            <a:pPr>
              <a:buFontTx/>
              <a:buNone/>
            </a:pPr>
            <a:r>
              <a:rPr lang="sv-SE" dirty="0" smtClean="0"/>
              <a:t>Statistikens innehåll</a:t>
            </a:r>
          </a:p>
          <a:p>
            <a:r>
              <a:rPr lang="sv-SE" dirty="0" smtClean="0"/>
              <a:t>Statistiken ska tillgodose ett specifikt samhälleligt informationsbehov </a:t>
            </a:r>
          </a:p>
          <a:p>
            <a:r>
              <a:rPr lang="sv-SE" dirty="0" smtClean="0"/>
              <a:t>Återspegla ett relativt frekvent informationsbehov</a:t>
            </a:r>
          </a:p>
          <a:p>
            <a:r>
              <a:rPr lang="sv-SE" dirty="0" smtClean="0"/>
              <a:t>Oförändrad uppgiftslämnarkostnad</a:t>
            </a:r>
          </a:p>
          <a:p>
            <a:endParaRPr lang="sv-SE"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oS Liggande sv">
  <a:themeElements>
    <a:clrScheme name="SoS Liggande sv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oS Liggande sv">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oS Liggande sv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oS Liggande sv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oS Liggande sv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oS Liggande sv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oS Liggande sv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oS Liggande sv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oS Liggande sv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oS Liggande sv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1491</TotalTime>
  <Words>1872</Words>
  <Application>Microsoft Office PowerPoint</Application>
  <PresentationFormat>A4 (210 x 297 mm)</PresentationFormat>
  <Paragraphs>568</Paragraphs>
  <Slides>26</Slides>
  <Notes>10</Notes>
  <HiddenSlides>0</HiddenSlides>
  <MMClips>0</MMClips>
  <ScaleCrop>false</ScaleCrop>
  <HeadingPairs>
    <vt:vector size="4" baseType="variant">
      <vt:variant>
        <vt:lpstr>Tema</vt:lpstr>
      </vt:variant>
      <vt:variant>
        <vt:i4>1</vt:i4>
      </vt:variant>
      <vt:variant>
        <vt:lpstr>Bildrubriker</vt:lpstr>
      </vt:variant>
      <vt:variant>
        <vt:i4>26</vt:i4>
      </vt:variant>
    </vt:vector>
  </HeadingPairs>
  <TitlesOfParts>
    <vt:vector size="27" baseType="lpstr">
      <vt:lpstr>SoS Liggande sv</vt:lpstr>
      <vt:lpstr>Socialstyrelsen, mängd – individstatistik </vt:lpstr>
      <vt:lpstr>Officiell statistik över insatser till äldre personer och personer med funktionsnedsättning </vt:lpstr>
      <vt:lpstr> Insatser enligt socialtjänstlagen </vt:lpstr>
      <vt:lpstr>Antal personer med insats</vt:lpstr>
      <vt:lpstr>Sveriges kommuner</vt:lpstr>
      <vt:lpstr>Fördelar individstatistik</vt:lpstr>
      <vt:lpstr>Användare av statistiken</vt:lpstr>
      <vt:lpstr>Reglering</vt:lpstr>
      <vt:lpstr>Inför omläggningen</vt:lpstr>
      <vt:lpstr>Test av kommunernas tillgång till variablerna </vt:lpstr>
      <vt:lpstr>Nya uppgifter</vt:lpstr>
      <vt:lpstr>Löpande insamling</vt:lpstr>
      <vt:lpstr>Matchning</vt:lpstr>
      <vt:lpstr>Register Beslutsregister (inte individregister)</vt:lpstr>
      <vt:lpstr>Ex. flöden per halvår från punktmätningarna</vt:lpstr>
      <vt:lpstr>Problem</vt:lpstr>
      <vt:lpstr>Problem, forts.</vt:lpstr>
      <vt:lpstr>Problem, forts.</vt:lpstr>
      <vt:lpstr>Återkontakt kommun</vt:lpstr>
      <vt:lpstr>Återkontakt kommun</vt:lpstr>
      <vt:lpstr>Återkontakt kommun</vt:lpstr>
      <vt:lpstr>Återkontakt kommun</vt:lpstr>
      <vt:lpstr>Återkontakt kommun</vt:lpstr>
      <vt:lpstr>Konsekvenser</vt:lpstr>
      <vt:lpstr>Lösning</vt:lpstr>
      <vt:lpstr>Tack för er uppmärksamhet!</vt:lpstr>
    </vt:vector>
  </TitlesOfParts>
  <Company>Socialstyrelsen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Rubrik Arial fet 36</dc:title>
  <dc:creator>Anna Hagman</dc:creator>
  <cp:lastModifiedBy>malind</cp:lastModifiedBy>
  <cp:revision>178</cp:revision>
  <dcterms:created xsi:type="dcterms:W3CDTF">2008-12-03T08:58:51Z</dcterms:created>
  <dcterms:modified xsi:type="dcterms:W3CDTF">2010-08-10T06:37:43Z</dcterms:modified>
</cp:coreProperties>
</file>