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cb004220af0346c9" Type="http://schemas.microsoft.com/office/2006/relationships/ui/extensibility" Target="customUI/customUI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6" r:id="rId3"/>
    <p:sldId id="301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</p:sldIdLst>
  <p:sldSz cx="9144000" cy="6858000" type="screen4x3"/>
  <p:notesSz cx="7099300" cy="102346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0">
          <p15:clr>
            <a:srgbClr val="A4A3A4"/>
          </p15:clr>
        </p15:guide>
        <p15:guide id="2" pos="3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5647">
          <p15:clr>
            <a:srgbClr val="A4A3A4"/>
          </p15:clr>
        </p15:guide>
        <p15:guide id="2" pos="2369">
          <p15:clr>
            <a:srgbClr val="A4A3A4"/>
          </p15:clr>
        </p15:guide>
        <p15:guide id="3" orient="horz" pos="5812">
          <p15:clr>
            <a:srgbClr val="A4A3A4"/>
          </p15:clr>
        </p15:guide>
        <p15:guide id="4" pos="247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8080"/>
    <a:srgbClr val="CC00CC"/>
    <a:srgbClr val="00FFFF"/>
    <a:srgbClr val="CFE2F6"/>
    <a:srgbClr val="76AA71"/>
    <a:srgbClr val="26A3DD"/>
    <a:srgbClr val="A3CCEE"/>
    <a:srgbClr val="75B6E5"/>
    <a:srgbClr val="0091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525" autoAdjust="0"/>
    <p:restoredTop sz="85829" autoAdjust="0"/>
  </p:normalViewPr>
  <p:slideViewPr>
    <p:cSldViewPr>
      <p:cViewPr varScale="1">
        <p:scale>
          <a:sx n="77" d="100"/>
          <a:sy n="77" d="100"/>
        </p:scale>
        <p:origin x="780" y="90"/>
      </p:cViewPr>
      <p:guideLst>
        <p:guide orient="horz" pos="4060"/>
        <p:guide pos="302"/>
      </p:guideLst>
    </p:cSldViewPr>
  </p:slideViewPr>
  <p:outlineViewPr>
    <p:cViewPr>
      <p:scale>
        <a:sx n="33" d="100"/>
        <a:sy n="33" d="100"/>
      </p:scale>
      <p:origin x="0" y="137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28" y="-78"/>
      </p:cViewPr>
      <p:guideLst>
        <p:guide orient="horz" pos="5647"/>
        <p:guide pos="2369"/>
        <p:guide orient="horz" pos="5812"/>
        <p:guide pos="247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r">
              <a:defRPr sz="1200"/>
            </a:lvl1pPr>
          </a:lstStyle>
          <a:p>
            <a:fld id="{8BA77E02-92A6-4B9C-BBA2-74867274E378}" type="slidenum">
              <a:rPr lang="da-DK" smtClean="0"/>
              <a:t>‹nr.›</a:t>
            </a:fld>
            <a:endParaRPr lang="da-DK"/>
          </a:p>
        </p:txBody>
      </p:sp>
      <p:pic>
        <p:nvPicPr>
          <p:cNvPr id="4" name="Picture 2" descr="Q:\PPT\SAMLING\JV\Logo2013\LogoDk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53" y="9549620"/>
            <a:ext cx="945932" cy="532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402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22" tIns="47311" rIns="94622" bIns="47311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622" tIns="47311" rIns="94622" bIns="47311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r">
              <a:defRPr sz="1200"/>
            </a:lvl1pPr>
          </a:lstStyle>
          <a:p>
            <a:fld id="{DC720EA3-EEEC-4EE3-8111-65C8C600CA44}" type="slidenum">
              <a:rPr lang="da-DK" smtClean="0"/>
              <a:t>‹nr.›</a:t>
            </a:fld>
            <a:endParaRPr lang="da-DK"/>
          </a:p>
        </p:txBody>
      </p:sp>
      <p:pic>
        <p:nvPicPr>
          <p:cNvPr id="6" name="Picture 2" descr="Q:\PPT\SAMLING\JV\Logo2013\LogoDk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53" y="9549620"/>
            <a:ext cx="945932" cy="532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26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476250" y="361950"/>
            <a:ext cx="6126163" cy="459422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708067" y="5238188"/>
            <a:ext cx="5664533" cy="4029375"/>
          </a:xfrm>
        </p:spPr>
        <p:txBody>
          <a:bodyPr/>
          <a:lstStyle/>
          <a:p>
            <a:endParaRPr lang="da-DK" dirty="0">
              <a:latin typeface="Lucida San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341021" y="9711305"/>
            <a:ext cx="417259" cy="360339"/>
          </a:xfrm>
        </p:spPr>
        <p:txBody>
          <a:bodyPr/>
          <a:lstStyle/>
          <a:p>
            <a:pPr algn="ctr"/>
            <a:fld id="{DC720EA3-EEEC-4EE3-8111-65C8C600CA44}" type="slidenum">
              <a:rPr lang="da-DK" smtClean="0">
                <a:latin typeface="Lucida Sans"/>
              </a:rPr>
              <a:pPr algn="ctr"/>
              <a:t>1</a:t>
            </a:fld>
            <a:endParaRPr lang="da-DK"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747049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20EA3-EEEC-4EE3-8111-65C8C600CA44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638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20EA3-EEEC-4EE3-8111-65C8C600CA44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7625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20EA3-EEEC-4EE3-8111-65C8C600CA44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2417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20EA3-EEEC-4EE3-8111-65C8C600CA44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5462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20EA3-EEEC-4EE3-8111-65C8C600CA44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5839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20EA3-EEEC-4EE3-8111-65C8C600CA44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6932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20EA3-EEEC-4EE3-8111-65C8C600CA44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0223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20EA3-EEEC-4EE3-8111-65C8C600CA44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8895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20EA3-EEEC-4EE3-8111-65C8C600CA44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4655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20EA3-EEEC-4EE3-8111-65C8C600CA44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486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323528" y="332656"/>
            <a:ext cx="8352928" cy="3456384"/>
          </a:xfrm>
          <a:prstGeom prst="rect">
            <a:avLst/>
          </a:prstGeom>
          <a:solidFill>
            <a:srgbClr val="26A3D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264696" cy="1467594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6264696" cy="1554857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4" name="Rektangel 3"/>
          <p:cNvSpPr/>
          <p:nvPr userDrawn="1"/>
        </p:nvSpPr>
        <p:spPr>
          <a:xfrm rot="16200000" flipH="1">
            <a:off x="7997456" y="6575711"/>
            <a:ext cx="461401" cy="108450"/>
          </a:xfrm>
          <a:prstGeom prst="rect">
            <a:avLst/>
          </a:prstGeom>
          <a:solidFill>
            <a:srgbClr val="75B6E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 userDrawn="1"/>
        </p:nvSpPr>
        <p:spPr>
          <a:xfrm rot="16200000" flipH="1">
            <a:off x="7928875" y="6375773"/>
            <a:ext cx="861282" cy="108450"/>
          </a:xfrm>
          <a:prstGeom prst="rect">
            <a:avLst/>
          </a:prstGeom>
          <a:solidFill>
            <a:srgbClr val="26A3D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 userDrawn="1"/>
        </p:nvSpPr>
        <p:spPr>
          <a:xfrm rot="16200000" flipH="1">
            <a:off x="8106372" y="6421910"/>
            <a:ext cx="769002" cy="108450"/>
          </a:xfrm>
          <a:prstGeom prst="rect">
            <a:avLst/>
          </a:prstGeom>
          <a:solidFill>
            <a:srgbClr val="A3CCE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 userDrawn="1"/>
        </p:nvSpPr>
        <p:spPr>
          <a:xfrm rot="16200000" flipH="1">
            <a:off x="8322321" y="6506501"/>
            <a:ext cx="599821" cy="108450"/>
          </a:xfrm>
          <a:prstGeom prst="rect">
            <a:avLst/>
          </a:prstGeom>
          <a:solidFill>
            <a:srgbClr val="0091D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5956023"/>
            <a:ext cx="937306" cy="489227"/>
          </a:xfrm>
          <a:prstGeom prst="rect">
            <a:avLst/>
          </a:prstGeom>
          <a:effectLst>
            <a:outerShdw blurRad="12700" dist="12700" dir="2700000" algn="tl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1430535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>
            <a:lvl1pPr marL="268288" indent="-268288"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0091D4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0091D4"/>
              </a:buClr>
              <a:buSzPct val="100000"/>
              <a:buFontTx/>
              <a:buChar char="-"/>
              <a:defRPr sz="1800" baseline="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8" name="Rektangel 7"/>
          <p:cNvSpPr/>
          <p:nvPr userDrawn="1"/>
        </p:nvSpPr>
        <p:spPr>
          <a:xfrm>
            <a:off x="-7169" y="6165304"/>
            <a:ext cx="9151169" cy="692696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4" name="Gruppe 13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5" name="Rektangel 14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12" name="Picture 2" descr="Q:\PPT\SAMLING\JV\Logo2013\LogoHvidDK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92" y="6342871"/>
            <a:ext cx="648072" cy="33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272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 userDrawn="1"/>
        </p:nvSpPr>
        <p:spPr>
          <a:xfrm>
            <a:off x="-7169" y="6165304"/>
            <a:ext cx="9151169" cy="692696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5472608" cy="4525963"/>
          </a:xfrm>
        </p:spPr>
        <p:txBody>
          <a:bodyPr/>
          <a:lstStyle>
            <a:lvl1pPr marL="268288" indent="-268288"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0091D4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0091D4"/>
              </a:buClr>
              <a:buSzPct val="100000"/>
              <a:buFontTx/>
              <a:buChar char="-"/>
              <a:defRPr sz="1800" baseline="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91D4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3" name="Gruppe 12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4" name="Rektangel 13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22" name="Picture 2" descr="Q:\PPT\SAMLING\JV\Logo2013\LogoHvidD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92" y="6342871"/>
            <a:ext cx="648072" cy="33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25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/>
          <p:cNvSpPr/>
          <p:nvPr userDrawn="1"/>
        </p:nvSpPr>
        <p:spPr>
          <a:xfrm>
            <a:off x="0" y="6165304"/>
            <a:ext cx="9144001" cy="695743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91D4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38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grpSp>
        <p:nvGrpSpPr>
          <p:cNvPr id="14" name="Gruppe 13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5" name="Rektangel 14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9" name="Rektangel 18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" name="Picture 2" descr="Q:\PPT\SAMLING\JV\Logo2013\LogoHvidD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92" y="6342871"/>
            <a:ext cx="648072" cy="33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653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Lucida Sans"/>
              </a:defRPr>
            </a:lvl1pPr>
          </a:lstStyle>
          <a:p>
            <a:fld id="{BE0DDEB0-2A7A-4824-9558-A361FF9FC87C}" type="datetime4">
              <a:rPr lang="en-US" smtClean="0"/>
              <a:t>December 8, 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9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Klasse-ID</a:t>
            </a:r>
            <a:endParaRPr lang="en-GB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Baggrund, metode og analyse</a:t>
            </a:r>
            <a:endParaRPr lang="en-GB" sz="2600" dirty="0" smtClean="0"/>
          </a:p>
          <a:p>
            <a:endParaRPr lang="en-GB" dirty="0" smtClean="0"/>
          </a:p>
          <a:p>
            <a:r>
              <a:rPr lang="en-GB" dirty="0" smtClean="0"/>
              <a:t>2020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4194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Analyseresultater – forældre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>
                <a:solidFill>
                  <a:prstClr val="white"/>
                </a:solidFill>
              </a:rPr>
              <a:pPr/>
              <a:t>10</a:t>
            </a:fld>
            <a:endParaRPr lang="da-DK" dirty="0">
              <a:solidFill>
                <a:prstClr val="white"/>
              </a:solidFill>
            </a:endParaRPr>
          </a:p>
        </p:txBody>
      </p:sp>
      <p:sp>
        <p:nvSpPr>
          <p:cNvPr id="5" name="Pladsholder til indhold 8"/>
          <p:cNvSpPr>
            <a:spLocks noGrp="1"/>
          </p:cNvSpPr>
          <p:nvPr>
            <p:ph idx="1"/>
          </p:nvPr>
        </p:nvSpPr>
        <p:spPr>
          <a:xfrm>
            <a:off x="467544" y="1600201"/>
            <a:ext cx="4156977" cy="3052935"/>
          </a:xfrm>
        </p:spPr>
        <p:txBody>
          <a:bodyPr>
            <a:normAutofit/>
          </a:bodyPr>
          <a:lstStyle/>
          <a:p>
            <a:r>
              <a:rPr lang="da-DK" sz="2000" dirty="0" smtClean="0"/>
              <a:t>Forældrenes baggrund har signifikant sammenhæng med antallet af klasseskift gennem et grundskoleforløb.</a:t>
            </a:r>
          </a:p>
          <a:p>
            <a:r>
              <a:rPr lang="da-DK" sz="2000" dirty="0" smtClean="0"/>
              <a:t>Jo højere uddannelsesniveau/indkomst jo færre klasseskift. </a:t>
            </a:r>
          </a:p>
          <a:p>
            <a:endParaRPr lang="da-DK" sz="2000" dirty="0"/>
          </a:p>
          <a:p>
            <a:endParaRPr lang="da-DK" dirty="0" smtClean="0"/>
          </a:p>
        </p:txBody>
      </p:sp>
      <p:pic>
        <p:nvPicPr>
          <p:cNvPr id="7" name="Billed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664" y="1340768"/>
            <a:ext cx="4050792" cy="1620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21" y="2961542"/>
            <a:ext cx="4051935" cy="16207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935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Analyseresultater – karakterer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>
                <a:solidFill>
                  <a:prstClr val="white"/>
                </a:solidFill>
              </a:rPr>
              <a:pPr/>
              <a:t>11</a:t>
            </a:fld>
            <a:endParaRPr lang="da-DK" dirty="0">
              <a:solidFill>
                <a:prstClr val="white"/>
              </a:solidFill>
            </a:endParaRPr>
          </a:p>
        </p:txBody>
      </p:sp>
      <p:sp>
        <p:nvSpPr>
          <p:cNvPr id="5" name="Pladsholder til indhold 8"/>
          <p:cNvSpPr>
            <a:spLocks noGrp="1"/>
          </p:cNvSpPr>
          <p:nvPr>
            <p:ph idx="1"/>
          </p:nvPr>
        </p:nvSpPr>
        <p:spPr>
          <a:xfrm>
            <a:off x="467544" y="1600201"/>
            <a:ext cx="3672408" cy="4205063"/>
          </a:xfrm>
        </p:spPr>
        <p:txBody>
          <a:bodyPr>
            <a:normAutofit/>
          </a:bodyPr>
          <a:lstStyle/>
          <a:p>
            <a:r>
              <a:rPr lang="da-DK" sz="2000" dirty="0" smtClean="0"/>
              <a:t>Elever med flere mere ustabile grundskoleforløb (flere klasseskift) får typisk lavere karaktergennemsnit i dansk og matematik ved afgangsprøven.</a:t>
            </a:r>
          </a:p>
          <a:p>
            <a:r>
              <a:rPr lang="da-DK" sz="2000" dirty="0" smtClean="0"/>
              <a:t>Sammenhængen er signifikant ved kontrol af relevante baggrundskarakteristika, herunder forældreindkomst og uddannelse mv.</a:t>
            </a:r>
            <a:endParaRPr lang="da-DK" dirty="0" smtClean="0"/>
          </a:p>
        </p:txBody>
      </p:sp>
      <p:pic>
        <p:nvPicPr>
          <p:cNvPr id="6" name="Billed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060848"/>
            <a:ext cx="4676775" cy="25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8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Spørgsmål!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>
                <a:solidFill>
                  <a:prstClr val="white"/>
                </a:solidFill>
              </a:rPr>
              <a:pPr/>
              <a:t>12</a:t>
            </a:fld>
            <a:endParaRPr lang="da-DK" dirty="0">
              <a:solidFill>
                <a:prstClr val="white"/>
              </a:solidFill>
            </a:endParaRPr>
          </a:p>
        </p:txBody>
      </p:sp>
      <p:sp>
        <p:nvSpPr>
          <p:cNvPr id="2" name="Hjælp 1">
            <a:hlinkClick r:id="" action="ppaction://noaction" highlightClick="1"/>
          </p:cNvPr>
          <p:cNvSpPr/>
          <p:nvPr/>
        </p:nvSpPr>
        <p:spPr>
          <a:xfrm>
            <a:off x="1547664" y="1417638"/>
            <a:ext cx="5400000" cy="3600000"/>
          </a:xfrm>
          <a:prstGeom prst="actionButtonHel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73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67544" y="1600200"/>
            <a:ext cx="6624736" cy="4525963"/>
          </a:xfrm>
        </p:spPr>
        <p:txBody>
          <a:bodyPr>
            <a:normAutofit/>
          </a:bodyPr>
          <a:lstStyle/>
          <a:p>
            <a:r>
              <a:rPr lang="da-DK" sz="2000" dirty="0" smtClean="0"/>
              <a:t>Forløber til lærer-elev-registeret</a:t>
            </a:r>
            <a:endParaRPr lang="da-DK" sz="2000" dirty="0"/>
          </a:p>
          <a:p>
            <a:r>
              <a:rPr lang="da-DK" sz="2000" dirty="0" smtClean="0"/>
              <a:t>Lærer-elev-registeret baserer sig på nye datakilder</a:t>
            </a:r>
          </a:p>
          <a:p>
            <a:r>
              <a:rPr lang="da-DK" sz="2000" dirty="0" smtClean="0"/>
              <a:t>Klasse-ID baserer sig på grundskoleregisteret</a:t>
            </a:r>
          </a:p>
          <a:p>
            <a:r>
              <a:rPr lang="da-DK" sz="2000" dirty="0" smtClean="0"/>
              <a:t>Lærer-elev-registeret følger eleverne pr. minut, mens klasse-</a:t>
            </a:r>
            <a:r>
              <a:rPr lang="da-DK" sz="2000" dirty="0" err="1" smtClean="0"/>
              <a:t>ID’et</a:t>
            </a:r>
            <a:r>
              <a:rPr lang="da-DK" sz="2000" dirty="0" smtClean="0"/>
              <a:t> følger elever pr. skoleår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Baggrund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529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8"/>
          <p:cNvSpPr>
            <a:spLocks noGrp="1"/>
          </p:cNvSpPr>
          <p:nvPr>
            <p:ph idx="1"/>
          </p:nvPr>
        </p:nvSpPr>
        <p:spPr>
          <a:xfrm>
            <a:off x="467544" y="1600200"/>
            <a:ext cx="6696744" cy="4525963"/>
          </a:xfrm>
        </p:spPr>
        <p:txBody>
          <a:bodyPr>
            <a:normAutofit/>
          </a:bodyPr>
          <a:lstStyle/>
          <a:p>
            <a:r>
              <a:rPr lang="da-DK" sz="2000" dirty="0" smtClean="0"/>
              <a:t>Én datakilde: grundskoleregisteret</a:t>
            </a:r>
          </a:p>
          <a:p>
            <a:pPr lvl="1"/>
            <a:r>
              <a:rPr lang="da-DK" sz="1600" dirty="0" err="1" smtClean="0"/>
              <a:t>Tællingsår</a:t>
            </a:r>
            <a:r>
              <a:rPr lang="da-DK" sz="1600" dirty="0" smtClean="0"/>
              <a:t> (TAAR)</a:t>
            </a:r>
          </a:p>
          <a:p>
            <a:pPr lvl="1"/>
            <a:r>
              <a:rPr lang="da-DK" sz="1600" dirty="0" smtClean="0"/>
              <a:t>Institutionsnummer (</a:t>
            </a:r>
            <a:r>
              <a:rPr lang="da-DK" sz="1600" dirty="0" err="1" smtClean="0"/>
              <a:t>instnr</a:t>
            </a:r>
            <a:r>
              <a:rPr lang="da-DK" sz="1600" dirty="0" smtClean="0"/>
              <a:t>)</a:t>
            </a:r>
          </a:p>
          <a:p>
            <a:pPr lvl="1"/>
            <a:r>
              <a:rPr lang="da-DK" sz="1600" dirty="0" smtClean="0"/>
              <a:t>Klassetrin (</a:t>
            </a:r>
            <a:r>
              <a:rPr lang="da-DK" sz="1600" dirty="0" err="1" smtClean="0"/>
              <a:t>udel</a:t>
            </a:r>
            <a:r>
              <a:rPr lang="da-DK" sz="1600" dirty="0" smtClean="0"/>
              <a:t>)</a:t>
            </a:r>
          </a:p>
          <a:p>
            <a:pPr lvl="1"/>
            <a:r>
              <a:rPr lang="da-DK" sz="1600" dirty="0" smtClean="0"/>
              <a:t>Klassebetegnelse (</a:t>
            </a:r>
            <a:r>
              <a:rPr lang="da-DK" sz="1600" dirty="0" err="1" smtClean="0"/>
              <a:t>kl_betegnelse</a:t>
            </a:r>
            <a:r>
              <a:rPr lang="da-DK" sz="1600" dirty="0" smtClean="0"/>
              <a:t>)</a:t>
            </a:r>
          </a:p>
          <a:p>
            <a:pPr marL="268288" lvl="1" indent="0">
              <a:buNone/>
            </a:pPr>
            <a:endParaRPr lang="da-DK" sz="1600" dirty="0" smtClean="0"/>
          </a:p>
          <a:p>
            <a:r>
              <a:rPr lang="da-DK" sz="2000" dirty="0" smtClean="0"/>
              <a:t>Population</a:t>
            </a:r>
          </a:p>
          <a:p>
            <a:pPr lvl="1"/>
            <a:r>
              <a:rPr lang="da-DK" sz="1600" dirty="0" smtClean="0"/>
              <a:t>Elevbestand pr. 1. oktober</a:t>
            </a:r>
          </a:p>
          <a:p>
            <a:pPr lvl="1"/>
            <a:r>
              <a:rPr lang="da-DK" sz="1600" dirty="0" smtClean="0"/>
              <a:t>Folkeskoler</a:t>
            </a:r>
          </a:p>
          <a:p>
            <a:pPr lvl="1"/>
            <a:r>
              <a:rPr lang="da-DK" sz="1600" dirty="0"/>
              <a:t>Normalklasser</a:t>
            </a:r>
          </a:p>
          <a:p>
            <a:pPr lvl="1"/>
            <a:r>
              <a:rPr lang="da-DK" sz="1600" dirty="0" smtClean="0"/>
              <a:t>0. – 10. klassetrin</a:t>
            </a:r>
            <a:endParaRPr lang="da-DK" sz="1600" dirty="0"/>
          </a:p>
          <a:p>
            <a:pPr marL="268288" lvl="1" indent="0">
              <a:buNone/>
            </a:pPr>
            <a:endParaRPr lang="da-DK" sz="16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Metode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>
                <a:solidFill>
                  <a:prstClr val="white"/>
                </a:solidFill>
              </a:rPr>
              <a:pPr/>
              <a:t>3</a:t>
            </a:fld>
            <a:endParaRPr lang="da-DK" dirty="0">
              <a:solidFill>
                <a:prstClr val="white"/>
              </a:solidFill>
            </a:endParaRPr>
          </a:p>
        </p:txBody>
      </p:sp>
      <p:pic>
        <p:nvPicPr>
          <p:cNvPr id="1028" name="Picture 4" descr="https://icons.iconarchive.com/icons/paomedia/small-n-flat/256/key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72816"/>
            <a:ext cx="1574304" cy="1574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Lige forbindelse 4"/>
          <p:cNvCxnSpPr>
            <a:stCxn id="1028" idx="1"/>
          </p:cNvCxnSpPr>
          <p:nvPr/>
        </p:nvCxnSpPr>
        <p:spPr>
          <a:xfrm flipH="1">
            <a:off x="6372200" y="2559968"/>
            <a:ext cx="288032" cy="4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kstfelt 5"/>
          <p:cNvSpPr txBox="1"/>
          <p:nvPr/>
        </p:nvSpPr>
        <p:spPr>
          <a:xfrm>
            <a:off x="5220072" y="242146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Nøglevariable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Lige pilforbindelse 7"/>
          <p:cNvCxnSpPr>
            <a:stCxn id="6" idx="1"/>
          </p:cNvCxnSpPr>
          <p:nvPr/>
        </p:nvCxnSpPr>
        <p:spPr>
          <a:xfrm flipH="1" flipV="1">
            <a:off x="3131840" y="2132856"/>
            <a:ext cx="2088232" cy="427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Lige pilforbindelse 10"/>
          <p:cNvCxnSpPr>
            <a:stCxn id="6" idx="1"/>
          </p:cNvCxnSpPr>
          <p:nvPr/>
        </p:nvCxnSpPr>
        <p:spPr>
          <a:xfrm flipH="1" flipV="1">
            <a:off x="3563888" y="2421468"/>
            <a:ext cx="1656184" cy="138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>
            <a:stCxn id="6" idx="1"/>
          </p:cNvCxnSpPr>
          <p:nvPr/>
        </p:nvCxnSpPr>
        <p:spPr>
          <a:xfrm flipH="1">
            <a:off x="2735796" y="2559968"/>
            <a:ext cx="2484276" cy="182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Lige pilforbindelse 16"/>
          <p:cNvCxnSpPr>
            <a:stCxn id="6" idx="1"/>
          </p:cNvCxnSpPr>
          <p:nvPr/>
        </p:nvCxnSpPr>
        <p:spPr>
          <a:xfrm flipH="1">
            <a:off x="4175956" y="2559968"/>
            <a:ext cx="1044116" cy="436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>
            <a:off x="3995936" y="4437112"/>
            <a:ext cx="35283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4175956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Lige forbindelse 25"/>
          <p:cNvCxnSpPr/>
          <p:nvPr/>
        </p:nvCxnSpPr>
        <p:spPr>
          <a:xfrm>
            <a:off x="4716016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Lige forbindelse 26"/>
          <p:cNvCxnSpPr/>
          <p:nvPr/>
        </p:nvCxnSpPr>
        <p:spPr>
          <a:xfrm>
            <a:off x="7308304" y="4293096"/>
            <a:ext cx="0" cy="2880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kstfelt 23"/>
          <p:cNvSpPr txBox="1"/>
          <p:nvPr/>
        </p:nvSpPr>
        <p:spPr>
          <a:xfrm>
            <a:off x="3788492" y="4581128"/>
            <a:ext cx="7920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August</a:t>
            </a:r>
          </a:p>
        </p:txBody>
      </p:sp>
      <p:sp>
        <p:nvSpPr>
          <p:cNvPr id="29" name="Tekstfelt 28"/>
          <p:cNvSpPr txBox="1"/>
          <p:nvPr/>
        </p:nvSpPr>
        <p:spPr>
          <a:xfrm>
            <a:off x="4319972" y="4581128"/>
            <a:ext cx="7920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Oktober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6926024" y="4581127"/>
            <a:ext cx="7920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Juni</a:t>
            </a:r>
          </a:p>
        </p:txBody>
      </p:sp>
      <p:sp>
        <p:nvSpPr>
          <p:cNvPr id="25" name="Tekstfelt 24"/>
          <p:cNvSpPr txBox="1"/>
          <p:nvPr/>
        </p:nvSpPr>
        <p:spPr>
          <a:xfrm>
            <a:off x="3778729" y="4078705"/>
            <a:ext cx="7835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Skolestart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kstfelt 31"/>
          <p:cNvSpPr txBox="1"/>
          <p:nvPr/>
        </p:nvSpPr>
        <p:spPr>
          <a:xfrm>
            <a:off x="6882861" y="4078704"/>
            <a:ext cx="7835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Sommerferie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Lige forbindelse 30"/>
          <p:cNvCxnSpPr/>
          <p:nvPr/>
        </p:nvCxnSpPr>
        <p:spPr>
          <a:xfrm>
            <a:off x="3563888" y="3933056"/>
            <a:ext cx="828092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5" name="Tekstfelt 34"/>
          <p:cNvSpPr txBox="1"/>
          <p:nvPr/>
        </p:nvSpPr>
        <p:spPr>
          <a:xfrm>
            <a:off x="4319972" y="3835430"/>
            <a:ext cx="8607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Øjebliksbillede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Lige pilforbindelse 36"/>
          <p:cNvCxnSpPr/>
          <p:nvPr/>
        </p:nvCxnSpPr>
        <p:spPr>
          <a:xfrm>
            <a:off x="4716015" y="4050874"/>
            <a:ext cx="0" cy="21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42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8"/>
          <p:cNvSpPr>
            <a:spLocks noGrp="1"/>
          </p:cNvSpPr>
          <p:nvPr>
            <p:ph idx="1"/>
          </p:nvPr>
        </p:nvSpPr>
        <p:spPr>
          <a:xfrm>
            <a:off x="467544" y="1052736"/>
            <a:ext cx="6696744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a-DK" sz="1600" i="1" dirty="0" smtClean="0"/>
              <a:t>”En </a:t>
            </a:r>
            <a:r>
              <a:rPr lang="da-DK" sz="1600" i="1" dirty="0"/>
              <a:t>klasse er en gruppe af elever i folkeskolens 0. til 10. klasse, som et givet år er registreret med samme institutionsnummer, klassetrin og klassebetegnelse. Hver klasse tildeles et særskilt klasse-ID. Såfremt minimum 75 pct. af eleverne i en given klasse er registreret med samme institutionsnummer, klassetrin og klassebetegnelse det efterfølgende skoleår – og minimum 75 pct. af eleverne i klassen har været registreret med samme institutionsnummer, klassetrin og klassebetegnelse skoleåret før - vil det oprettede klasse-ID fortsætte uforandret</a:t>
            </a:r>
            <a:r>
              <a:rPr lang="da-DK" sz="1600" i="1" dirty="0" smtClean="0"/>
              <a:t>.</a:t>
            </a:r>
            <a:r>
              <a:rPr lang="da-DK" sz="1800" dirty="0" smtClean="0"/>
              <a:t>”</a:t>
            </a:r>
          </a:p>
          <a:p>
            <a:pPr marL="0" indent="0" algn="ctr">
              <a:buNone/>
            </a:pPr>
            <a:r>
              <a:rPr lang="da-DK" sz="1800" dirty="0" smtClean="0"/>
              <a:t>(bare rolig, metoden illustreres på næste slide)</a:t>
            </a:r>
            <a:endParaRPr lang="en-GB" sz="1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Metode – dannelsen af klasse-ID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>
                <a:solidFill>
                  <a:prstClr val="white"/>
                </a:solidFill>
              </a:rPr>
              <a:pPr/>
              <a:t>4</a:t>
            </a:fld>
            <a:endParaRPr lang="da-DK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45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589751" y="2248996"/>
            <a:ext cx="1512000" cy="12368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>
          <a:xfrm>
            <a:off x="316807" y="1276460"/>
            <a:ext cx="6696744" cy="4525963"/>
          </a:xfrm>
        </p:spPr>
        <p:txBody>
          <a:bodyPr>
            <a:normAutofit/>
          </a:bodyPr>
          <a:lstStyle/>
          <a:p>
            <a:r>
              <a:rPr lang="da-DK" sz="2000" dirty="0" smtClean="0"/>
              <a:t>Klasse-</a:t>
            </a:r>
            <a:r>
              <a:rPr lang="da-DK" sz="2000" dirty="0" err="1" smtClean="0"/>
              <a:t>ID’et</a:t>
            </a:r>
            <a:r>
              <a:rPr lang="da-DK" sz="2000" dirty="0" smtClean="0"/>
              <a:t> må illustreres for at kunne forstås!</a:t>
            </a:r>
          </a:p>
          <a:p>
            <a:endParaRPr lang="da-DK" sz="20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Klasse-ID illustreret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>
                <a:solidFill>
                  <a:prstClr val="white"/>
                </a:solidFill>
              </a:rPr>
              <a:pPr/>
              <a:t>5</a:t>
            </a:fld>
            <a:endParaRPr lang="da-DK" dirty="0">
              <a:solidFill>
                <a:prstClr val="white"/>
              </a:solidFill>
            </a:endParaRPr>
          </a:p>
        </p:txBody>
      </p:sp>
      <p:sp>
        <p:nvSpPr>
          <p:cNvPr id="2" name="Smilende ansigt 1"/>
          <p:cNvSpPr/>
          <p:nvPr/>
        </p:nvSpPr>
        <p:spPr>
          <a:xfrm>
            <a:off x="633622" y="2328602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kstfelt 4"/>
          <p:cNvSpPr txBox="1"/>
          <p:nvPr/>
        </p:nvSpPr>
        <p:spPr>
          <a:xfrm>
            <a:off x="735148" y="566124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oktober 2015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milende ansigt 6"/>
          <p:cNvSpPr/>
          <p:nvPr/>
        </p:nvSpPr>
        <p:spPr>
          <a:xfrm>
            <a:off x="929489" y="2328602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Smilende ansigt 7"/>
          <p:cNvSpPr/>
          <p:nvPr/>
        </p:nvSpPr>
        <p:spPr>
          <a:xfrm>
            <a:off x="1237751" y="2328602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Smilende ansigt 9"/>
          <p:cNvSpPr/>
          <p:nvPr/>
        </p:nvSpPr>
        <p:spPr>
          <a:xfrm>
            <a:off x="1521223" y="2328602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Smilende ansigt 10"/>
          <p:cNvSpPr/>
          <p:nvPr/>
        </p:nvSpPr>
        <p:spPr>
          <a:xfrm>
            <a:off x="1812970" y="2328602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Smilende ansigt 12"/>
          <p:cNvSpPr/>
          <p:nvPr/>
        </p:nvSpPr>
        <p:spPr>
          <a:xfrm>
            <a:off x="633622" y="2619164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Smilende ansigt 13"/>
          <p:cNvSpPr/>
          <p:nvPr/>
        </p:nvSpPr>
        <p:spPr>
          <a:xfrm>
            <a:off x="929489" y="2619164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Smilende ansigt 14"/>
          <p:cNvSpPr/>
          <p:nvPr/>
        </p:nvSpPr>
        <p:spPr>
          <a:xfrm>
            <a:off x="1237751" y="2619164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Smilende ansigt 15"/>
          <p:cNvSpPr/>
          <p:nvPr/>
        </p:nvSpPr>
        <p:spPr>
          <a:xfrm>
            <a:off x="1521223" y="2619164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Smilende ansigt 16"/>
          <p:cNvSpPr/>
          <p:nvPr/>
        </p:nvSpPr>
        <p:spPr>
          <a:xfrm>
            <a:off x="1812970" y="2619164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Smilende ansigt 17"/>
          <p:cNvSpPr/>
          <p:nvPr/>
        </p:nvSpPr>
        <p:spPr>
          <a:xfrm>
            <a:off x="633622" y="2909726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Smilende ansigt 18"/>
          <p:cNvSpPr/>
          <p:nvPr/>
        </p:nvSpPr>
        <p:spPr>
          <a:xfrm>
            <a:off x="929489" y="2909726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Smilende ansigt 19"/>
          <p:cNvSpPr/>
          <p:nvPr/>
        </p:nvSpPr>
        <p:spPr>
          <a:xfrm>
            <a:off x="1237751" y="2909726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Smilende ansigt 20"/>
          <p:cNvSpPr/>
          <p:nvPr/>
        </p:nvSpPr>
        <p:spPr>
          <a:xfrm>
            <a:off x="1521223" y="2909726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Smilende ansigt 21"/>
          <p:cNvSpPr/>
          <p:nvPr/>
        </p:nvSpPr>
        <p:spPr>
          <a:xfrm>
            <a:off x="1812970" y="2909726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Smilende ansigt 22"/>
          <p:cNvSpPr/>
          <p:nvPr/>
        </p:nvSpPr>
        <p:spPr>
          <a:xfrm>
            <a:off x="633622" y="3200288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Smilende ansigt 23"/>
          <p:cNvSpPr/>
          <p:nvPr/>
        </p:nvSpPr>
        <p:spPr>
          <a:xfrm>
            <a:off x="929489" y="3200288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Smilende ansigt 24"/>
          <p:cNvSpPr/>
          <p:nvPr/>
        </p:nvSpPr>
        <p:spPr>
          <a:xfrm>
            <a:off x="1237751" y="3200288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Smilende ansigt 25"/>
          <p:cNvSpPr/>
          <p:nvPr/>
        </p:nvSpPr>
        <p:spPr>
          <a:xfrm>
            <a:off x="1521223" y="3200288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Smilende ansigt 26"/>
          <p:cNvSpPr/>
          <p:nvPr/>
        </p:nvSpPr>
        <p:spPr>
          <a:xfrm>
            <a:off x="1812970" y="3200288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Rektangel 28"/>
          <p:cNvSpPr/>
          <p:nvPr/>
        </p:nvSpPr>
        <p:spPr>
          <a:xfrm>
            <a:off x="3362059" y="2250800"/>
            <a:ext cx="1512000" cy="12368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" name="Smilende ansigt 29"/>
          <p:cNvSpPr/>
          <p:nvPr/>
        </p:nvSpPr>
        <p:spPr>
          <a:xfrm>
            <a:off x="3405930" y="2328602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Smilende ansigt 30"/>
          <p:cNvSpPr/>
          <p:nvPr/>
        </p:nvSpPr>
        <p:spPr>
          <a:xfrm>
            <a:off x="3701797" y="2328602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2" name="Smilende ansigt 31"/>
          <p:cNvSpPr/>
          <p:nvPr/>
        </p:nvSpPr>
        <p:spPr>
          <a:xfrm>
            <a:off x="4010059" y="2328602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3" name="Smilende ansigt 32"/>
          <p:cNvSpPr/>
          <p:nvPr/>
        </p:nvSpPr>
        <p:spPr>
          <a:xfrm>
            <a:off x="4293531" y="2328602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" name="Smilende ansigt 33"/>
          <p:cNvSpPr/>
          <p:nvPr/>
        </p:nvSpPr>
        <p:spPr>
          <a:xfrm>
            <a:off x="4585278" y="2328602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5" name="Smilende ansigt 34"/>
          <p:cNvSpPr/>
          <p:nvPr/>
        </p:nvSpPr>
        <p:spPr>
          <a:xfrm>
            <a:off x="3405930" y="2619164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6" name="Smilende ansigt 35"/>
          <p:cNvSpPr/>
          <p:nvPr/>
        </p:nvSpPr>
        <p:spPr>
          <a:xfrm>
            <a:off x="3701797" y="2619164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7" name="Smilende ansigt 36"/>
          <p:cNvSpPr/>
          <p:nvPr/>
        </p:nvSpPr>
        <p:spPr>
          <a:xfrm>
            <a:off x="4010059" y="2619164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8" name="Smilende ansigt 37"/>
          <p:cNvSpPr/>
          <p:nvPr/>
        </p:nvSpPr>
        <p:spPr>
          <a:xfrm>
            <a:off x="4293531" y="2619164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9" name="Smilende ansigt 38"/>
          <p:cNvSpPr/>
          <p:nvPr/>
        </p:nvSpPr>
        <p:spPr>
          <a:xfrm>
            <a:off x="4585278" y="2619164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0" name="Smilende ansigt 39"/>
          <p:cNvSpPr/>
          <p:nvPr/>
        </p:nvSpPr>
        <p:spPr>
          <a:xfrm>
            <a:off x="3405930" y="2909726"/>
            <a:ext cx="216000" cy="216000"/>
          </a:xfrm>
          <a:prstGeom prst="smileyFac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" name="Smilende ansigt 40"/>
          <p:cNvSpPr/>
          <p:nvPr/>
        </p:nvSpPr>
        <p:spPr>
          <a:xfrm>
            <a:off x="3701797" y="2909726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2" name="Smilende ansigt 41"/>
          <p:cNvSpPr/>
          <p:nvPr/>
        </p:nvSpPr>
        <p:spPr>
          <a:xfrm>
            <a:off x="4010059" y="2909726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3" name="Smilende ansigt 42"/>
          <p:cNvSpPr/>
          <p:nvPr/>
        </p:nvSpPr>
        <p:spPr>
          <a:xfrm>
            <a:off x="4293531" y="2909726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4" name="Smilende ansigt 43"/>
          <p:cNvSpPr/>
          <p:nvPr/>
        </p:nvSpPr>
        <p:spPr>
          <a:xfrm>
            <a:off x="4585278" y="2909726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Smilende ansigt 44"/>
          <p:cNvSpPr/>
          <p:nvPr/>
        </p:nvSpPr>
        <p:spPr>
          <a:xfrm>
            <a:off x="3405930" y="3200288"/>
            <a:ext cx="216000" cy="216000"/>
          </a:xfrm>
          <a:prstGeom prst="smileyFac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6" name="Smilende ansigt 45"/>
          <p:cNvSpPr/>
          <p:nvPr/>
        </p:nvSpPr>
        <p:spPr>
          <a:xfrm>
            <a:off x="3701797" y="3200288"/>
            <a:ext cx="216000" cy="216000"/>
          </a:xfrm>
          <a:prstGeom prst="smileyFac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7" name="Smilende ansigt 46"/>
          <p:cNvSpPr/>
          <p:nvPr/>
        </p:nvSpPr>
        <p:spPr>
          <a:xfrm>
            <a:off x="4010059" y="3200288"/>
            <a:ext cx="216000" cy="216000"/>
          </a:xfrm>
          <a:prstGeom prst="smileyFac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8" name="Smilende ansigt 47"/>
          <p:cNvSpPr/>
          <p:nvPr/>
        </p:nvSpPr>
        <p:spPr>
          <a:xfrm>
            <a:off x="4293531" y="3200288"/>
            <a:ext cx="216000" cy="216000"/>
          </a:xfrm>
          <a:prstGeom prst="smileyFac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9" name="Smilende ansigt 48"/>
          <p:cNvSpPr/>
          <p:nvPr/>
        </p:nvSpPr>
        <p:spPr>
          <a:xfrm>
            <a:off x="4585278" y="3200288"/>
            <a:ext cx="216000" cy="216000"/>
          </a:xfrm>
          <a:prstGeom prst="smileyFac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0" name="Rektangel 49"/>
          <p:cNvSpPr/>
          <p:nvPr/>
        </p:nvSpPr>
        <p:spPr>
          <a:xfrm>
            <a:off x="6146721" y="2248996"/>
            <a:ext cx="1512000" cy="12368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1" name="Smilende ansigt 50"/>
          <p:cNvSpPr/>
          <p:nvPr/>
        </p:nvSpPr>
        <p:spPr>
          <a:xfrm>
            <a:off x="6178238" y="2328602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2" name="Smilende ansigt 51"/>
          <p:cNvSpPr/>
          <p:nvPr/>
        </p:nvSpPr>
        <p:spPr>
          <a:xfrm>
            <a:off x="6474105" y="2328602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3" name="Smilende ansigt 52"/>
          <p:cNvSpPr/>
          <p:nvPr/>
        </p:nvSpPr>
        <p:spPr>
          <a:xfrm>
            <a:off x="6782367" y="2328602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4" name="Smilende ansigt 53"/>
          <p:cNvSpPr/>
          <p:nvPr/>
        </p:nvSpPr>
        <p:spPr>
          <a:xfrm>
            <a:off x="7065839" y="2328602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5" name="Smilende ansigt 54"/>
          <p:cNvSpPr/>
          <p:nvPr/>
        </p:nvSpPr>
        <p:spPr>
          <a:xfrm>
            <a:off x="7357586" y="2328602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6" name="Smilende ansigt 55"/>
          <p:cNvSpPr/>
          <p:nvPr/>
        </p:nvSpPr>
        <p:spPr>
          <a:xfrm>
            <a:off x="6178238" y="2619164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7" name="Smilende ansigt 56"/>
          <p:cNvSpPr/>
          <p:nvPr/>
        </p:nvSpPr>
        <p:spPr>
          <a:xfrm>
            <a:off x="6474105" y="2619164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8" name="Smilende ansigt 57"/>
          <p:cNvSpPr/>
          <p:nvPr/>
        </p:nvSpPr>
        <p:spPr>
          <a:xfrm>
            <a:off x="6782367" y="2619164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9" name="Smilende ansigt 58"/>
          <p:cNvSpPr/>
          <p:nvPr/>
        </p:nvSpPr>
        <p:spPr>
          <a:xfrm>
            <a:off x="7065839" y="2619164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0" name="Smilende ansigt 59"/>
          <p:cNvSpPr/>
          <p:nvPr/>
        </p:nvSpPr>
        <p:spPr>
          <a:xfrm>
            <a:off x="7357586" y="2619164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1" name="Smilende ansigt 60"/>
          <p:cNvSpPr/>
          <p:nvPr/>
        </p:nvSpPr>
        <p:spPr>
          <a:xfrm>
            <a:off x="6178238" y="2909726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2" name="Smilende ansigt 61"/>
          <p:cNvSpPr/>
          <p:nvPr/>
        </p:nvSpPr>
        <p:spPr>
          <a:xfrm>
            <a:off x="6474105" y="2909726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3" name="Smilende ansigt 62"/>
          <p:cNvSpPr/>
          <p:nvPr/>
        </p:nvSpPr>
        <p:spPr>
          <a:xfrm>
            <a:off x="6782367" y="2909726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4" name="Smilende ansigt 63"/>
          <p:cNvSpPr/>
          <p:nvPr/>
        </p:nvSpPr>
        <p:spPr>
          <a:xfrm>
            <a:off x="7065839" y="2909726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5" name="Smilende ansigt 64"/>
          <p:cNvSpPr/>
          <p:nvPr/>
        </p:nvSpPr>
        <p:spPr>
          <a:xfrm>
            <a:off x="7357586" y="2909726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6" name="Smilende ansigt 65"/>
          <p:cNvSpPr/>
          <p:nvPr/>
        </p:nvSpPr>
        <p:spPr>
          <a:xfrm>
            <a:off x="6178238" y="3200288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7" name="Smilende ansigt 66"/>
          <p:cNvSpPr/>
          <p:nvPr/>
        </p:nvSpPr>
        <p:spPr>
          <a:xfrm>
            <a:off x="6474105" y="3200288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8" name="Smilende ansigt 67"/>
          <p:cNvSpPr/>
          <p:nvPr/>
        </p:nvSpPr>
        <p:spPr>
          <a:xfrm>
            <a:off x="6782367" y="3200288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9" name="Smilende ansigt 68"/>
          <p:cNvSpPr/>
          <p:nvPr/>
        </p:nvSpPr>
        <p:spPr>
          <a:xfrm>
            <a:off x="7065839" y="3200288"/>
            <a:ext cx="216000" cy="216000"/>
          </a:xfrm>
          <a:prstGeom prst="smileyFac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0" name="Smilende ansigt 69"/>
          <p:cNvSpPr/>
          <p:nvPr/>
        </p:nvSpPr>
        <p:spPr>
          <a:xfrm>
            <a:off x="7357586" y="3200288"/>
            <a:ext cx="216000" cy="216000"/>
          </a:xfrm>
          <a:prstGeom prst="smileyFac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1" name="Tekstfelt 70"/>
          <p:cNvSpPr txBox="1"/>
          <p:nvPr/>
        </p:nvSpPr>
        <p:spPr>
          <a:xfrm>
            <a:off x="3492081" y="5661245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oktober 2016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kstfelt 71"/>
          <p:cNvSpPr txBox="1"/>
          <p:nvPr/>
        </p:nvSpPr>
        <p:spPr>
          <a:xfrm>
            <a:off x="6347739" y="5661245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oktober 2017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Lige forbindelse 72"/>
          <p:cNvCxnSpPr/>
          <p:nvPr/>
        </p:nvCxnSpPr>
        <p:spPr>
          <a:xfrm>
            <a:off x="544755" y="5525615"/>
            <a:ext cx="720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Lige forbindelse 73"/>
          <p:cNvCxnSpPr/>
          <p:nvPr/>
        </p:nvCxnSpPr>
        <p:spPr>
          <a:xfrm>
            <a:off x="1336043" y="5373215"/>
            <a:ext cx="0" cy="2880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Lige forbindelse 74"/>
          <p:cNvCxnSpPr/>
          <p:nvPr/>
        </p:nvCxnSpPr>
        <p:spPr>
          <a:xfrm>
            <a:off x="4107499" y="5373215"/>
            <a:ext cx="0" cy="2880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Lige forbindelse 75"/>
          <p:cNvCxnSpPr/>
          <p:nvPr/>
        </p:nvCxnSpPr>
        <p:spPr>
          <a:xfrm>
            <a:off x="6952667" y="5373215"/>
            <a:ext cx="0" cy="2880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Smilende ansigt 147"/>
          <p:cNvSpPr/>
          <p:nvPr/>
        </p:nvSpPr>
        <p:spPr>
          <a:xfrm>
            <a:off x="2838077" y="2597441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2" name="Minus 151"/>
          <p:cNvSpPr/>
          <p:nvPr/>
        </p:nvSpPr>
        <p:spPr>
          <a:xfrm>
            <a:off x="2390856" y="2597441"/>
            <a:ext cx="180000" cy="180000"/>
          </a:xfrm>
          <a:prstGeom prst="mathMinus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3" name="Smilende ansigt 152"/>
          <p:cNvSpPr/>
          <p:nvPr/>
        </p:nvSpPr>
        <p:spPr>
          <a:xfrm>
            <a:off x="2827915" y="2897714"/>
            <a:ext cx="216000" cy="216000"/>
          </a:xfrm>
          <a:prstGeom prst="smileyFac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4" name="Plus 153"/>
          <p:cNvSpPr/>
          <p:nvPr/>
        </p:nvSpPr>
        <p:spPr>
          <a:xfrm>
            <a:off x="2390337" y="2886294"/>
            <a:ext cx="180000" cy="180000"/>
          </a:xfrm>
          <a:prstGeom prst="mathPlus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5" name="Tekstfelt 154"/>
          <p:cNvSpPr txBox="1"/>
          <p:nvPr/>
        </p:nvSpPr>
        <p:spPr>
          <a:xfrm>
            <a:off x="2605748" y="2582330"/>
            <a:ext cx="132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kstfelt 157"/>
          <p:cNvSpPr txBox="1"/>
          <p:nvPr/>
        </p:nvSpPr>
        <p:spPr>
          <a:xfrm>
            <a:off x="2603006" y="2867493"/>
            <a:ext cx="132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Smilende ansigt 158"/>
          <p:cNvSpPr/>
          <p:nvPr/>
        </p:nvSpPr>
        <p:spPr>
          <a:xfrm>
            <a:off x="5660720" y="2582330"/>
            <a:ext cx="216000" cy="216000"/>
          </a:xfrm>
          <a:prstGeom prst="smileyFac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0" name="Minus 159"/>
          <p:cNvSpPr/>
          <p:nvPr/>
        </p:nvSpPr>
        <p:spPr>
          <a:xfrm>
            <a:off x="5213499" y="2582330"/>
            <a:ext cx="180000" cy="180000"/>
          </a:xfrm>
          <a:prstGeom prst="mathMinus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1" name="Smilende ansigt 160"/>
          <p:cNvSpPr/>
          <p:nvPr/>
        </p:nvSpPr>
        <p:spPr>
          <a:xfrm>
            <a:off x="5650558" y="2882603"/>
            <a:ext cx="216000" cy="216000"/>
          </a:xfrm>
          <a:prstGeom prst="smileyFac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2" name="Plus 161"/>
          <p:cNvSpPr/>
          <p:nvPr/>
        </p:nvSpPr>
        <p:spPr>
          <a:xfrm>
            <a:off x="5212980" y="2871183"/>
            <a:ext cx="180000" cy="180000"/>
          </a:xfrm>
          <a:prstGeom prst="mathPlus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3" name="Tekstfelt 162"/>
          <p:cNvSpPr txBox="1"/>
          <p:nvPr/>
        </p:nvSpPr>
        <p:spPr>
          <a:xfrm>
            <a:off x="5428391" y="2567219"/>
            <a:ext cx="132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Tekstfelt 163"/>
          <p:cNvSpPr txBox="1"/>
          <p:nvPr/>
        </p:nvSpPr>
        <p:spPr>
          <a:xfrm>
            <a:off x="5425649" y="2852382"/>
            <a:ext cx="132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Tekstfelt 165"/>
          <p:cNvSpPr txBox="1"/>
          <p:nvPr/>
        </p:nvSpPr>
        <p:spPr>
          <a:xfrm>
            <a:off x="633622" y="1807484"/>
            <a:ext cx="1395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5.B</a:t>
            </a:r>
          </a:p>
          <a:p>
            <a:pPr algn="ctr"/>
            <a:r>
              <a:rPr lang="da-DK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Vestre skole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kstfelt 166"/>
          <p:cNvSpPr txBox="1"/>
          <p:nvPr/>
        </p:nvSpPr>
        <p:spPr>
          <a:xfrm>
            <a:off x="3394123" y="1807484"/>
            <a:ext cx="1395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6.B</a:t>
            </a:r>
          </a:p>
          <a:p>
            <a:pPr algn="ctr"/>
            <a:r>
              <a:rPr lang="da-DK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Vestre skole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Tekstfelt 167"/>
          <p:cNvSpPr txBox="1"/>
          <p:nvPr/>
        </p:nvSpPr>
        <p:spPr>
          <a:xfrm>
            <a:off x="6192693" y="1807484"/>
            <a:ext cx="1395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7.X</a:t>
            </a:r>
          </a:p>
          <a:p>
            <a:pPr algn="ctr"/>
            <a:r>
              <a:rPr lang="da-DK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Østre skole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Tekstfelt 168"/>
          <p:cNvSpPr txBox="1"/>
          <p:nvPr/>
        </p:nvSpPr>
        <p:spPr>
          <a:xfrm>
            <a:off x="316807" y="3628437"/>
            <a:ext cx="2073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 elever går i 5.B på Vestre skole.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kstfelt 169"/>
          <p:cNvSpPr txBox="1"/>
          <p:nvPr/>
        </p:nvSpPr>
        <p:spPr>
          <a:xfrm>
            <a:off x="3054077" y="3628437"/>
            <a:ext cx="2158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14 af eleverne fortsætter til 6.B, 6 af eleverne skifter klasse. 6 nye elever kommer til klassen.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Tekstfelt 170"/>
          <p:cNvSpPr txBox="1"/>
          <p:nvPr/>
        </p:nvSpPr>
        <p:spPr>
          <a:xfrm>
            <a:off x="5876720" y="3620233"/>
            <a:ext cx="22956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Vestre skole har ikke klasser i udskolingen. 18 af eleverne skifter til Østre skole, hvor de starter i 7.X. 2 elever skifter til en anden skole, og de 18 elever blandes med 2 nye.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Tekstfelt 172"/>
          <p:cNvSpPr txBox="1"/>
          <p:nvPr/>
        </p:nvSpPr>
        <p:spPr>
          <a:xfrm>
            <a:off x="300976" y="4605801"/>
            <a:ext cx="2089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Her er klasse-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ID’et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fortsat fra 4.B, idet samtlige elever gik videre til 5.B, og der er ikke kommet nye til.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Tekstfelt 173"/>
          <p:cNvSpPr txBox="1"/>
          <p:nvPr/>
        </p:nvSpPr>
        <p:spPr>
          <a:xfrm>
            <a:off x="3054077" y="4562986"/>
            <a:ext cx="2158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Klasse-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ID’et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fortsætter ikke, da der ikke kan genfindes 75 pct. af eleverne fra 5.B i 6.B. Der oprettes et nyt klasse-ID.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Tekstfelt 174"/>
          <p:cNvSpPr txBox="1"/>
          <p:nvPr/>
        </p:nvSpPr>
        <p:spPr>
          <a:xfrm>
            <a:off x="5876720" y="4522896"/>
            <a:ext cx="22956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Selvom eleverne skifter klasse og skole, kan 75 pct. af eleverne fra 6.B genfindes i 7.X – og 75 pct. af eleverne i 7.X kan genfindes i 6.B. Klasse-</a:t>
            </a:r>
            <a:r>
              <a:rPr lang="da-DK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ID’et</a:t>
            </a:r>
            <a:r>
              <a:rPr lang="da-D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fortsætter.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5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8"/>
          <p:cNvSpPr>
            <a:spLocks noGrp="1"/>
          </p:cNvSpPr>
          <p:nvPr>
            <p:ph idx="1"/>
          </p:nvPr>
        </p:nvSpPr>
        <p:spPr>
          <a:xfrm>
            <a:off x="470172" y="1602004"/>
            <a:ext cx="6696744" cy="4525963"/>
          </a:xfrm>
        </p:spPr>
        <p:txBody>
          <a:bodyPr>
            <a:normAutofit fontScale="92500" lnSpcReduction="10000"/>
          </a:bodyPr>
          <a:lstStyle/>
          <a:p>
            <a:r>
              <a:rPr lang="da-DK" sz="2000" dirty="0" smtClean="0"/>
              <a:t>Eleverne skal kunne genfindes på tværs af skoleår</a:t>
            </a:r>
          </a:p>
          <a:p>
            <a:endParaRPr lang="da-DK" sz="2000" dirty="0" smtClean="0"/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 smtClean="0"/>
          </a:p>
          <a:p>
            <a:endParaRPr lang="da-DK" sz="2000" dirty="0"/>
          </a:p>
          <a:p>
            <a:r>
              <a:rPr lang="da-DK" sz="2000" dirty="0" smtClean="0"/>
              <a:t>Det går begge veje</a:t>
            </a:r>
          </a:p>
          <a:p>
            <a:r>
              <a:rPr lang="da-DK" sz="2000" dirty="0" smtClean="0"/>
              <a:t>Hvis kun få elever fortsætter, eller hvis mange nye elever kommer til, betragtes det ikke længere som samme klasse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Fortsætter klasse-ID?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>
                <a:solidFill>
                  <a:prstClr val="white"/>
                </a:solidFill>
              </a:rPr>
              <a:pPr/>
              <a:t>6</a:t>
            </a:fld>
            <a:endParaRPr lang="da-DK" dirty="0">
              <a:solidFill>
                <a:prstClr val="white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547664" y="2780928"/>
            <a:ext cx="1512000" cy="12368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Skoleår 1</a:t>
            </a:r>
            <a:br>
              <a:rPr lang="da-DK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1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4319972" y="2782732"/>
            <a:ext cx="1512000" cy="12368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Skoleår 2</a:t>
            </a:r>
          </a:p>
          <a:p>
            <a:pPr algn="ctr"/>
            <a:r>
              <a:rPr lang="da-DK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2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Bue 1"/>
          <p:cNvSpPr/>
          <p:nvPr/>
        </p:nvSpPr>
        <p:spPr>
          <a:xfrm>
            <a:off x="2843808" y="2218920"/>
            <a:ext cx="2160000" cy="720000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Bue 7"/>
          <p:cNvSpPr/>
          <p:nvPr/>
        </p:nvSpPr>
        <p:spPr>
          <a:xfrm rot="10800000">
            <a:off x="1979664" y="3863181"/>
            <a:ext cx="2160000" cy="720000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ue 9"/>
          <p:cNvSpPr/>
          <p:nvPr/>
        </p:nvSpPr>
        <p:spPr>
          <a:xfrm rot="10800000" flipH="1">
            <a:off x="2915972" y="3859746"/>
            <a:ext cx="2160000" cy="720000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ue 10"/>
          <p:cNvSpPr/>
          <p:nvPr/>
        </p:nvSpPr>
        <p:spPr>
          <a:xfrm flipH="1">
            <a:off x="1979663" y="2218920"/>
            <a:ext cx="2160000" cy="720000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kstfelt 11"/>
          <p:cNvSpPr txBox="1"/>
          <p:nvPr/>
        </p:nvSpPr>
        <p:spPr>
          <a:xfrm>
            <a:off x="3171237" y="2047926"/>
            <a:ext cx="720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felt 12"/>
          <p:cNvSpPr txBox="1"/>
          <p:nvPr/>
        </p:nvSpPr>
        <p:spPr>
          <a:xfrm>
            <a:off x="3220273" y="4423754"/>
            <a:ext cx="720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Lige pilforbindelse 14"/>
          <p:cNvCxnSpPr>
            <a:stCxn id="11" idx="2"/>
          </p:cNvCxnSpPr>
          <p:nvPr/>
        </p:nvCxnSpPr>
        <p:spPr>
          <a:xfrm>
            <a:off x="1979663" y="2578920"/>
            <a:ext cx="0" cy="57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Lige pilforbindelse 16"/>
          <p:cNvCxnSpPr>
            <a:stCxn id="10" idx="2"/>
          </p:cNvCxnSpPr>
          <p:nvPr/>
        </p:nvCxnSpPr>
        <p:spPr>
          <a:xfrm flipV="1">
            <a:off x="5075972" y="4149080"/>
            <a:ext cx="0" cy="70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4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8"/>
          <p:cNvSpPr>
            <a:spLocks noGrp="1"/>
          </p:cNvSpPr>
          <p:nvPr>
            <p:ph idx="1"/>
          </p:nvPr>
        </p:nvSpPr>
        <p:spPr>
          <a:xfrm>
            <a:off x="467544" y="1600200"/>
            <a:ext cx="6696744" cy="4525963"/>
          </a:xfrm>
        </p:spPr>
        <p:txBody>
          <a:bodyPr>
            <a:normAutofit/>
          </a:bodyPr>
          <a:lstStyle/>
          <a:p>
            <a:r>
              <a:rPr lang="da-DK" sz="2000" dirty="0" smtClean="0"/>
              <a:t>Klasse-</a:t>
            </a:r>
            <a:r>
              <a:rPr lang="da-DK" sz="2000" dirty="0" err="1" smtClean="0"/>
              <a:t>ID’et</a:t>
            </a:r>
            <a:r>
              <a:rPr lang="da-DK" sz="2000" dirty="0" smtClean="0"/>
              <a:t> gør det let at spore elever på tværs af skoleår, hvilket bl.a. kan give indsigt i:</a:t>
            </a:r>
          </a:p>
          <a:p>
            <a:pPr lvl="1"/>
            <a:r>
              <a:rPr lang="da-DK" sz="1600" dirty="0" smtClean="0"/>
              <a:t>Klassekammerater – ‘peer </a:t>
            </a:r>
            <a:r>
              <a:rPr lang="da-DK" sz="1600" dirty="0" err="1" smtClean="0"/>
              <a:t>effects</a:t>
            </a:r>
            <a:r>
              <a:rPr lang="da-DK" sz="1600" dirty="0" smtClean="0"/>
              <a:t>’ mv.</a:t>
            </a:r>
          </a:p>
          <a:p>
            <a:pPr lvl="2"/>
            <a:r>
              <a:rPr lang="da-DK" sz="1200" dirty="0" smtClean="0"/>
              <a:t>Betydningen af klassesammensætning på gruppe niveau</a:t>
            </a:r>
          </a:p>
          <a:p>
            <a:pPr lvl="2"/>
            <a:r>
              <a:rPr lang="da-DK" sz="1200" dirty="0" smtClean="0"/>
              <a:t>Betydningen af klassekammeraterne for den enkelte elev</a:t>
            </a:r>
          </a:p>
          <a:p>
            <a:pPr lvl="2"/>
            <a:endParaRPr lang="da-DK" sz="1200" dirty="0" smtClean="0"/>
          </a:p>
          <a:p>
            <a:pPr lvl="1"/>
            <a:r>
              <a:rPr lang="da-DK" sz="1600" dirty="0" smtClean="0"/>
              <a:t>Klasseskift</a:t>
            </a:r>
          </a:p>
          <a:p>
            <a:pPr lvl="2"/>
            <a:r>
              <a:rPr lang="da-DK" sz="1200" dirty="0" smtClean="0"/>
              <a:t>Betydningen af klasseskift for den enkelte elev</a:t>
            </a:r>
          </a:p>
          <a:p>
            <a:pPr lvl="2"/>
            <a:r>
              <a:rPr lang="da-DK" sz="1200" dirty="0" smtClean="0"/>
              <a:t>Sammenhængen mellem klasseskift og karakterer, fravær mv.</a:t>
            </a:r>
          </a:p>
          <a:p>
            <a:pPr lvl="2"/>
            <a:r>
              <a:rPr lang="da-DK" sz="1200" dirty="0" smtClean="0"/>
              <a:t>Sammenhængen mellem familieforhold, flytning mv. og klasseskift</a:t>
            </a:r>
          </a:p>
          <a:p>
            <a:pPr marL="0" indent="0">
              <a:buNone/>
            </a:pPr>
            <a:endParaRPr lang="da-DK" sz="1600" dirty="0" smtClean="0"/>
          </a:p>
          <a:p>
            <a:pPr lvl="1"/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kan man bruge det til?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>
                <a:solidFill>
                  <a:prstClr val="white"/>
                </a:solidFill>
              </a:rPr>
              <a:pPr/>
              <a:t>7</a:t>
            </a:fld>
            <a:endParaRPr lang="da-DK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DST analyse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>
                <a:solidFill>
                  <a:prstClr val="white"/>
                </a:solidFill>
              </a:rPr>
              <a:pPr/>
              <a:t>8</a:t>
            </a:fld>
            <a:endParaRPr lang="da-DK" dirty="0">
              <a:solidFill>
                <a:prstClr val="white"/>
              </a:solidFill>
            </a:endParaRPr>
          </a:p>
        </p:txBody>
      </p:sp>
      <p:sp>
        <p:nvSpPr>
          <p:cNvPr id="5" name="Pladsholder til indhold 8"/>
          <p:cNvSpPr>
            <a:spLocks noGrp="1"/>
          </p:cNvSpPr>
          <p:nvPr>
            <p:ph idx="1"/>
          </p:nvPr>
        </p:nvSpPr>
        <p:spPr>
          <a:xfrm>
            <a:off x="467544" y="1600201"/>
            <a:ext cx="6696744" cy="3052935"/>
          </a:xfrm>
        </p:spPr>
        <p:txBody>
          <a:bodyPr>
            <a:normAutofit/>
          </a:bodyPr>
          <a:lstStyle/>
          <a:p>
            <a:r>
              <a:rPr lang="da-DK" sz="2000" dirty="0" smtClean="0"/>
              <a:t>DST Uddannelse har i samarbejde med DST Analyse foretaget en analyse af klasseskift ved at spore en gruppe folkeskoleelever gennem et grundskoleforløb fra 0. til 9. klasse.</a:t>
            </a:r>
          </a:p>
          <a:p>
            <a:r>
              <a:rPr lang="da-DK" sz="2000" dirty="0" smtClean="0"/>
              <a:t>Analysen sætter bl.a. fokus på:</a:t>
            </a:r>
          </a:p>
          <a:p>
            <a:pPr lvl="1"/>
            <a:r>
              <a:rPr lang="da-DK" sz="1600" dirty="0" smtClean="0"/>
              <a:t>Grundskoleforløb i sin helhed i lyset af klasseskift</a:t>
            </a:r>
          </a:p>
          <a:p>
            <a:pPr lvl="1"/>
            <a:r>
              <a:rPr lang="da-DK" sz="1600" dirty="0" smtClean="0"/>
              <a:t>Familieforhold</a:t>
            </a:r>
          </a:p>
          <a:p>
            <a:pPr lvl="1"/>
            <a:r>
              <a:rPr lang="da-DK" sz="1600" dirty="0" smtClean="0"/>
              <a:t>Karakterer</a:t>
            </a:r>
          </a:p>
          <a:p>
            <a:pPr lvl="1"/>
            <a:r>
              <a:rPr lang="da-DK" sz="1600" dirty="0" smtClean="0"/>
              <a:t>Videre uddannelse</a:t>
            </a:r>
          </a:p>
          <a:p>
            <a:pPr lvl="1"/>
            <a:endParaRPr lang="da-DK" sz="1600" dirty="0" smtClean="0"/>
          </a:p>
          <a:p>
            <a:endParaRPr lang="da-DK" sz="2000" dirty="0"/>
          </a:p>
          <a:p>
            <a:pPr marL="0" indent="0"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95809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Analyseresultater – skoleforløb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>
                <a:solidFill>
                  <a:prstClr val="white"/>
                </a:solidFill>
              </a:rPr>
              <a:pPr/>
              <a:t>9</a:t>
            </a:fld>
            <a:endParaRPr lang="da-DK" dirty="0">
              <a:solidFill>
                <a:prstClr val="white"/>
              </a:solidFill>
            </a:endParaRPr>
          </a:p>
        </p:txBody>
      </p:sp>
      <p:sp>
        <p:nvSpPr>
          <p:cNvPr id="5" name="Pladsholder til indhold 8"/>
          <p:cNvSpPr>
            <a:spLocks noGrp="1"/>
          </p:cNvSpPr>
          <p:nvPr>
            <p:ph idx="1"/>
          </p:nvPr>
        </p:nvSpPr>
        <p:spPr>
          <a:xfrm>
            <a:off x="467544" y="1600201"/>
            <a:ext cx="6696744" cy="30529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2000" dirty="0" smtClean="0"/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endParaRPr lang="da-DK" dirty="0" smtClean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329667"/>
            <a:ext cx="6248945" cy="1523138"/>
          </a:xfrm>
          <a:prstGeom prst="rect">
            <a:avLst/>
          </a:prstGeom>
        </p:spPr>
      </p:pic>
      <p:sp>
        <p:nvSpPr>
          <p:cNvPr id="7" name="Pladsholder til indhold 8"/>
          <p:cNvSpPr>
            <a:spLocks noGrp="1"/>
          </p:cNvSpPr>
          <p:nvPr>
            <p:ph idx="1"/>
          </p:nvPr>
        </p:nvSpPr>
        <p:spPr>
          <a:xfrm>
            <a:off x="482659" y="1417638"/>
            <a:ext cx="6696744" cy="3052935"/>
          </a:xfrm>
        </p:spPr>
        <p:txBody>
          <a:bodyPr>
            <a:normAutofit/>
          </a:bodyPr>
          <a:lstStyle/>
          <a:p>
            <a:r>
              <a:rPr lang="da-DK" sz="2000" dirty="0" smtClean="0"/>
              <a:t>Hovedparten af folkeskoleelever har et stabilt grundskoleforløb med 0-3 klasseskift. Heri indgår også ‘administrative’ klasseskift som fx:</a:t>
            </a:r>
          </a:p>
          <a:p>
            <a:pPr lvl="1"/>
            <a:r>
              <a:rPr lang="da-DK" sz="1600" dirty="0" smtClean="0"/>
              <a:t>Skift fra 0. til 1. klasse, hvor skoler ofte først inddeler eleverne i 1. klasse.</a:t>
            </a:r>
          </a:p>
          <a:p>
            <a:pPr lvl="1"/>
            <a:r>
              <a:rPr lang="da-DK" sz="1600" dirty="0" smtClean="0"/>
              <a:t>Skift fra mellemtrin til udskoling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9693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tBlå">
  <a:themeElements>
    <a:clrScheme name="Ds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BA6DD"/>
      </a:accent1>
      <a:accent2>
        <a:srgbClr val="2585B8"/>
      </a:accent2>
      <a:accent3>
        <a:srgbClr val="A0B24F"/>
      </a:accent3>
      <a:accent4>
        <a:srgbClr val="6AB24F"/>
      </a:accent4>
      <a:accent5>
        <a:srgbClr val="D73858"/>
      </a:accent5>
      <a:accent6>
        <a:srgbClr val="F79646"/>
      </a:accent6>
      <a:hlink>
        <a:srgbClr val="0000FF"/>
      </a:hlink>
      <a:folHlink>
        <a:srgbClr val="800080"/>
      </a:folHlink>
    </a:clrScheme>
    <a:fontScheme name="DS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s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BA6DD"/>
    </a:accent1>
    <a:accent2>
      <a:srgbClr val="2585B8"/>
    </a:accent2>
    <a:accent3>
      <a:srgbClr val="A0B24F"/>
    </a:accent3>
    <a:accent4>
      <a:srgbClr val="6AB24F"/>
    </a:accent4>
    <a:accent5>
      <a:srgbClr val="D73858"/>
    </a:accent5>
    <a:accent6>
      <a:srgbClr val="F79646"/>
    </a:accent6>
    <a:hlink>
      <a:srgbClr val="0000FF"/>
    </a:hlink>
    <a:folHlink>
      <a:srgbClr val="800080"/>
    </a:folHlink>
  </a:clrScheme>
</a:themeOverride>
</file>

<file path=customUI/customUI.xml>
</file>

<file path=docProps/app.xml><?xml version="1.0" encoding="utf-8"?>
<Properties xmlns="http://schemas.openxmlformats.org/officeDocument/2006/extended-properties" xmlns:vt="http://schemas.openxmlformats.org/officeDocument/2006/docPropsVTypes">
  <Template>DstBlå</Template>
  <TotalTime>10042</TotalTime>
  <Words>680</Words>
  <Application>Microsoft Office PowerPoint</Application>
  <PresentationFormat>Skærmshow (4:3)</PresentationFormat>
  <Paragraphs>124</Paragraphs>
  <Slides>12</Slides>
  <Notes>11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</vt:lpstr>
      <vt:lpstr>Lucida Sans</vt:lpstr>
      <vt:lpstr>Lucida Sans Unicode</vt:lpstr>
      <vt:lpstr>Wingdings</vt:lpstr>
      <vt:lpstr>DstBlå</vt:lpstr>
      <vt:lpstr>Klasse-ID</vt:lpstr>
      <vt:lpstr>Baggrund</vt:lpstr>
      <vt:lpstr>Metode</vt:lpstr>
      <vt:lpstr>Metode – dannelsen af klasse-ID</vt:lpstr>
      <vt:lpstr>Klasse-ID illustreret</vt:lpstr>
      <vt:lpstr>Fortsætter klasse-ID?</vt:lpstr>
      <vt:lpstr>Hvad kan man bruge det til?</vt:lpstr>
      <vt:lpstr>DST analyse</vt:lpstr>
      <vt:lpstr>Analyseresultater – skoleforløb </vt:lpstr>
      <vt:lpstr>Analyseresultater – forældre </vt:lpstr>
      <vt:lpstr>Analyseresultater – karakterer </vt:lpstr>
      <vt:lpstr>Spørgsmål!</vt:lpstr>
    </vt:vector>
  </TitlesOfParts>
  <Company>Danmarks Statistik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Danmarks Statistik</dc:title>
  <dc:creator>Rune Stefansson</dc:creator>
  <cp:lastModifiedBy>Mikkel Jonasson Pedersen</cp:lastModifiedBy>
  <cp:revision>262</cp:revision>
  <cp:lastPrinted>2020-09-03T07:49:08Z</cp:lastPrinted>
  <dcterms:created xsi:type="dcterms:W3CDTF">2013-07-11T09:54:35Z</dcterms:created>
  <dcterms:modified xsi:type="dcterms:W3CDTF">2020-12-08T12:37:08Z</dcterms:modified>
</cp:coreProperties>
</file>