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b004220af0346c9" Type="http://schemas.microsoft.com/office/2006/relationships/ui/extensibility" Target="customUI/customUI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0">
          <p15:clr>
            <a:srgbClr val="A4A3A4"/>
          </p15:clr>
        </p15:guide>
        <p15:guide id="2" pos="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193">
          <p15:clr>
            <a:srgbClr val="A4A3A4"/>
          </p15:clr>
        </p15:guide>
        <p15:guide id="2" pos="238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4"/>
    <a:srgbClr val="75B6E5"/>
    <a:srgbClr val="26A3DD"/>
    <a:srgbClr val="A3CCEE"/>
    <a:srgbClr val="102D69"/>
    <a:srgbClr val="CFE2F6"/>
    <a:srgbClr val="0F78C8"/>
    <a:srgbClr val="2585B8"/>
    <a:srgbClr val="4BA6D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4060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058" y="-84"/>
      </p:cViewPr>
      <p:guideLst>
        <p:guide orient="horz" pos="5193"/>
        <p:guide pos="238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77E02-92A6-4B9C-BBA2-74867274E378}" type="slidenum">
              <a:rPr lang="da-DK" smtClean="0"/>
              <a:t>‹nr.›</a:t>
            </a:fld>
            <a:endParaRPr lang="da-DK"/>
          </a:p>
        </p:txBody>
      </p:sp>
      <p:pic>
        <p:nvPicPr>
          <p:cNvPr id="4098" name="Picture 2" descr="Q:\PPT\SAMLING\JV\Logo2013\LogoUkPri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" y="8532000"/>
            <a:ext cx="914400" cy="4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0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20EA3-EEEC-4EE3-8111-65C8C600CA44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Picture 2" descr="Q:\PPT\SAMLING\JV\Logo2013\LogoUkPri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" y="8532000"/>
            <a:ext cx="914400" cy="48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6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4213" y="323850"/>
            <a:ext cx="5470525" cy="4103688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4000" y="4680000"/>
            <a:ext cx="5472000" cy="3600000"/>
          </a:xfrm>
        </p:spPr>
        <p:txBody>
          <a:bodyPr/>
          <a:lstStyle/>
          <a:p>
            <a:endParaRPr lang="da-DK" dirty="0">
              <a:latin typeface="Lucida San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>
          <a:xfrm>
            <a:off x="3227461" y="8676456"/>
            <a:ext cx="403077" cy="321941"/>
          </a:xfrm>
        </p:spPr>
        <p:txBody>
          <a:bodyPr/>
          <a:lstStyle/>
          <a:p>
            <a:pPr algn="ctr"/>
            <a:fld id="{DC720EA3-EEEC-4EE3-8111-65C8C600CA44}" type="slidenum">
              <a:rPr lang="da-DK" smtClean="0">
                <a:latin typeface="Lucida Sans"/>
              </a:rPr>
              <a:pPr algn="ctr"/>
              <a:t>1</a:t>
            </a:fld>
            <a:endParaRPr lang="da-DK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4704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3528" y="332656"/>
            <a:ext cx="8352928" cy="3456384"/>
          </a:xfrm>
          <a:prstGeom prst="rect">
            <a:avLst/>
          </a:prstGeom>
          <a:solidFill>
            <a:srgbClr val="26A3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264696" cy="146759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264696" cy="1554857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ktangel 3"/>
          <p:cNvSpPr/>
          <p:nvPr userDrawn="1"/>
        </p:nvSpPr>
        <p:spPr>
          <a:xfrm rot="16200000" flipH="1">
            <a:off x="7997456" y="6575711"/>
            <a:ext cx="461401" cy="108450"/>
          </a:xfrm>
          <a:prstGeom prst="rect">
            <a:avLst/>
          </a:prstGeom>
          <a:solidFill>
            <a:srgbClr val="75B6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 userDrawn="1"/>
        </p:nvSpPr>
        <p:spPr>
          <a:xfrm rot="16200000" flipH="1">
            <a:off x="7928875" y="6375773"/>
            <a:ext cx="861282" cy="108450"/>
          </a:xfrm>
          <a:prstGeom prst="rect">
            <a:avLst/>
          </a:prstGeom>
          <a:solidFill>
            <a:srgbClr val="26A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 userDrawn="1"/>
        </p:nvSpPr>
        <p:spPr>
          <a:xfrm rot="16200000" flipH="1">
            <a:off x="8106372" y="6421910"/>
            <a:ext cx="769002" cy="108450"/>
          </a:xfrm>
          <a:prstGeom prst="rect">
            <a:avLst/>
          </a:prstGeom>
          <a:solidFill>
            <a:srgbClr val="A3CCE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 rot="16200000" flipH="1">
            <a:off x="8322321" y="6506501"/>
            <a:ext cx="599821" cy="108450"/>
          </a:xfrm>
          <a:prstGeom prst="rect">
            <a:avLst/>
          </a:prstGeom>
          <a:solidFill>
            <a:srgbClr val="0091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5947200"/>
            <a:ext cx="931500" cy="496800"/>
          </a:xfrm>
          <a:prstGeom prst="rect">
            <a:avLst/>
          </a:prstGeom>
          <a:noFill/>
          <a:effectLst>
            <a:outerShdw blurRad="12700"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53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8" name="Rektangel 7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7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/>
          <p:cNvSpPr/>
          <p:nvPr userDrawn="1"/>
        </p:nvSpPr>
        <p:spPr>
          <a:xfrm>
            <a:off x="-7169" y="6165304"/>
            <a:ext cx="9151169" cy="692696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Pladsholder til indhold 2"/>
          <p:cNvSpPr>
            <a:spLocks noGrp="1"/>
          </p:cNvSpPr>
          <p:nvPr>
            <p:ph idx="1"/>
          </p:nvPr>
        </p:nvSpPr>
        <p:spPr>
          <a:xfrm>
            <a:off x="467544" y="1600200"/>
            <a:ext cx="5472608" cy="4525963"/>
          </a:xfrm>
        </p:spPr>
        <p:txBody>
          <a:bodyPr/>
          <a:lstStyle>
            <a:lvl1pPr marL="268288" indent="-268288">
              <a:buClr>
                <a:srgbClr val="0091D4"/>
              </a:buClr>
              <a:buSzPct val="100000"/>
              <a:buFont typeface="Wingdings" pitchFamily="2" charset="2"/>
              <a:buChar char=""/>
              <a:defRPr sz="2600" b="0">
                <a:latin typeface="Arial" pitchFamily="34" charset="0"/>
                <a:cs typeface="Arial" pitchFamily="34" charset="0"/>
              </a:defRPr>
            </a:lvl1pPr>
            <a:lvl2pPr marL="531813" indent="-263525">
              <a:buClr>
                <a:srgbClr val="0091D4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2pPr>
            <a:lvl3pPr marL="809625" indent="-266700">
              <a:buClr>
                <a:srgbClr val="0091D4"/>
              </a:buClr>
              <a:buSzPct val="100000"/>
              <a:buFontTx/>
              <a:buChar char="-"/>
              <a:defRPr sz="1800" baseline="0">
                <a:latin typeface="Arial" pitchFamily="34" charset="0"/>
              </a:defRPr>
            </a:lvl3pPr>
            <a:lvl4pPr marL="648000" indent="-180000">
              <a:buClr>
                <a:srgbClr val="2585B8"/>
              </a:buClr>
              <a:buSzPct val="60000"/>
              <a:buFont typeface="Wingdings" pitchFamily="2" charset="2"/>
              <a:buChar char="n"/>
              <a:defRPr sz="1400">
                <a:latin typeface="Lucida Sans" pitchFamily="34" charset="0"/>
              </a:defRPr>
            </a:lvl4pPr>
            <a:lvl5pPr marL="756000" indent="-180000">
              <a:buClr>
                <a:srgbClr val="2585B8"/>
              </a:buClr>
              <a:buSzPct val="50000"/>
              <a:buFont typeface="Wingdings" pitchFamily="2" charset="2"/>
              <a:buChar char="n"/>
              <a:defRPr sz="1200">
                <a:latin typeface="Lucida Sans" pitchFamily="34" charset="0"/>
              </a:defRPr>
            </a:lvl5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4" name="Rektangel 13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ktangel 17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5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/>
          <p:cNvSpPr/>
          <p:nvPr userDrawn="1"/>
        </p:nvSpPr>
        <p:spPr>
          <a:xfrm>
            <a:off x="0" y="6165304"/>
            <a:ext cx="9144001" cy="695743"/>
          </a:xfrm>
          <a:prstGeom prst="rect">
            <a:avLst/>
          </a:prstGeom>
          <a:solidFill>
            <a:srgbClr val="0091D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691562" y="6514165"/>
            <a:ext cx="416942" cy="27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bg1"/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Pladsholder til indhold 3"/>
          <p:cNvSpPr>
            <a:spLocks noGrp="1"/>
          </p:cNvSpPr>
          <p:nvPr>
            <p:ph sz="half" idx="2"/>
          </p:nvPr>
        </p:nvSpPr>
        <p:spPr>
          <a:xfrm>
            <a:off x="6156176" y="1628800"/>
            <a:ext cx="2530624" cy="4536504"/>
          </a:xfrm>
          <a:solidFill>
            <a:srgbClr val="0091D4">
              <a:alpha val="80000"/>
            </a:srgbClr>
          </a:solidFill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14400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288000" indent="0">
              <a:buFontTx/>
              <a:buNone/>
              <a:defRPr sz="1800">
                <a:solidFill>
                  <a:schemeClr val="bg1"/>
                </a:solidFill>
                <a:latin typeface="Lucida Sans" pitchFamily="34" charset="0"/>
              </a:defRPr>
            </a:lvl3pPr>
            <a:lvl4pPr marL="432000" indent="0">
              <a:buFontTx/>
              <a:buNone/>
              <a:defRPr sz="1600">
                <a:solidFill>
                  <a:schemeClr val="bg1"/>
                </a:solidFill>
                <a:latin typeface="Lucida Sans" pitchFamily="34" charset="0"/>
              </a:defRPr>
            </a:lvl4pPr>
            <a:lvl5pPr marL="576000" indent="0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Rediger typografien i masterens</a:t>
            </a:r>
          </a:p>
          <a:p>
            <a:pPr lvl="1"/>
            <a:r>
              <a:rPr lang="da-DK" noProof="0" smtClean="0"/>
              <a:t>Andet niveau</a:t>
            </a:r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91D4"/>
                </a:solidFill>
                <a:latin typeface="Georgia" pitchFamily="18" charset="0"/>
              </a:defRPr>
            </a:lvl1pPr>
          </a:lstStyle>
          <a:p>
            <a:r>
              <a:rPr lang="da-DK" noProof="0" smtClean="0"/>
              <a:t>Klik for at redigere i master</a:t>
            </a:r>
            <a:endParaRPr lang="en-GB" noProof="0" dirty="0"/>
          </a:p>
        </p:txBody>
      </p:sp>
      <p:grpSp>
        <p:nvGrpSpPr>
          <p:cNvPr id="14" name="Gruppe 13"/>
          <p:cNvGrpSpPr/>
          <p:nvPr userDrawn="1"/>
        </p:nvGrpSpPr>
        <p:grpSpPr>
          <a:xfrm rot="16200000" flipH="1">
            <a:off x="8156697" y="6392697"/>
            <a:ext cx="514221" cy="422476"/>
            <a:chOff x="4355976" y="4293096"/>
            <a:chExt cx="4032448" cy="2335646"/>
          </a:xfrm>
        </p:grpSpPr>
        <p:sp>
          <p:nvSpPr>
            <p:cNvPr id="15" name="Rektangel 14"/>
            <p:cNvSpPr/>
            <p:nvPr userDrawn="1"/>
          </p:nvSpPr>
          <p:spPr>
            <a:xfrm>
              <a:off x="6228184" y="4293096"/>
              <a:ext cx="216024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ktangel 15"/>
            <p:cNvSpPr/>
            <p:nvPr userDrawn="1"/>
          </p:nvSpPr>
          <p:spPr>
            <a:xfrm>
              <a:off x="4355976" y="4903626"/>
              <a:ext cx="403244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Rektangel 16"/>
            <p:cNvSpPr/>
            <p:nvPr userDrawn="1"/>
          </p:nvSpPr>
          <p:spPr>
            <a:xfrm>
              <a:off x="4788022" y="5514155"/>
              <a:ext cx="3600400" cy="504056"/>
            </a:xfrm>
            <a:prstGeom prst="rect">
              <a:avLst/>
            </a:prstGeom>
            <a:solidFill>
              <a:srgbClr val="A3C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5580112" y="6124686"/>
              <a:ext cx="2808312" cy="504056"/>
            </a:xfrm>
            <a:prstGeom prst="rect">
              <a:avLst/>
            </a:prstGeom>
            <a:solidFill>
              <a:srgbClr val="CFE2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H:\JV\DIV\logoer\Logo2013\UKhvid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0" y="6343200"/>
            <a:ext cx="648000" cy="3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Klik for at redigere i master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Klik for at redigere i master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Lucida Sans"/>
              </a:defRPr>
            </a:lvl1pPr>
          </a:lstStyle>
          <a:p>
            <a:fld id="{BE0DDEB0-2A7A-4824-9558-A361FF9FC87C}" type="datetime4">
              <a:rPr lang="en-US" smtClean="0"/>
              <a:t>November 12,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/>
              </a:defRPr>
            </a:lvl1pPr>
          </a:lstStyle>
          <a:p>
            <a:fld id="{04C73271-F603-4B8B-BC48-CACE9C399C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Historien</a:t>
            </a:r>
            <a:r>
              <a:rPr lang="en-GB" dirty="0"/>
              <a:t> </a:t>
            </a:r>
            <a:r>
              <a:rPr lang="en-GB" dirty="0" smtClean="0"/>
              <a:t>om </a:t>
            </a:r>
            <a:r>
              <a:rPr lang="en-GB" dirty="0" err="1" smtClean="0"/>
              <a:t>uddannelsessektionen</a:t>
            </a:r>
            <a:endParaRPr lang="en-GB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600" dirty="0" err="1" smtClean="0"/>
              <a:t>Hvor</a:t>
            </a:r>
            <a:r>
              <a:rPr lang="en-GB" sz="2600" dirty="0" smtClean="0"/>
              <a:t> </a:t>
            </a:r>
            <a:r>
              <a:rPr lang="en-GB" sz="2600" dirty="0" err="1" smtClean="0"/>
              <a:t>kommer</a:t>
            </a:r>
            <a:r>
              <a:rPr lang="en-GB" sz="2600" dirty="0" smtClean="0"/>
              <a:t> vi </a:t>
            </a:r>
            <a:r>
              <a:rPr lang="en-GB" sz="2600" dirty="0" err="1" smtClean="0"/>
              <a:t>fra</a:t>
            </a:r>
            <a:r>
              <a:rPr lang="en-GB" sz="2600" dirty="0" smtClean="0"/>
              <a:t> – og </a:t>
            </a:r>
            <a:r>
              <a:rPr lang="en-GB" sz="2600" dirty="0" err="1" smtClean="0"/>
              <a:t>hvor</a:t>
            </a:r>
            <a:r>
              <a:rPr lang="en-GB" sz="2600" dirty="0" smtClean="0"/>
              <a:t> </a:t>
            </a:r>
            <a:r>
              <a:rPr lang="en-GB" sz="2600" dirty="0" err="1" smtClean="0"/>
              <a:t>er</a:t>
            </a:r>
            <a:r>
              <a:rPr lang="en-GB" sz="2600" dirty="0" smtClean="0"/>
              <a:t> vi </a:t>
            </a:r>
            <a:r>
              <a:rPr lang="en-GB" sz="2600" dirty="0" err="1" smtClean="0"/>
              <a:t>på</a:t>
            </a:r>
            <a:r>
              <a:rPr lang="en-GB" sz="2600" dirty="0" smtClean="0"/>
              <a:t> </a:t>
            </a:r>
            <a:r>
              <a:rPr lang="en-GB" sz="2600" dirty="0" err="1" smtClean="0"/>
              <a:t>vej</a:t>
            </a:r>
            <a:r>
              <a:rPr lang="en-GB" sz="2600" dirty="0" smtClean="0"/>
              <a:t> hen?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4194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Vi er leverandør af de centrale data på uddannelsesområdet – og har været det i årtier</a:t>
            </a:r>
            <a:endParaRPr lang="da-DK" sz="2000" dirty="0"/>
          </a:p>
          <a:p>
            <a:r>
              <a:rPr lang="da-DK" sz="2000" dirty="0" smtClean="0"/>
              <a:t>Vores data tåler fint internationale sammenligninger</a:t>
            </a:r>
          </a:p>
          <a:p>
            <a:r>
              <a:rPr lang="da-DK" sz="2000" dirty="0" smtClean="0"/>
              <a:t>Vi har reduceret produktionstiden på vore centrale registre med adskillige måneder</a:t>
            </a:r>
          </a:p>
          <a:p>
            <a:r>
              <a:rPr lang="da-DK" sz="2000" dirty="0" smtClean="0"/>
              <a:t>Vi har sideløbende løftet kvaliteten af vore produkter</a:t>
            </a:r>
          </a:p>
          <a:p>
            <a:r>
              <a:rPr lang="da-DK" sz="2000" dirty="0" smtClean="0"/>
              <a:t>Vi har udviklet et tæt og tillidsfuldt samarbejde med vores vigtigste interessenter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937560"/>
          </a:xfrm>
        </p:spPr>
        <p:txBody>
          <a:bodyPr/>
          <a:lstStyle/>
          <a:p>
            <a:r>
              <a:rPr lang="da-DK" dirty="0" smtClean="0"/>
              <a:t>Hvor kommer vi fra?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9729"/>
            <a:ext cx="7560840" cy="93124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4941168"/>
            <a:ext cx="216417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Strategiproces i 2020:</a:t>
            </a:r>
          </a:p>
          <a:p>
            <a:r>
              <a:rPr lang="da-DK" dirty="0" smtClean="0"/>
              <a:t>Vi vil sætte en ny standard for det uddannelsesstatistiske beredskab i Danmark</a:t>
            </a:r>
          </a:p>
          <a:p>
            <a:endParaRPr lang="da-DK" dirty="0" smtClean="0"/>
          </a:p>
          <a:p>
            <a:r>
              <a:rPr lang="da-DK" dirty="0" smtClean="0"/>
              <a:t>Vi vil levere produkter, som kan sætte Danmark på verdenskortet</a:t>
            </a:r>
          </a:p>
          <a:p>
            <a:pPr lvl="2"/>
            <a:r>
              <a:rPr lang="da-DK" dirty="0" smtClean="0"/>
              <a:t>DRDS – MED projektet</a:t>
            </a:r>
          </a:p>
          <a:p>
            <a:pPr lvl="2"/>
            <a:r>
              <a:rPr lang="da-DK" dirty="0" smtClean="0"/>
              <a:t>Overtagelse af 4 UFM indsamlinger</a:t>
            </a:r>
          </a:p>
          <a:p>
            <a:pPr lvl="2"/>
            <a:r>
              <a:rPr lang="da-DK" dirty="0" smtClean="0"/>
              <a:t>Udvidet datadelingsløsning</a:t>
            </a:r>
          </a:p>
          <a:p>
            <a:pPr lvl="2"/>
            <a:endParaRPr lang="da-DK" dirty="0" smtClean="0"/>
          </a:p>
          <a:p>
            <a:r>
              <a:rPr lang="da-DK" dirty="0" smtClean="0"/>
              <a:t>Vi vil ikke gå på kompromis med vores effektive produktion, samarbejdsrelationer og kvalitetsniveau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vil vi hen?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67" y="274638"/>
            <a:ext cx="2557033" cy="212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1664" y="4596894"/>
            <a:ext cx="6336704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b="1" dirty="0">
                <a:latin typeface="+mn-lt"/>
                <a:cs typeface="+mn-cs"/>
              </a:rPr>
              <a:t>3. Samarbejdet med de to uddannelsesinteresserede ministerier er forudsætningen for vores økonomi og rummer </a:t>
            </a:r>
            <a:r>
              <a:rPr lang="da-DK" sz="1600" b="1">
                <a:latin typeface="+mn-lt"/>
                <a:cs typeface="+mn-cs"/>
              </a:rPr>
              <a:t>fortsat </a:t>
            </a:r>
            <a:r>
              <a:rPr lang="da-DK" sz="1600" b="1" smtClean="0">
                <a:latin typeface="+mn-lt"/>
                <a:cs typeface="+mn-cs"/>
              </a:rPr>
              <a:t>udviklingspotentiale.</a:t>
            </a:r>
            <a:endParaRPr lang="da-DK" sz="1600" dirty="0" smtClean="0"/>
          </a:p>
          <a:p>
            <a:pPr lvl="1"/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562074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Udfordringer og muligheder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4C73271-F603-4B8B-BC48-CACE9C399C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60500"/>
            <a:ext cx="2638425" cy="118838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539552" y="836712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1. </a:t>
            </a:r>
            <a:r>
              <a:rPr lang="da-DK" sz="1600" b="1" dirty="0" smtClean="0"/>
              <a:t>Digitaliseringsgraden </a:t>
            </a:r>
            <a:r>
              <a:rPr lang="da-DK" sz="1600" b="1" dirty="0"/>
              <a:t>i uddannelsessektoren åbner muligheder for at indhente (endnu) flere </a:t>
            </a:r>
            <a:r>
              <a:rPr lang="da-DK" sz="1600" b="1" dirty="0" smtClean="0"/>
              <a:t>data.</a:t>
            </a:r>
            <a:endParaRPr lang="da-DK" sz="1600" b="1" dirty="0"/>
          </a:p>
        </p:txBody>
      </p:sp>
      <p:sp>
        <p:nvSpPr>
          <p:cNvPr id="7" name="Tekstfelt 6"/>
          <p:cNvSpPr txBox="1"/>
          <p:nvPr/>
        </p:nvSpPr>
        <p:spPr>
          <a:xfrm>
            <a:off x="3000759" y="2672668"/>
            <a:ext cx="5590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2. </a:t>
            </a:r>
            <a:r>
              <a:rPr lang="da-DK" sz="1600" b="1" dirty="0" smtClean="0"/>
              <a:t>Samarbejdet </a:t>
            </a:r>
            <a:r>
              <a:rPr lang="da-DK" sz="1600" b="1" dirty="0"/>
              <a:t>med systemleverandørerne rummer et stort potentiale – </a:t>
            </a:r>
            <a:r>
              <a:rPr lang="da-DK" sz="1600" b="1" dirty="0" smtClean="0"/>
              <a:t>effektivisering, </a:t>
            </a:r>
            <a:r>
              <a:rPr lang="da-DK" sz="1600" b="1" dirty="0"/>
              <a:t>kvalitet og </a:t>
            </a:r>
            <a:r>
              <a:rPr lang="da-DK" sz="1600" b="1" dirty="0" smtClean="0"/>
              <a:t>kvantitet</a:t>
            </a:r>
            <a:endParaRPr lang="da-DK" sz="1600" b="1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787794"/>
            <a:ext cx="259228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797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Ds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6DD"/>
      </a:accent1>
      <a:accent2>
        <a:srgbClr val="2585B8"/>
      </a:accent2>
      <a:accent3>
        <a:srgbClr val="A0B24F"/>
      </a:accent3>
      <a:accent4>
        <a:srgbClr val="6AB24F"/>
      </a:accent4>
      <a:accent5>
        <a:srgbClr val="D73858"/>
      </a:accent5>
      <a:accent6>
        <a:srgbClr val="F79646"/>
      </a:accent6>
      <a:hlink>
        <a:srgbClr val="0000FF"/>
      </a:hlink>
      <a:folHlink>
        <a:srgbClr val="800080"/>
      </a:folHlink>
    </a:clrScheme>
    <a:fontScheme name="DST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s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BA6DD"/>
    </a:accent1>
    <a:accent2>
      <a:srgbClr val="2585B8"/>
    </a:accent2>
    <a:accent3>
      <a:srgbClr val="A0B24F"/>
    </a:accent3>
    <a:accent4>
      <a:srgbClr val="6AB24F"/>
    </a:accent4>
    <a:accent5>
      <a:srgbClr val="D73858"/>
    </a:accent5>
    <a:accent6>
      <a:srgbClr val="F79646"/>
    </a:accent6>
    <a:hlink>
      <a:srgbClr val="0000FF"/>
    </a:hlink>
    <a:folHlink>
      <a:srgbClr val="800080"/>
    </a:folHlink>
  </a:clrScheme>
</a:themeOverride>
</file>

<file path=customUI/customUI.xml>
</file>

<file path=docProps/app.xml><?xml version="1.0" encoding="utf-8"?>
<Properties xmlns="http://schemas.openxmlformats.org/officeDocument/2006/extended-properties" xmlns:vt="http://schemas.openxmlformats.org/officeDocument/2006/docPropsVTypes">
  <Template>DstBlue</Template>
  <TotalTime>242</TotalTime>
  <Words>187</Words>
  <Application>Microsoft Office PowerPoint</Application>
  <PresentationFormat>Skærmshow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Lucida Sans</vt:lpstr>
      <vt:lpstr>Lucida Sans Unicode</vt:lpstr>
      <vt:lpstr>Wingdings</vt:lpstr>
      <vt:lpstr>Kontortema</vt:lpstr>
      <vt:lpstr>Historien om uddannelsessektionen</vt:lpstr>
      <vt:lpstr>Hvor kommer vi fra?</vt:lpstr>
      <vt:lpstr>Hvor vil vi hen?</vt:lpstr>
      <vt:lpstr>Udfordringer og muligheder</vt:lpstr>
    </vt:vector>
  </TitlesOfParts>
  <Company>Danmarks Statistik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Historien om uddannelsessektionen</dc:title>
  <dc:creator>Christian Vittrup</dc:creator>
  <cp:lastModifiedBy>Mikkel Jonasson Pedersen</cp:lastModifiedBy>
  <cp:revision>6</cp:revision>
  <dcterms:created xsi:type="dcterms:W3CDTF">2020-11-04T11:38:30Z</dcterms:created>
  <dcterms:modified xsi:type="dcterms:W3CDTF">2020-11-12T11:30:29Z</dcterms:modified>
</cp:coreProperties>
</file>