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cb004220af0346c9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77" r:id="rId3"/>
    <p:sldId id="478" r:id="rId4"/>
    <p:sldId id="368" r:id="rId5"/>
    <p:sldId id="466" r:id="rId6"/>
    <p:sldId id="468" r:id="rId7"/>
    <p:sldId id="467" r:id="rId8"/>
    <p:sldId id="470" r:id="rId9"/>
    <p:sldId id="475" r:id="rId10"/>
    <p:sldId id="476" r:id="rId11"/>
    <p:sldId id="471" r:id="rId12"/>
    <p:sldId id="483" r:id="rId13"/>
    <p:sldId id="463" r:id="rId14"/>
    <p:sldId id="460" r:id="rId15"/>
    <p:sldId id="464" r:id="rId16"/>
    <p:sldId id="482" r:id="rId17"/>
    <p:sldId id="479" r:id="rId18"/>
    <p:sldId id="454" r:id="rId19"/>
    <p:sldId id="455" r:id="rId20"/>
    <p:sldId id="429" r:id="rId21"/>
    <p:sldId id="452" r:id="rId22"/>
    <p:sldId id="481" r:id="rId23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0">
          <p15:clr>
            <a:srgbClr val="A4A3A4"/>
          </p15:clr>
        </p15:guide>
        <p15:guide id="2" pos="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812">
          <p15:clr>
            <a:srgbClr val="A4A3A4"/>
          </p15:clr>
        </p15:guide>
        <p15:guide id="2" pos="24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D4"/>
    <a:srgbClr val="75B6E5"/>
    <a:srgbClr val="26A3DD"/>
    <a:srgbClr val="A3CCEE"/>
    <a:srgbClr val="102D69"/>
    <a:srgbClr val="CFE2F6"/>
    <a:srgbClr val="0F78C8"/>
    <a:srgbClr val="2585B8"/>
    <a:srgbClr val="4BA6DD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1086" autoAdjust="0"/>
  </p:normalViewPr>
  <p:slideViewPr>
    <p:cSldViewPr>
      <p:cViewPr varScale="1">
        <p:scale>
          <a:sx n="110" d="100"/>
          <a:sy n="110" d="100"/>
        </p:scale>
        <p:origin x="1764" y="96"/>
      </p:cViewPr>
      <p:guideLst>
        <p:guide orient="horz" pos="4060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828" y="-78"/>
      </p:cViewPr>
      <p:guideLst>
        <p:guide orient="horz" pos="5812"/>
        <p:guide pos="24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8BA77E02-92A6-4B9C-BBA2-74867274E378}" type="slidenum">
              <a:rPr lang="da-DK" smtClean="0"/>
              <a:t>‹nr.›</a:t>
            </a:fld>
            <a:endParaRPr lang="da-DK"/>
          </a:p>
        </p:txBody>
      </p:sp>
      <p:pic>
        <p:nvPicPr>
          <p:cNvPr id="4" name="Picture 2" descr="Q:\PPT\SAMLING\JV\Logo2013\LogoDkPr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4" y="9549620"/>
            <a:ext cx="945932" cy="5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02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DC720EA3-EEEC-4EE3-8111-65C8C600CA44}" type="slidenum">
              <a:rPr lang="da-DK" smtClean="0"/>
              <a:t>‹nr.›</a:t>
            </a:fld>
            <a:endParaRPr lang="da-DK"/>
          </a:p>
        </p:txBody>
      </p:sp>
      <p:pic>
        <p:nvPicPr>
          <p:cNvPr id="6" name="Picture 2" descr="Q:\PPT\SAMLING\JV\Logo2013\LogoDkPr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4" y="9549620"/>
            <a:ext cx="945932" cy="5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62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77838" y="361950"/>
            <a:ext cx="6122987" cy="45942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08068" y="5238190"/>
            <a:ext cx="5664533" cy="4029375"/>
          </a:xfrm>
        </p:spPr>
        <p:txBody>
          <a:bodyPr/>
          <a:lstStyle/>
          <a:p>
            <a:endParaRPr lang="da-DK" dirty="0">
              <a:latin typeface="Lucida San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3341022" y="9711307"/>
            <a:ext cx="417259" cy="360339"/>
          </a:xfrm>
        </p:spPr>
        <p:txBody>
          <a:bodyPr/>
          <a:lstStyle/>
          <a:p>
            <a:pPr algn="ctr"/>
            <a:fld id="{DC720EA3-EEEC-4EE3-8111-65C8C600CA44}" type="slidenum">
              <a:rPr lang="da-DK" smtClean="0">
                <a:latin typeface="Lucida Sans"/>
              </a:rPr>
              <a:pPr algn="ctr"/>
              <a:t>1</a:t>
            </a:fld>
            <a:endParaRPr lang="da-DK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74704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https://twitter.com/jonasp_dk/status/1377142449580040199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20EA3-EEEC-4EE3-8111-65C8C600CA4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47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20EA3-EEEC-4EE3-8111-65C8C600CA4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679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https://twitter.com/jonasp_dk/status/1410116209572524038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20EA3-EEEC-4EE3-8111-65C8C600CA4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015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https://twitter.com/jonasp_dk/status/1410185409791942659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20EA3-EEEC-4EE3-8111-65C8C600CA4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39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Især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forbrug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bidrager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revision: </a:t>
            </a:r>
            <a:r>
              <a:rPr lang="en-US" baseline="0" dirty="0" err="1" smtClean="0"/>
              <a:t>jf</a:t>
            </a:r>
            <a:r>
              <a:rPr lang="en-US" baseline="0" dirty="0" smtClean="0"/>
              <a:t>. revision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FIKS, </a:t>
            </a:r>
            <a:r>
              <a:rPr lang="en-US" baseline="0" dirty="0" err="1" smtClean="0"/>
              <a:t>usikkerhed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omkring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internethandel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brug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forskellige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indikatorer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herunder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kortdata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DB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NETS</a:t>
            </a:r>
          </a:p>
          <a:p>
            <a:r>
              <a:rPr lang="en-US" baseline="0" dirty="0" smtClean="0"/>
              <a:t>– </a:t>
            </a:r>
            <a:r>
              <a:rPr lang="en-US" baseline="0" dirty="0" err="1" smtClean="0"/>
              <a:t>samt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momsprovenue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off. </a:t>
            </a:r>
            <a:r>
              <a:rPr lang="en-US" baseline="0" dirty="0" err="1" smtClean="0"/>
              <a:t>finanser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versioner</a:t>
            </a:r>
            <a:r>
              <a:rPr lang="en-US" baseline="0" dirty="0" smtClean="0"/>
              <a:t>: (</a:t>
            </a:r>
            <a:r>
              <a:rPr lang="en-US" baseline="0" dirty="0" err="1" smtClean="0"/>
              <a:t>februar</a:t>
            </a:r>
            <a:r>
              <a:rPr lang="en-US" baseline="0" dirty="0" smtClean="0"/>
              <a:t>: 1.-2. </a:t>
            </a:r>
            <a:r>
              <a:rPr lang="en-US" baseline="0" dirty="0" err="1" smtClean="0"/>
              <a:t>kvt</a:t>
            </a:r>
            <a:r>
              <a:rPr lang="en-US" baseline="0" dirty="0" smtClean="0"/>
              <a:t>., marts: 1.-3. </a:t>
            </a:r>
            <a:r>
              <a:rPr lang="en-US" baseline="0" dirty="0" err="1" smtClean="0"/>
              <a:t>kvt</a:t>
            </a:r>
            <a:r>
              <a:rPr lang="en-US" baseline="0" dirty="0" smtClean="0"/>
              <a:t>., </a:t>
            </a:r>
            <a:r>
              <a:rPr lang="en-US" baseline="0" dirty="0" err="1" smtClean="0"/>
              <a:t>juni</a:t>
            </a:r>
            <a:r>
              <a:rPr lang="en-US" baseline="0" dirty="0" smtClean="0"/>
              <a:t>: 1.-4. </a:t>
            </a:r>
            <a:r>
              <a:rPr lang="en-US" baseline="0" dirty="0" err="1" smtClean="0"/>
              <a:t>kvt</a:t>
            </a:r>
            <a:r>
              <a:rPr lang="en-US" baseline="0" dirty="0" smtClean="0"/>
              <a:t>.)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20EA3-EEEC-4EE3-8111-65C8C600CA44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1128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Især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forbrug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bidrager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revision: </a:t>
            </a:r>
            <a:r>
              <a:rPr lang="en-US" baseline="0" dirty="0" err="1" smtClean="0"/>
              <a:t>jf</a:t>
            </a:r>
            <a:r>
              <a:rPr lang="en-US" baseline="0" dirty="0" smtClean="0"/>
              <a:t>. revision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FIKS, </a:t>
            </a:r>
            <a:r>
              <a:rPr lang="en-US" baseline="0" dirty="0" err="1" smtClean="0"/>
              <a:t>usikkerhed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omkring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internethandel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brug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forskellige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indikatorer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herunder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kortdata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DB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NETS</a:t>
            </a:r>
          </a:p>
          <a:p>
            <a:r>
              <a:rPr lang="en-US" baseline="0" dirty="0" smtClean="0"/>
              <a:t>– </a:t>
            </a:r>
            <a:r>
              <a:rPr lang="en-US" baseline="0" dirty="0" err="1" smtClean="0"/>
              <a:t>samt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momsprovenue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off. </a:t>
            </a:r>
            <a:r>
              <a:rPr lang="en-US" baseline="0" dirty="0" err="1" smtClean="0"/>
              <a:t>finanser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versioner</a:t>
            </a:r>
            <a:r>
              <a:rPr lang="en-US" baseline="0" dirty="0" smtClean="0"/>
              <a:t>: (</a:t>
            </a:r>
            <a:r>
              <a:rPr lang="en-US" baseline="0" dirty="0" err="1" smtClean="0"/>
              <a:t>februar</a:t>
            </a:r>
            <a:r>
              <a:rPr lang="en-US" baseline="0" dirty="0" smtClean="0"/>
              <a:t>: 1.-2. </a:t>
            </a:r>
            <a:r>
              <a:rPr lang="en-US" baseline="0" dirty="0" err="1" smtClean="0"/>
              <a:t>kvt</a:t>
            </a:r>
            <a:r>
              <a:rPr lang="en-US" baseline="0" dirty="0" smtClean="0"/>
              <a:t>., marts: 1.-3. </a:t>
            </a:r>
            <a:r>
              <a:rPr lang="en-US" baseline="0" dirty="0" err="1" smtClean="0"/>
              <a:t>kvt</a:t>
            </a:r>
            <a:r>
              <a:rPr lang="en-US" baseline="0" dirty="0" smtClean="0"/>
              <a:t>., </a:t>
            </a:r>
            <a:r>
              <a:rPr lang="en-US" baseline="0" dirty="0" err="1" smtClean="0"/>
              <a:t>juni</a:t>
            </a:r>
            <a:r>
              <a:rPr lang="en-US" baseline="0" dirty="0" smtClean="0"/>
              <a:t>: 1.-4. </a:t>
            </a:r>
            <a:r>
              <a:rPr lang="en-US" baseline="0" dirty="0" err="1" smtClean="0"/>
              <a:t>kvt</a:t>
            </a:r>
            <a:r>
              <a:rPr lang="en-US" baseline="0" dirty="0" smtClean="0"/>
              <a:t>.)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20EA3-EEEC-4EE3-8111-65C8C600CA44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16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23528" y="332656"/>
            <a:ext cx="8352928" cy="3456384"/>
          </a:xfrm>
          <a:prstGeom prst="rect">
            <a:avLst/>
          </a:prstGeom>
          <a:solidFill>
            <a:srgbClr val="26A3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264696" cy="146759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6264696" cy="155485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4" name="Rektangel 3"/>
          <p:cNvSpPr/>
          <p:nvPr userDrawn="1"/>
        </p:nvSpPr>
        <p:spPr>
          <a:xfrm rot="16200000" flipH="1">
            <a:off x="7997456" y="6575711"/>
            <a:ext cx="461401" cy="108450"/>
          </a:xfrm>
          <a:prstGeom prst="rect">
            <a:avLst/>
          </a:prstGeom>
          <a:solidFill>
            <a:srgbClr val="75B6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 rot="16200000" flipH="1">
            <a:off x="7928875" y="6375773"/>
            <a:ext cx="861282" cy="108450"/>
          </a:xfrm>
          <a:prstGeom prst="rect">
            <a:avLst/>
          </a:prstGeom>
          <a:solidFill>
            <a:srgbClr val="26A3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16200000" flipH="1">
            <a:off x="8106372" y="6421910"/>
            <a:ext cx="769002" cy="108450"/>
          </a:xfrm>
          <a:prstGeom prst="rect">
            <a:avLst/>
          </a:prstGeom>
          <a:solidFill>
            <a:srgbClr val="A3CC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16200000" flipH="1">
            <a:off x="8322321" y="6506501"/>
            <a:ext cx="599821" cy="108450"/>
          </a:xfrm>
          <a:prstGeom prst="rect">
            <a:avLst/>
          </a:prstGeom>
          <a:solidFill>
            <a:srgbClr val="0091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956023"/>
            <a:ext cx="937306" cy="489227"/>
          </a:xfrm>
          <a:prstGeom prst="rect">
            <a:avLst/>
          </a:prstGeom>
          <a:effectLst>
            <a:outerShdw blurRad="12700" dist="127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43053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 marL="268288" indent="-268288">
              <a:buClr>
                <a:srgbClr val="0091D4"/>
              </a:buClr>
              <a:buSzPct val="100000"/>
              <a:buFont typeface="Wingdings" pitchFamily="2" charset="2"/>
              <a:buChar char=""/>
              <a:defRPr sz="2600" b="0">
                <a:latin typeface="Arial" pitchFamily="34" charset="0"/>
                <a:cs typeface="Arial" pitchFamily="34" charset="0"/>
              </a:defRPr>
            </a:lvl1pPr>
            <a:lvl2pPr marL="531813" indent="-263525">
              <a:buClr>
                <a:srgbClr val="0091D4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809625" indent="-266700">
              <a:buClr>
                <a:srgbClr val="0091D4"/>
              </a:buClr>
              <a:buSzPct val="100000"/>
              <a:buFontTx/>
              <a:buChar char="-"/>
              <a:defRPr sz="1800" baseline="0">
                <a:latin typeface="Arial" pitchFamily="34" charset="0"/>
              </a:defRPr>
            </a:lvl3pPr>
            <a:lvl4pPr marL="648000" indent="-180000">
              <a:buClr>
                <a:srgbClr val="2585B8"/>
              </a:buClr>
              <a:buSzPct val="60000"/>
              <a:buFont typeface="Wingdings" pitchFamily="2" charset="2"/>
              <a:buChar char="n"/>
              <a:defRPr sz="1400">
                <a:latin typeface="Lucida Sans" pitchFamily="34" charset="0"/>
              </a:defRPr>
            </a:lvl4pPr>
            <a:lvl5pPr marL="756000" indent="-180000">
              <a:buClr>
                <a:srgbClr val="2585B8"/>
              </a:buClr>
              <a:buSzPct val="50000"/>
              <a:buFont typeface="Wingdings" pitchFamily="2" charset="2"/>
              <a:buChar char="n"/>
              <a:defRPr sz="1200">
                <a:latin typeface="Lucida Sans" pitchFamily="34" charset="0"/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8" name="Rektangel 7"/>
          <p:cNvSpPr/>
          <p:nvPr userDrawn="1"/>
        </p:nvSpPr>
        <p:spPr>
          <a:xfrm>
            <a:off x="-7169" y="6165304"/>
            <a:ext cx="9151169" cy="692696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5" name="Rektangel 14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2" descr="Q:\PPT\SAMLING\JV\Logo2013\LogoHvidD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2" y="6342871"/>
            <a:ext cx="648072" cy="3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7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-7169" y="6165304"/>
            <a:ext cx="9151169" cy="692696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5472608" cy="4525963"/>
          </a:xfrm>
        </p:spPr>
        <p:txBody>
          <a:bodyPr/>
          <a:lstStyle>
            <a:lvl1pPr marL="268288" indent="-268288">
              <a:buClr>
                <a:srgbClr val="0091D4"/>
              </a:buClr>
              <a:buSzPct val="100000"/>
              <a:buFont typeface="Wingdings" pitchFamily="2" charset="2"/>
              <a:buChar char=""/>
              <a:defRPr sz="2600" b="0">
                <a:latin typeface="Arial" pitchFamily="34" charset="0"/>
                <a:cs typeface="Arial" pitchFamily="34" charset="0"/>
              </a:defRPr>
            </a:lvl1pPr>
            <a:lvl2pPr marL="531813" indent="-263525">
              <a:buClr>
                <a:srgbClr val="0091D4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809625" indent="-266700">
              <a:buClr>
                <a:srgbClr val="0091D4"/>
              </a:buClr>
              <a:buSzPct val="100000"/>
              <a:buFontTx/>
              <a:buChar char="-"/>
              <a:defRPr sz="1800" baseline="0">
                <a:latin typeface="Arial" pitchFamily="34" charset="0"/>
              </a:defRPr>
            </a:lvl3pPr>
            <a:lvl4pPr marL="648000" indent="-180000">
              <a:buClr>
                <a:srgbClr val="2585B8"/>
              </a:buClr>
              <a:buSzPct val="60000"/>
              <a:buFont typeface="Wingdings" pitchFamily="2" charset="2"/>
              <a:buChar char="n"/>
              <a:defRPr sz="1400">
                <a:latin typeface="Lucida Sans" pitchFamily="34" charset="0"/>
              </a:defRPr>
            </a:lvl4pPr>
            <a:lvl5pPr marL="756000" indent="-180000">
              <a:buClr>
                <a:srgbClr val="2585B8"/>
              </a:buClr>
              <a:buSzPct val="50000"/>
              <a:buFont typeface="Wingdings" pitchFamily="2" charset="2"/>
              <a:buChar char="n"/>
              <a:defRPr sz="1200">
                <a:latin typeface="Lucida Sans" pitchFamily="34" charset="0"/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56176" y="1628800"/>
            <a:ext cx="2530624" cy="4536504"/>
          </a:xfrm>
          <a:solidFill>
            <a:srgbClr val="0091D4">
              <a:alpha val="80000"/>
            </a:srgbClr>
          </a:solidFill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44000" indent="0">
              <a:buFontTx/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88000" indent="0">
              <a:buFontTx/>
              <a:buNone/>
              <a:defRPr sz="1800">
                <a:solidFill>
                  <a:schemeClr val="bg1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chemeClr val="bg1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4" name="Rektangel 13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" descr="Q:\PPT\SAMLING\JV\Logo2013\LogoHvidD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2" y="6342871"/>
            <a:ext cx="648072" cy="3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5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 userDrawn="1"/>
        </p:nvSpPr>
        <p:spPr>
          <a:xfrm>
            <a:off x="0" y="6165304"/>
            <a:ext cx="9144001" cy="695743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Pladsholder til indhold 3"/>
          <p:cNvSpPr>
            <a:spLocks noGrp="1"/>
          </p:cNvSpPr>
          <p:nvPr>
            <p:ph sz="half" idx="2"/>
          </p:nvPr>
        </p:nvSpPr>
        <p:spPr>
          <a:xfrm>
            <a:off x="6156176" y="1628800"/>
            <a:ext cx="2530624" cy="4536504"/>
          </a:xfrm>
          <a:solidFill>
            <a:srgbClr val="0091D4">
              <a:alpha val="80000"/>
            </a:srgbClr>
          </a:solidFill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44000" indent="0">
              <a:buFontTx/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88000" indent="0">
              <a:buFontTx/>
              <a:buNone/>
              <a:defRPr sz="1800">
                <a:solidFill>
                  <a:schemeClr val="bg1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chemeClr val="bg1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grpSp>
        <p:nvGrpSpPr>
          <p:cNvPr id="14" name="Gruppe 13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5" name="Rektangel 14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 descr="Q:\PPT\SAMLING\JV\Logo2013\LogoHvidD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2" y="6342871"/>
            <a:ext cx="648072" cy="3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5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Tilføj overskrift</a:t>
            </a:r>
            <a:endParaRPr lang="da-DK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17898" y="1341438"/>
            <a:ext cx="8508206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450"/>
              </a:spcBef>
              <a:spcAft>
                <a:spcPts val="450"/>
              </a:spcAft>
              <a:defRPr baseline="0"/>
            </a:lvl1pPr>
            <a:lvl2pPr>
              <a:spcBef>
                <a:spcPts val="450"/>
              </a:spcBef>
              <a:spcAft>
                <a:spcPts val="45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93410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Lucida Sans"/>
              </a:defRPr>
            </a:lvl1pPr>
          </a:lstStyle>
          <a:p>
            <a:fld id="{BE0DDEB0-2A7A-4824-9558-A361FF9FC87C}" type="datetime4">
              <a:rPr lang="en-US" smtClean="0"/>
              <a:t>October 7, 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9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632848" cy="14675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Nationalregnskab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Årstal</a:t>
            </a:r>
            <a:r>
              <a:rPr lang="en-GB" dirty="0" smtClean="0"/>
              <a:t> for 2020</a:t>
            </a:r>
            <a:endParaRPr lang="en-GB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r>
              <a:rPr lang="da-DK" dirty="0" smtClean="0"/>
              <a:t>Med fokus på de særlige </a:t>
            </a:r>
            <a:r>
              <a:rPr lang="da-DK" dirty="0"/>
              <a:t>forhold </a:t>
            </a:r>
            <a:r>
              <a:rPr lang="da-DK" dirty="0" smtClean="0"/>
              <a:t>som COVID-19 har skabt </a:t>
            </a:r>
            <a:endParaRPr lang="da-DK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194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4" y="1124744"/>
            <a:ext cx="7843112" cy="4929956"/>
          </a:xfrm>
          <a:prstGeom prst="rect">
            <a:avLst/>
          </a:prstGeom>
        </p:spPr>
      </p:pic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/>
          <a:lstStyle/>
          <a:p>
            <a:r>
              <a:rPr lang="en-US" dirty="0" err="1" smtClean="0"/>
              <a:t>Juni</a:t>
            </a:r>
            <a:r>
              <a:rPr lang="en-US" dirty="0" smtClean="0"/>
              <a:t>-version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979712" y="6221777"/>
            <a:ext cx="564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Fald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BNP </a:t>
            </a:r>
            <a:r>
              <a:rPr lang="en-US" dirty="0" err="1" smtClean="0"/>
              <a:t>og</a:t>
            </a:r>
            <a:r>
              <a:rPr lang="en-US" dirty="0" smtClean="0"/>
              <a:t> BNI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hhv</a:t>
            </a:r>
            <a:r>
              <a:rPr lang="en-US" dirty="0" smtClean="0"/>
              <a:t>. 2,1 </a:t>
            </a:r>
            <a:r>
              <a:rPr lang="en-US" dirty="0" err="1" smtClean="0"/>
              <a:t>og</a:t>
            </a:r>
            <a:r>
              <a:rPr lang="en-US" dirty="0" smtClean="0"/>
              <a:t> 0,6 pct. </a:t>
            </a:r>
            <a:r>
              <a:rPr lang="en-US" dirty="0" err="1" smtClean="0"/>
              <a:t>i</a:t>
            </a:r>
            <a:r>
              <a:rPr lang="en-US" dirty="0" smtClean="0"/>
              <a:t> 2020</a:t>
            </a:r>
          </a:p>
          <a:p>
            <a:r>
              <a:rPr lang="en-US" sz="1400" dirty="0" smtClean="0"/>
              <a:t>(BNP </a:t>
            </a:r>
            <a:r>
              <a:rPr lang="en-US" sz="1400" dirty="0" err="1" smtClean="0"/>
              <a:t>korrigeret</a:t>
            </a:r>
            <a:r>
              <a:rPr lang="en-US" sz="1400" dirty="0" smtClean="0"/>
              <a:t> for </a:t>
            </a:r>
            <a:r>
              <a:rPr lang="en-US" sz="1400" dirty="0" err="1" smtClean="0"/>
              <a:t>bytteforhold</a:t>
            </a:r>
            <a:r>
              <a:rPr lang="en-US" sz="1400" dirty="0" smtClean="0"/>
              <a:t> </a:t>
            </a:r>
            <a:r>
              <a:rPr lang="en-US" sz="1400" dirty="0" err="1" smtClean="0"/>
              <a:t>faldt</a:t>
            </a:r>
            <a:r>
              <a:rPr lang="en-US" sz="1400" dirty="0" smtClean="0"/>
              <a:t> 0,8 pct.)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6380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02283"/>
            <a:ext cx="5688632" cy="6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92696"/>
            <a:ext cx="55245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5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Firmaernes </a:t>
            </a:r>
            <a:r>
              <a:rPr lang="da-DK" dirty="0"/>
              <a:t>køb og </a:t>
            </a:r>
            <a:r>
              <a:rPr lang="da-DK" dirty="0" smtClean="0"/>
              <a:t>salg har været </a:t>
            </a:r>
            <a:r>
              <a:rPr lang="da-DK" dirty="0"/>
              <a:t>mere usikker end </a:t>
            </a:r>
            <a:r>
              <a:rPr lang="da-DK" dirty="0" smtClean="0"/>
              <a:t>normalt </a:t>
            </a:r>
            <a:r>
              <a:rPr lang="da-DK" dirty="0" smtClean="0"/>
              <a:t>(i </a:t>
            </a:r>
            <a:r>
              <a:rPr lang="da-DK" dirty="0" smtClean="0"/>
              <a:t>første </a:t>
            </a:r>
            <a:r>
              <a:rPr lang="da-DK" dirty="0" smtClean="0"/>
              <a:t>opgørelser), </a:t>
            </a:r>
            <a:r>
              <a:rPr lang="da-DK" dirty="0" smtClean="0"/>
              <a:t>da udsatte frister for momsindberetningerne har vanskeliggjort </a:t>
            </a:r>
            <a:r>
              <a:rPr lang="da-DK" dirty="0" err="1" smtClean="0"/>
              <a:t>imputering</a:t>
            </a:r>
            <a:r>
              <a:rPr lang="da-DK" dirty="0" smtClean="0"/>
              <a:t> mv.</a:t>
            </a:r>
          </a:p>
          <a:p>
            <a:endParaRPr lang="da-DK" dirty="0"/>
          </a:p>
          <a:p>
            <a:r>
              <a:rPr lang="da-DK" dirty="0" smtClean="0"/>
              <a:t>Central kilde til opgørelsen af aktiviteten i markedsmæssige tjenesteerhverv i det kvartalsvise nationalregnskab (produktion og forbrug)</a:t>
            </a:r>
          </a:p>
          <a:p>
            <a:endParaRPr lang="da-DK" dirty="0" smtClean="0"/>
          </a:p>
          <a:p>
            <a:r>
              <a:rPr lang="da-DK" dirty="0" smtClean="0"/>
              <a:t>I både FIKS og nationalregnskab er i 2020 suppleret med alternative data (detailomsætningsindeks, kreditkortdata og anden eksperimentel data)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Særlige forhold: FIKS og serviceerhverv i nationalregnskabet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5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Normal antagelse: X(</a:t>
            </a:r>
            <a:r>
              <a:rPr lang="da-DK" dirty="0" err="1" smtClean="0"/>
              <a:t>k,t</a:t>
            </a:r>
            <a:r>
              <a:rPr lang="da-DK" dirty="0" smtClean="0"/>
              <a:t>)/Y(</a:t>
            </a:r>
            <a:r>
              <a:rPr lang="da-DK" dirty="0" err="1" smtClean="0"/>
              <a:t>k,t</a:t>
            </a:r>
            <a:r>
              <a:rPr lang="da-DK" dirty="0" smtClean="0"/>
              <a:t>) = X(k,t-1)/Y(k,t-1)</a:t>
            </a:r>
          </a:p>
          <a:p>
            <a:endParaRPr lang="da-DK" dirty="0" smtClean="0"/>
          </a:p>
          <a:p>
            <a:r>
              <a:rPr lang="da-DK" dirty="0" smtClean="0"/>
              <a:t>Kraftig kortsigtet nedgang pga. nedlukninger og restriktioner udfordrer antagelse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mest</a:t>
            </a:r>
            <a:r>
              <a:rPr lang="en-US" dirty="0" smtClean="0"/>
              <a:t> </a:t>
            </a:r>
            <a:r>
              <a:rPr lang="en-US" dirty="0" err="1" smtClean="0"/>
              <a:t>berørte</a:t>
            </a:r>
            <a:r>
              <a:rPr lang="en-US" dirty="0" smtClean="0"/>
              <a:t> </a:t>
            </a:r>
            <a:r>
              <a:rPr lang="en-US" dirty="0" err="1" smtClean="0"/>
              <a:t>brancher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brugt</a:t>
            </a:r>
            <a:r>
              <a:rPr lang="en-US" dirty="0" smtClean="0"/>
              <a:t> alternative </a:t>
            </a:r>
            <a:r>
              <a:rPr lang="en-US" dirty="0" err="1" smtClean="0"/>
              <a:t>antagelser</a:t>
            </a:r>
            <a:r>
              <a:rPr lang="en-US" dirty="0" smtClean="0"/>
              <a:t> </a:t>
            </a:r>
            <a:r>
              <a:rPr lang="en-US" dirty="0" err="1" smtClean="0"/>
              <a:t>baseret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detaljer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endelige</a:t>
            </a:r>
            <a:r>
              <a:rPr lang="en-US" dirty="0" smtClean="0"/>
              <a:t> </a:t>
            </a:r>
            <a:r>
              <a:rPr lang="en-US" dirty="0" err="1" smtClean="0"/>
              <a:t>år</a:t>
            </a:r>
            <a:endParaRPr lang="da-DK" dirty="0" smtClean="0"/>
          </a:p>
          <a:p>
            <a:endParaRPr lang="en-US" dirty="0"/>
          </a:p>
          <a:p>
            <a:r>
              <a:rPr lang="da-DK" dirty="0" smtClean="0"/>
              <a:t>Første</a:t>
            </a:r>
            <a:r>
              <a:rPr lang="en-US" dirty="0" smtClean="0"/>
              <a:t> </a:t>
            </a:r>
            <a:r>
              <a:rPr lang="da-DK" dirty="0" smtClean="0"/>
              <a:t>viden</a:t>
            </a:r>
            <a:r>
              <a:rPr lang="en-US" dirty="0" smtClean="0"/>
              <a:t> om </a:t>
            </a:r>
            <a:r>
              <a:rPr lang="da-DK" dirty="0" smtClean="0"/>
              <a:t>forbrug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da-DK" dirty="0" smtClean="0"/>
              <a:t>produktion til juni-version i 2022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foreløbig</a:t>
            </a:r>
            <a:r>
              <a:rPr lang="en-US" dirty="0" smtClean="0"/>
              <a:t> </a:t>
            </a:r>
            <a:r>
              <a:rPr lang="en-US" dirty="0" err="1" smtClean="0"/>
              <a:t>regnskabsstatistik</a:t>
            </a: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Forbrug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produktion</a:t>
            </a:r>
            <a:r>
              <a:rPr lang="en-US" dirty="0" smtClean="0"/>
              <a:t> -&gt; BVT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8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Den </a:t>
            </a:r>
            <a:r>
              <a:rPr lang="da-DK" dirty="0"/>
              <a:t>reale vækst i det offentlige forbrug er </a:t>
            </a:r>
            <a:r>
              <a:rPr lang="da-DK" dirty="0" smtClean="0"/>
              <a:t>undtagen sundhed samt kultur og fritid </a:t>
            </a:r>
            <a:r>
              <a:rPr lang="da-DK" dirty="0"/>
              <a:t>korrigeret for løn- og prisudvikling </a:t>
            </a:r>
            <a:r>
              <a:rPr lang="da-DK" dirty="0" smtClean="0"/>
              <a:t>(inputmetode</a:t>
            </a:r>
            <a:r>
              <a:rPr lang="da-DK" dirty="0"/>
              <a:t>) samt </a:t>
            </a:r>
            <a:r>
              <a:rPr lang="da-DK" dirty="0" smtClean="0"/>
              <a:t>for </a:t>
            </a:r>
            <a:r>
              <a:rPr lang="da-DK" dirty="0"/>
              <a:t>hjemsendte </a:t>
            </a:r>
            <a:r>
              <a:rPr lang="da-DK" dirty="0" smtClean="0"/>
              <a:t>uden hjemmearbejde</a:t>
            </a:r>
          </a:p>
          <a:p>
            <a:endParaRPr lang="da-DK" dirty="0"/>
          </a:p>
          <a:p>
            <a:r>
              <a:rPr lang="da-DK" dirty="0"/>
              <a:t>Væksten i det offentlige forbrug i sundhedsvæsenet er delvist beregnet på baggrund af leverede ydelser </a:t>
            </a:r>
            <a:r>
              <a:rPr lang="da-DK" dirty="0" smtClean="0"/>
              <a:t>(outputmetode</a:t>
            </a:r>
            <a:r>
              <a:rPr lang="da-DK" dirty="0"/>
              <a:t>). Dette er suppleret med skøn for kapacitetsopbygning af COVID19 </a:t>
            </a:r>
            <a:r>
              <a:rPr lang="da-DK" dirty="0" smtClean="0"/>
              <a:t>beredskab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Korrektion</a:t>
            </a:r>
            <a:r>
              <a:rPr lang="en-US" dirty="0"/>
              <a:t> for </a:t>
            </a:r>
            <a:r>
              <a:rPr lang="en-US" dirty="0" err="1" smtClean="0"/>
              <a:t>hjemsendte</a:t>
            </a:r>
            <a:r>
              <a:rPr lang="en-US" dirty="0" smtClean="0"/>
              <a:t> </a:t>
            </a:r>
            <a:r>
              <a:rPr lang="en-US" dirty="0" err="1" smtClean="0"/>
              <a:t>uden</a:t>
            </a:r>
            <a:r>
              <a:rPr lang="en-US" dirty="0" smtClean="0"/>
              <a:t> </a:t>
            </a:r>
            <a:r>
              <a:rPr lang="en-US" dirty="0" err="1" smtClean="0"/>
              <a:t>hjemmearbejde</a:t>
            </a:r>
            <a:r>
              <a:rPr lang="en-US" dirty="0" smtClean="0"/>
              <a:t> </a:t>
            </a:r>
            <a:r>
              <a:rPr lang="en-US" dirty="0" err="1"/>
              <a:t>baseret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grove </a:t>
            </a:r>
            <a:r>
              <a:rPr lang="en-US" dirty="0" err="1"/>
              <a:t>skøn</a:t>
            </a:r>
            <a:r>
              <a:rPr lang="en-US" dirty="0"/>
              <a:t> </a:t>
            </a:r>
            <a:r>
              <a:rPr lang="en-US" dirty="0" err="1"/>
              <a:t>pba</a:t>
            </a:r>
            <a:r>
              <a:rPr lang="en-US" dirty="0"/>
              <a:t>. diverse ad-hoc </a:t>
            </a:r>
            <a:r>
              <a:rPr lang="en-US" dirty="0" smtClean="0"/>
              <a:t>information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Offentlig </a:t>
            </a:r>
            <a:r>
              <a:rPr lang="da-DK" dirty="0" smtClean="0"/>
              <a:t>forbrugsvækst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59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Opgørelse</a:t>
            </a:r>
            <a:r>
              <a:rPr lang="en-US" dirty="0" smtClean="0"/>
              <a:t> </a:t>
            </a:r>
            <a:r>
              <a:rPr lang="en-US" dirty="0" err="1" smtClean="0"/>
              <a:t>udfordret</a:t>
            </a:r>
            <a:r>
              <a:rPr lang="en-US" dirty="0" smtClean="0"/>
              <a:t> </a:t>
            </a:r>
            <a:r>
              <a:rPr lang="en-US" dirty="0" err="1" smtClean="0"/>
              <a:t>pga</a:t>
            </a:r>
            <a:r>
              <a:rPr lang="en-US" dirty="0" smtClean="0"/>
              <a:t>. </a:t>
            </a:r>
            <a:r>
              <a:rPr lang="en-US" dirty="0" err="1" smtClean="0"/>
              <a:t>hjemsendelser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ferielov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Korrektion</a:t>
            </a:r>
            <a:r>
              <a:rPr lang="en-US" dirty="0" smtClean="0"/>
              <a:t> for </a:t>
            </a:r>
            <a:r>
              <a:rPr lang="en-US" dirty="0" err="1" smtClean="0"/>
              <a:t>hjemsendelse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offentligt</a:t>
            </a:r>
            <a:r>
              <a:rPr lang="en-US" dirty="0" smtClean="0"/>
              <a:t> </a:t>
            </a:r>
            <a:r>
              <a:rPr lang="en-US" dirty="0" err="1" smtClean="0"/>
              <a:t>ansatte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forbrug</a:t>
            </a:r>
            <a:r>
              <a:rPr lang="en-US" dirty="0" smtClean="0"/>
              <a:t> </a:t>
            </a:r>
            <a:r>
              <a:rPr lang="en-US" dirty="0" err="1" smtClean="0"/>
              <a:t>mens</a:t>
            </a:r>
            <a:r>
              <a:rPr lang="en-US" dirty="0" smtClean="0"/>
              <a:t> </a:t>
            </a:r>
            <a:r>
              <a:rPr lang="en-US" dirty="0" err="1" smtClean="0"/>
              <a:t>privatansatte</a:t>
            </a:r>
            <a:r>
              <a:rPr lang="en-US" dirty="0" smtClean="0"/>
              <a:t> </a:t>
            </a:r>
            <a:r>
              <a:rPr lang="en-US" dirty="0" err="1" smtClean="0"/>
              <a:t>baseret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data om </a:t>
            </a:r>
            <a:r>
              <a:rPr lang="en-US" dirty="0" err="1" smtClean="0"/>
              <a:t>lønkompensation</a:t>
            </a:r>
            <a:endParaRPr lang="en-US" dirty="0" smtClean="0"/>
          </a:p>
          <a:p>
            <a:endParaRPr lang="en-US" dirty="0"/>
          </a:p>
          <a:p>
            <a:r>
              <a:rPr lang="da-DK" dirty="0"/>
              <a:t>Nyansatte funktionærer kan bruge betalte feriedage, hvilket øger antallet af betalte </a:t>
            </a:r>
            <a:r>
              <a:rPr lang="da-DK" dirty="0" smtClean="0"/>
              <a:t>løntimer – mens præsterede </a:t>
            </a:r>
            <a:r>
              <a:rPr lang="da-DK" dirty="0"/>
              <a:t>betalte </a:t>
            </a:r>
            <a:r>
              <a:rPr lang="da-DK" dirty="0" smtClean="0"/>
              <a:t>løntimer </a:t>
            </a:r>
            <a:r>
              <a:rPr lang="da-DK" dirty="0"/>
              <a:t>er andel af betalte løntimer i </a:t>
            </a:r>
            <a:r>
              <a:rPr lang="da-DK" dirty="0" smtClean="0"/>
              <a:t>alt </a:t>
            </a:r>
            <a:r>
              <a:rPr lang="da-DK" sz="1800" dirty="0" smtClean="0"/>
              <a:t>(i foreløbige opgørelser)</a:t>
            </a:r>
            <a:endParaRPr lang="da-DK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Præsterede</a:t>
            </a:r>
            <a:r>
              <a:rPr lang="en-US" dirty="0" smtClean="0"/>
              <a:t> timer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145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265626"/>
            <a:ext cx="8218487" cy="319511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Indarbejdelse af </a:t>
            </a:r>
            <a:r>
              <a:rPr lang="da-DK" dirty="0" err="1" smtClean="0"/>
              <a:t>momsprovenue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6" name="Afrundet rektangel 5"/>
          <p:cNvSpPr/>
          <p:nvPr/>
        </p:nvSpPr>
        <p:spPr>
          <a:xfrm>
            <a:off x="323528" y="4077072"/>
            <a:ext cx="8208912" cy="648072"/>
          </a:xfrm>
          <a:prstGeom prst="roundRect">
            <a:avLst/>
          </a:prstGeom>
          <a:solidFill>
            <a:schemeClr val="bg2">
              <a:lumMod val="90000"/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18</a:t>
            </a:fld>
            <a:endParaRPr lang="da-DK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569306" y="1124744"/>
          <a:ext cx="81280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746521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90285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312401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655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Februar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Marts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Juni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87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181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Privat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forbrug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009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Offentligt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forbrug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0857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Investeringer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410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Lagerforøgelser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-15,4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42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Eksport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varer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128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Eksport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tjenester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96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varer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887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Import, </a:t>
                      </a:r>
                      <a:r>
                        <a:rPr lang="en-US" dirty="0" err="1" smtClean="0"/>
                        <a:t>tjenester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778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Beskæftigelse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0579950"/>
                  </a:ext>
                </a:extLst>
              </a:tr>
            </a:tbl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458385" y="564469"/>
            <a:ext cx="502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Realvækst</a:t>
            </a:r>
            <a:r>
              <a:rPr lang="en-US" b="1" dirty="0" smtClean="0"/>
              <a:t>, pct.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2141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19</a:t>
            </a:fld>
            <a:endParaRPr lang="da-DK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563562" y="1196752"/>
          <a:ext cx="81280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746521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90285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312401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655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Februar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Marts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Juni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87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181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Privat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forbrug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009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Offentligt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forbrug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0857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Investeringer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410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Lagerforøgelser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42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Eksport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varer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128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Eksport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tjenester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96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varer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887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Import, </a:t>
                      </a:r>
                      <a:r>
                        <a:rPr lang="en-US" dirty="0" err="1" smtClean="0"/>
                        <a:t>tjenester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778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0579950"/>
                  </a:ext>
                </a:extLst>
              </a:tr>
            </a:tbl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452641" y="636477"/>
            <a:ext cx="502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Vækstbidrag</a:t>
            </a:r>
            <a:r>
              <a:rPr lang="en-US" b="1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</a:t>
            </a:r>
            <a:r>
              <a:rPr lang="en-US" b="1" dirty="0" err="1" smtClean="0"/>
              <a:t>realvækst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BNP, pct.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541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første 2020 tal…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3572968" cy="3104189"/>
          </a:xfrm>
          <a:prstGeom prst="rect">
            <a:avLst/>
          </a:prstGeom>
        </p:spPr>
      </p:pic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9528" y="2492896"/>
            <a:ext cx="4975496" cy="2984144"/>
          </a:xfrm>
          <a:prstGeom prst="rect">
            <a:avLst/>
          </a:prstGeom>
        </p:spPr>
      </p:pic>
      <p:sp>
        <p:nvSpPr>
          <p:cNvPr id="5" name="Afrundet rektangel 4"/>
          <p:cNvSpPr/>
          <p:nvPr/>
        </p:nvSpPr>
        <p:spPr>
          <a:xfrm>
            <a:off x="3563888" y="2924944"/>
            <a:ext cx="5184576" cy="6480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  <p:extLst>
      <p:ext uri="{BB962C8B-B14F-4D97-AF65-F5344CB8AC3E}">
        <p14:creationId xmlns:p14="http://schemas.microsoft.com/office/powerpoint/2010/main" val="27982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 offentliggørelses rytme fra 2021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18487" cy="443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Lige forbindelse 4"/>
          <p:cNvCxnSpPr/>
          <p:nvPr/>
        </p:nvCxnSpPr>
        <p:spPr>
          <a:xfrm>
            <a:off x="7164288" y="1390524"/>
            <a:ext cx="504056" cy="0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40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Offentlig forbrugsvækst, </a:t>
            </a:r>
            <a:r>
              <a:rPr lang="da-DK" dirty="0" smtClean="0"/>
              <a:t>juni-version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2" y="1772816"/>
            <a:ext cx="970221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132856"/>
            <a:ext cx="8679617" cy="3286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første 2020 tal…</a:t>
            </a:r>
            <a:endParaRPr lang="da-DK" sz="1800" dirty="0"/>
          </a:p>
        </p:txBody>
      </p:sp>
      <p:sp>
        <p:nvSpPr>
          <p:cNvPr id="5" name="Afrundet rektangel 4"/>
          <p:cNvSpPr/>
          <p:nvPr/>
        </p:nvSpPr>
        <p:spPr>
          <a:xfrm>
            <a:off x="251520" y="2115720"/>
            <a:ext cx="8784976" cy="196135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  <p:extLst>
      <p:ext uri="{BB962C8B-B14F-4D97-AF65-F5344CB8AC3E}">
        <p14:creationId xmlns:p14="http://schemas.microsoft.com/office/powerpoint/2010/main" val="13407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52" y="426656"/>
            <a:ext cx="7715250" cy="116205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00808"/>
            <a:ext cx="7581900" cy="4438650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6948264" y="942375"/>
            <a:ext cx="20372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BNP</a:t>
            </a:r>
            <a:r>
              <a:rPr lang="en-US" dirty="0"/>
              <a:t> </a:t>
            </a:r>
            <a:r>
              <a:rPr lang="en-US" dirty="0" err="1" smtClean="0"/>
              <a:t>faldt</a:t>
            </a:r>
            <a:r>
              <a:rPr lang="en-US" dirty="0" smtClean="0"/>
              <a:t> med 3,3 pct. </a:t>
            </a:r>
            <a:r>
              <a:rPr lang="en-US" dirty="0" err="1" smtClean="0"/>
              <a:t>i</a:t>
            </a:r>
            <a:r>
              <a:rPr lang="en-US" dirty="0" smtClean="0"/>
              <a:t>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50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10" y="404664"/>
            <a:ext cx="819345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88640"/>
            <a:ext cx="4703971" cy="62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5914"/>
            <a:ext cx="6776305" cy="6417691"/>
          </a:xfrm>
          <a:prstGeom prst="rect">
            <a:avLst/>
          </a:prstGeom>
        </p:spPr>
      </p:pic>
      <p:sp>
        <p:nvSpPr>
          <p:cNvPr id="2" name="Afrundet rektangel 1"/>
          <p:cNvSpPr/>
          <p:nvPr/>
        </p:nvSpPr>
        <p:spPr>
          <a:xfrm rot="2101845">
            <a:off x="6973997" y="3318833"/>
            <a:ext cx="2004713" cy="12085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/>
              <a:t>Bemærk</a:t>
            </a:r>
            <a:r>
              <a:rPr lang="en-US" sz="1600" dirty="0" smtClean="0"/>
              <a:t>: </a:t>
            </a:r>
            <a:r>
              <a:rPr lang="en-US" sz="1600" dirty="0" err="1" smtClean="0"/>
              <a:t>Offentliggørelse</a:t>
            </a:r>
            <a:r>
              <a:rPr lang="en-US" sz="1600" dirty="0" smtClean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færre</a:t>
            </a:r>
            <a:r>
              <a:rPr lang="en-US" sz="1600" dirty="0"/>
              <a:t> </a:t>
            </a:r>
            <a:r>
              <a:rPr lang="en-US" sz="1600" dirty="0" err="1" smtClean="0"/>
              <a:t>brancher</a:t>
            </a:r>
            <a:endParaRPr lang="da-DK" sz="1600" dirty="0"/>
          </a:p>
        </p:txBody>
      </p:sp>
      <p:sp>
        <p:nvSpPr>
          <p:cNvPr id="3" name="Afrundet rektangel 2"/>
          <p:cNvSpPr/>
          <p:nvPr/>
        </p:nvSpPr>
        <p:spPr>
          <a:xfrm>
            <a:off x="1043608" y="1844824"/>
            <a:ext cx="6932745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92" y="394255"/>
            <a:ext cx="4824824" cy="5678701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992" y="6072956"/>
            <a:ext cx="41148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/>
          <a:lstStyle/>
          <a:p>
            <a:r>
              <a:rPr lang="en-US" dirty="0" err="1" smtClean="0"/>
              <a:t>Juni</a:t>
            </a:r>
            <a:r>
              <a:rPr lang="en-US" dirty="0" smtClean="0"/>
              <a:t>-version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08" y="1196752"/>
            <a:ext cx="799778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tBlå">
  <a:themeElements>
    <a:clrScheme name="Ds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6DD"/>
      </a:accent1>
      <a:accent2>
        <a:srgbClr val="2585B8"/>
      </a:accent2>
      <a:accent3>
        <a:srgbClr val="A0B24F"/>
      </a:accent3>
      <a:accent4>
        <a:srgbClr val="6AB24F"/>
      </a:accent4>
      <a:accent5>
        <a:srgbClr val="D73858"/>
      </a:accent5>
      <a:accent6>
        <a:srgbClr val="F79646"/>
      </a:accent6>
      <a:hlink>
        <a:srgbClr val="0000FF"/>
      </a:hlink>
      <a:folHlink>
        <a:srgbClr val="800080"/>
      </a:folHlink>
    </a:clrScheme>
    <a:fontScheme name="DS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s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BA6DD"/>
    </a:accent1>
    <a:accent2>
      <a:srgbClr val="2585B8"/>
    </a:accent2>
    <a:accent3>
      <a:srgbClr val="A0B24F"/>
    </a:accent3>
    <a:accent4>
      <a:srgbClr val="6AB24F"/>
    </a:accent4>
    <a:accent5>
      <a:srgbClr val="D73858"/>
    </a:accent5>
    <a:accent6>
      <a:srgbClr val="F79646"/>
    </a:accent6>
    <a:hlink>
      <a:srgbClr val="0000FF"/>
    </a:hlink>
    <a:folHlink>
      <a:srgbClr val="800080"/>
    </a:folHlink>
  </a:clrScheme>
</a:themeOverride>
</file>

<file path=customUI/customUI.xml>
</file>

<file path=docProps/app.xml><?xml version="1.0" encoding="utf-8"?>
<Properties xmlns="http://schemas.openxmlformats.org/officeDocument/2006/extended-properties" xmlns:vt="http://schemas.openxmlformats.org/officeDocument/2006/docPropsVTypes">
  <Template>DstBlå</Template>
  <TotalTime>7490</TotalTime>
  <Words>648</Words>
  <Application>Microsoft Office PowerPoint</Application>
  <PresentationFormat>Skærmshow (4:3)</PresentationFormat>
  <Paragraphs>166</Paragraphs>
  <Slides>22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Lucida Sans</vt:lpstr>
      <vt:lpstr>Lucida Sans Unicode</vt:lpstr>
      <vt:lpstr>Wingdings</vt:lpstr>
      <vt:lpstr>DstBlå</vt:lpstr>
      <vt:lpstr> Nationalregnskab Årstal for 2020</vt:lpstr>
      <vt:lpstr>De første 2020 tal…</vt:lpstr>
      <vt:lpstr>De første 2020 tal…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Juni-version</vt:lpstr>
      <vt:lpstr>Juni-version</vt:lpstr>
      <vt:lpstr>PowerPoint-præsentation</vt:lpstr>
      <vt:lpstr>PowerPoint-præsentation</vt:lpstr>
      <vt:lpstr>Særlige forhold: FIKS og serviceerhverv i nationalregnskabet</vt:lpstr>
      <vt:lpstr>Forbrug i produktion -&gt; BVT</vt:lpstr>
      <vt:lpstr>Offentlig forbrugsvækst</vt:lpstr>
      <vt:lpstr>Præsterede timer</vt:lpstr>
      <vt:lpstr>Indarbejdelse af momsprovenue</vt:lpstr>
      <vt:lpstr>PowerPoint-præsentation</vt:lpstr>
      <vt:lpstr>PowerPoint-præsentation</vt:lpstr>
      <vt:lpstr>Ny offentliggørelses rytme fra 2021</vt:lpstr>
      <vt:lpstr>PowerPoint-præsentation</vt:lpstr>
      <vt:lpstr>Offentlig forbrugsvækst, juni-version</vt:lpstr>
    </vt:vector>
  </TitlesOfParts>
  <Company>Danmarks Statistik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Nationalregnskab 1. kvartal 2013</dc:title>
  <dc:creator>JOP@dst.dk</dc:creator>
  <cp:lastModifiedBy>Jonas Dan Petersen</cp:lastModifiedBy>
  <cp:revision>410</cp:revision>
  <cp:lastPrinted>2016-05-30T08:02:54Z</cp:lastPrinted>
  <dcterms:created xsi:type="dcterms:W3CDTF">2013-05-31T06:59:29Z</dcterms:created>
  <dcterms:modified xsi:type="dcterms:W3CDTF">2021-10-07T09:36:33Z</dcterms:modified>
</cp:coreProperties>
</file>